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8"/>
  </p:notesMasterIdLst>
  <p:sldIdLst>
    <p:sldId id="317" r:id="rId5"/>
    <p:sldId id="318" r:id="rId6"/>
    <p:sldId id="319" r:id="rId7"/>
    <p:sldId id="320" r:id="rId8"/>
    <p:sldId id="321" r:id="rId9"/>
    <p:sldId id="322" r:id="rId10"/>
    <p:sldId id="335" r:id="rId11"/>
    <p:sldId id="324" r:id="rId12"/>
    <p:sldId id="336" r:id="rId13"/>
    <p:sldId id="337" r:id="rId14"/>
    <p:sldId id="325" r:id="rId15"/>
    <p:sldId id="339" r:id="rId16"/>
    <p:sldId id="342" r:id="rId17"/>
    <p:sldId id="338" r:id="rId18"/>
    <p:sldId id="326" r:id="rId19"/>
    <p:sldId id="327" r:id="rId20"/>
    <p:sldId id="328" r:id="rId21"/>
    <p:sldId id="329" r:id="rId22"/>
    <p:sldId id="330" r:id="rId23"/>
    <p:sldId id="331" r:id="rId24"/>
    <p:sldId id="340" r:id="rId25"/>
    <p:sldId id="341" r:id="rId26"/>
    <p:sldId id="316" r:id="rId27"/>
  </p:sldIdLst>
  <p:sldSz cx="9144000" cy="5143500" type="screen16x9"/>
  <p:notesSz cx="6858000" cy="9144000"/>
  <p:defaultTextStyle>
    <a:defPPr>
      <a:defRPr lang="nb-NO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FFCC66"/>
    <a:srgbClr val="73889C"/>
    <a:srgbClr val="E4BD6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404"/>
    <p:restoredTop sz="92638" autoAdjust="0"/>
  </p:normalViewPr>
  <p:slideViewPr>
    <p:cSldViewPr snapToGrid="0" snapToObjects="1">
      <p:cViewPr varScale="1">
        <p:scale>
          <a:sx n="129" d="100"/>
          <a:sy n="129" d="100"/>
        </p:scale>
        <p:origin x="150" y="192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DE679D-A59E-5348-9885-16D1ECDC29ED}" type="datetimeFigureOut">
              <a:rPr lang="en-GB" smtClean="0"/>
              <a:t>30/04/2019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3CE4C6-820B-0B43-8DCA-DC9E7A46AA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52218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3CE4C6-820B-0B43-8DCA-DC9E7A46AA35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68857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>
            <a:lvl1pPr>
              <a:defRPr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Titillium" charset="0"/>
                <a:ea typeface="Titillium" charset="0"/>
                <a:cs typeface="Titillium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fld id="{273EE66D-83D2-4B30-8263-DD3D01EE5812}" type="datetime1">
              <a:rPr lang="nb-NO" smtClean="0"/>
              <a:t>30.04.2019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fld id="{84E8E218-4016-3246-85B3-334501356CBA}" type="slidenum">
              <a:rPr lang="nb-NO" smtClean="0"/>
              <a:pPr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7362632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413FC-158C-493D-8638-6BD467BE1874}" type="datetime1">
              <a:rPr lang="nb-NO" smtClean="0"/>
              <a:t>30.04.2019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8E218-4016-3246-85B3-334501356CBA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4168154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520F8-B76E-428A-936A-C69171E13768}" type="datetime1">
              <a:rPr lang="nb-NO" smtClean="0"/>
              <a:t>30.04.2019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8E218-4016-3246-85B3-334501356CBA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3451277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2EF78-848D-4CC5-B62B-C631B463F611}" type="datetime1">
              <a:rPr lang="nb-NO" smtClean="0"/>
              <a:t>30.04.2019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8E218-4016-3246-85B3-334501356CBA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2277291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E12F3-B6E6-44D1-91B5-1798300CEEDB}" type="datetime1">
              <a:rPr lang="nb-NO" smtClean="0"/>
              <a:t>30.04.2019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8E218-4016-3246-85B3-334501356CBA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1084780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0" y="1521560"/>
            <a:ext cx="4038600" cy="30730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 dirty="0"/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521560"/>
            <a:ext cx="4038600" cy="30730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 dirty="0"/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B20A5-677F-4CD5-9E75-6D8AB311C71A}" type="datetime1">
              <a:rPr lang="nb-NO" smtClean="0"/>
              <a:t>30.04.2019</a:t>
            </a:fld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8E218-4016-3246-85B3-334501356CBA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927638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593443"/>
            <a:ext cx="4040188" cy="64696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2330262"/>
            <a:ext cx="4040188" cy="22643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 dirty="0"/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6" y="1593444"/>
            <a:ext cx="4041775" cy="6469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6" y="2330261"/>
            <a:ext cx="4041775" cy="226436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 dirty="0"/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90919-6B4A-4CC0-B5F3-7B411D870E28}" type="datetime1">
              <a:rPr lang="nb-NO" smtClean="0"/>
              <a:t>30.04.2019</a:t>
            </a:fld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8E218-4016-3246-85B3-334501356CBA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766165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89CB1-1CE7-45EF-8EAC-E3FA644F9590}" type="datetime1">
              <a:rPr lang="nb-NO" smtClean="0"/>
              <a:t>30.04.2019</a:t>
            </a:fld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8E218-4016-3246-85B3-334501356CBA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7141437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5C492-D28D-4123-B8F4-453FBCFF6268}" type="datetime1">
              <a:rPr lang="nb-NO" smtClean="0"/>
              <a:t>30.04.2019</a:t>
            </a:fld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8E218-4016-3246-85B3-334501356CBA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1217726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D5B77C-9455-46BB-8E29-65807618552D}" type="datetime1">
              <a:rPr lang="nb-NO" smtClean="0"/>
              <a:t>30.04.2019</a:t>
            </a:fld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8E218-4016-3246-85B3-334501356CBA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2269711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F8247-2576-4706-9AC2-208EBCC98A14}" type="datetime1">
              <a:rPr lang="nb-NO" smtClean="0"/>
              <a:t>30.04.2019</a:t>
            </a:fld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8E218-4016-3246-85B3-334501356CBA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198270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337380" y="469550"/>
            <a:ext cx="834942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337380" y="1695281"/>
            <a:ext cx="8349420" cy="28993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2"/>
          </p:nvPr>
        </p:nvSpPr>
        <p:spPr>
          <a:xfrm>
            <a:off x="1252806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fld id="{690D9972-A468-482E-B619-4CE6AEFFCD6A}" type="datetime1">
              <a:rPr lang="nb-NO" smtClean="0"/>
              <a:t>30.04.2019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fld id="{84E8E218-4016-3246-85B3-334501356CBA}" type="slidenum">
              <a:rPr lang="nb-NO" smtClean="0"/>
              <a:pPr/>
              <a:t>‹#›</a:t>
            </a:fld>
            <a:endParaRPr lang="nb-NO"/>
          </a:p>
        </p:txBody>
      </p:sp>
      <p:pic>
        <p:nvPicPr>
          <p:cNvPr id="7" name="Picture 6" descr="sfiengelskfarge.jpg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969" y="4805175"/>
            <a:ext cx="575014" cy="210005"/>
          </a:xfrm>
          <a:prstGeom prst="rect">
            <a:avLst/>
          </a:prstGeom>
        </p:spPr>
      </p:pic>
      <p:pic>
        <p:nvPicPr>
          <p:cNvPr id="12" name="Picture 11" descr="1920_Logo kopi.png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300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947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400" b="0" kern="1200">
          <a:solidFill>
            <a:srgbClr val="73889C"/>
          </a:solidFill>
          <a:latin typeface="Titillium" charset="0"/>
          <a:ea typeface="Titillium" charset="0"/>
          <a:cs typeface="Titillium" charset="0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Titillium" charset="0"/>
          <a:ea typeface="Titillium" charset="0"/>
          <a:cs typeface="Titillium" charset="0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Titillium" charset="0"/>
          <a:ea typeface="Titillium" charset="0"/>
          <a:cs typeface="Titillium" charset="0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Titillium" charset="0"/>
          <a:ea typeface="Titillium" charset="0"/>
          <a:cs typeface="Titillium" charset="0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Titillium" charset="0"/>
          <a:ea typeface="Titillium" charset="0"/>
          <a:cs typeface="Titillium" charset="0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Titillium" charset="0"/>
          <a:ea typeface="Titillium" charset="0"/>
          <a:cs typeface="Titillium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1315" y="534293"/>
            <a:ext cx="8554285" cy="891307"/>
          </a:xfrm>
        </p:spPr>
        <p:txBody>
          <a:bodyPr>
            <a:normAutofit fontScale="90000"/>
          </a:bodyPr>
          <a:lstStyle/>
          <a:p>
            <a:r>
              <a:rPr lang="nb-NO" sz="3200" b="1" dirty="0" err="1"/>
              <a:t>Use</a:t>
            </a:r>
            <a:r>
              <a:rPr lang="nb-NO" sz="3200" b="1" dirty="0"/>
              <a:t> case </a:t>
            </a:r>
            <a:r>
              <a:rPr lang="nb-NO" sz="3200" b="1" dirty="0" smtClean="0"/>
              <a:t>- Petroleum </a:t>
            </a:r>
            <a:r>
              <a:rPr lang="nb-NO" sz="3200" b="1" dirty="0" smtClean="0"/>
              <a:t>system </a:t>
            </a:r>
            <a:r>
              <a:rPr lang="nb-NO" sz="3200" b="1" dirty="0" err="1" smtClean="0"/>
              <a:t>evaluation</a:t>
            </a:r>
            <a:r>
              <a:rPr lang="nb-NO" sz="3200" b="1" dirty="0" smtClean="0"/>
              <a:t/>
            </a:r>
            <a:br>
              <a:rPr lang="nb-NO" sz="3200" b="1" dirty="0" smtClean="0"/>
            </a:br>
            <a:endParaRPr lang="nb-NO" sz="3200" b="1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8E218-4016-3246-85B3-334501356CBA}" type="slidenum">
              <a:rPr lang="nb-NO" smtClean="0"/>
              <a:pPr/>
              <a:t>1</a:t>
            </a:fld>
            <a:endParaRPr lang="nb-NO"/>
          </a:p>
        </p:txBody>
      </p:sp>
      <p:sp>
        <p:nvSpPr>
          <p:cNvPr id="4" name="Rectangle 3"/>
          <p:cNvSpPr/>
          <p:nvPr/>
        </p:nvSpPr>
        <p:spPr>
          <a:xfrm>
            <a:off x="327600" y="1346400"/>
            <a:ext cx="8478000" cy="34470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/>
              <a:t>Goal of the presentation</a:t>
            </a:r>
          </a:p>
          <a:p>
            <a:endParaRPr lang="en-US" b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Short intro about petroleum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Contextualize </a:t>
            </a:r>
            <a:r>
              <a:rPr lang="en-US" dirty="0" smtClean="0"/>
              <a:t>the use </a:t>
            </a:r>
            <a:r>
              <a:rPr lang="en-US" dirty="0"/>
              <a:t>case in geoscientists’ prospect maturation workflow</a:t>
            </a:r>
            <a:r>
              <a:rPr lang="en-US" dirty="0" smtClean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Current status of the use case.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Elaborate </a:t>
            </a:r>
            <a:r>
              <a:rPr lang="en-US" dirty="0"/>
              <a:t>what kind of questions the reasoning engine should be able to answer</a:t>
            </a:r>
            <a:r>
              <a:rPr lang="en-US" dirty="0" smtClean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Discuss the way forward – what shall we add to make the use case more complex and be able to answer more questions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41825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6580" y="1054716"/>
            <a:ext cx="8349420" cy="313767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nb-NO" sz="1400" dirty="0" err="1" smtClean="0"/>
              <a:t>Another</a:t>
            </a:r>
            <a:r>
              <a:rPr lang="nb-NO" sz="1400" dirty="0" smtClean="0"/>
              <a:t> </a:t>
            </a:r>
            <a:r>
              <a:rPr lang="nb-NO" sz="1400" dirty="0" err="1" smtClean="0"/>
              <a:t>way</a:t>
            </a:r>
            <a:r>
              <a:rPr lang="nb-NO" sz="1400" dirty="0" smtClean="0"/>
              <a:t> to ask and </a:t>
            </a:r>
            <a:r>
              <a:rPr lang="nb-NO" sz="1400" dirty="0" err="1" smtClean="0"/>
              <a:t>answer</a:t>
            </a:r>
            <a:r>
              <a:rPr lang="nb-NO" sz="1400" dirty="0" smtClean="0"/>
              <a:t> questions is to ask </a:t>
            </a:r>
            <a:r>
              <a:rPr lang="nb-NO" sz="1400" dirty="0" err="1" smtClean="0"/>
              <a:t>question</a:t>
            </a:r>
            <a:r>
              <a:rPr lang="nb-NO" sz="1400" dirty="0" smtClean="0"/>
              <a:t> </a:t>
            </a:r>
            <a:r>
              <a:rPr lang="nb-NO" sz="1400" dirty="0" err="1" smtClean="0"/>
              <a:t>separately</a:t>
            </a:r>
            <a:r>
              <a:rPr lang="nb-NO" sz="1400" dirty="0" smtClean="0"/>
              <a:t> </a:t>
            </a:r>
            <a:r>
              <a:rPr lang="nb-NO" sz="1400" dirty="0" err="1" smtClean="0"/>
              <a:t>about</a:t>
            </a:r>
            <a:r>
              <a:rPr lang="nb-NO" sz="1400" dirty="0" smtClean="0"/>
              <a:t> </a:t>
            </a:r>
            <a:r>
              <a:rPr lang="nb-NO" sz="1400" dirty="0" err="1" smtClean="0"/>
              <a:t>each</a:t>
            </a:r>
            <a:r>
              <a:rPr lang="nb-NO" sz="1400" dirty="0" smtClean="0"/>
              <a:t> element and </a:t>
            </a:r>
            <a:r>
              <a:rPr lang="nb-NO" sz="1400" dirty="0" err="1" smtClean="0"/>
              <a:t>process</a:t>
            </a:r>
            <a:r>
              <a:rPr lang="nb-NO" sz="1400" dirty="0" smtClean="0"/>
              <a:t> </a:t>
            </a:r>
            <a:r>
              <a:rPr lang="nb-NO" sz="1400" dirty="0" err="1" smtClean="0"/>
              <a:t>of</a:t>
            </a:r>
            <a:r>
              <a:rPr lang="nb-NO" sz="1400" dirty="0" smtClean="0"/>
              <a:t> </a:t>
            </a:r>
            <a:r>
              <a:rPr lang="nb-NO" sz="1400" dirty="0" err="1" smtClean="0"/>
              <a:t>the</a:t>
            </a:r>
            <a:r>
              <a:rPr lang="nb-NO" sz="1400" dirty="0" smtClean="0"/>
              <a:t> petroleum system:</a:t>
            </a:r>
          </a:p>
          <a:p>
            <a:pPr marL="0" indent="0">
              <a:buNone/>
            </a:pPr>
            <a:endParaRPr lang="nb-NO" sz="1400" dirty="0" smtClean="0"/>
          </a:p>
          <a:p>
            <a:r>
              <a:rPr lang="nb-NO" sz="1400" dirty="0" err="1" smtClean="0"/>
              <a:t>What</a:t>
            </a:r>
            <a:r>
              <a:rPr lang="nb-NO" sz="1400" dirty="0" smtClean="0"/>
              <a:t> </a:t>
            </a:r>
            <a:r>
              <a:rPr lang="nb-NO" sz="1400" dirty="0" err="1" smtClean="0"/>
              <a:t>are</a:t>
            </a:r>
            <a:r>
              <a:rPr lang="nb-NO" sz="1400" dirty="0" smtClean="0"/>
              <a:t> </a:t>
            </a:r>
            <a:r>
              <a:rPr lang="nb-NO" sz="1400" dirty="0" err="1" smtClean="0"/>
              <a:t>the</a:t>
            </a:r>
            <a:r>
              <a:rPr lang="nb-NO" sz="1400" dirty="0" smtClean="0"/>
              <a:t> </a:t>
            </a:r>
            <a:r>
              <a:rPr lang="nb-NO" sz="1400" dirty="0" err="1" smtClean="0"/>
              <a:t>traps</a:t>
            </a:r>
            <a:r>
              <a:rPr lang="nb-NO" sz="1400" dirty="0" smtClean="0"/>
              <a:t> </a:t>
            </a:r>
            <a:r>
              <a:rPr lang="nb-NO" sz="1400" dirty="0" err="1" smtClean="0"/>
              <a:t>that</a:t>
            </a:r>
            <a:r>
              <a:rPr lang="nb-NO" sz="1400" dirty="0" smtClean="0"/>
              <a:t> have a lateral </a:t>
            </a:r>
            <a:r>
              <a:rPr lang="nb-NO" sz="1400" dirty="0" err="1" smtClean="0"/>
              <a:t>seal</a:t>
            </a:r>
            <a:r>
              <a:rPr lang="nb-NO" sz="1400" dirty="0" smtClean="0"/>
              <a:t> -&gt; do </a:t>
            </a:r>
            <a:r>
              <a:rPr lang="nb-NO" sz="1400" dirty="0" smtClean="0"/>
              <a:t>not </a:t>
            </a:r>
            <a:r>
              <a:rPr lang="nb-NO" sz="1400" dirty="0" err="1" smtClean="0"/>
              <a:t>depend</a:t>
            </a:r>
            <a:r>
              <a:rPr lang="nb-NO" sz="1400" dirty="0" smtClean="0"/>
              <a:t> </a:t>
            </a:r>
            <a:r>
              <a:rPr lang="nb-NO" sz="1400" dirty="0" err="1" smtClean="0"/>
              <a:t>on</a:t>
            </a:r>
            <a:r>
              <a:rPr lang="nb-NO" sz="1400" dirty="0" smtClean="0"/>
              <a:t> </a:t>
            </a:r>
            <a:r>
              <a:rPr lang="nb-NO" sz="1400" dirty="0" err="1" smtClean="0"/>
              <a:t>the</a:t>
            </a:r>
            <a:r>
              <a:rPr lang="nb-NO" sz="1400" dirty="0" smtClean="0"/>
              <a:t> </a:t>
            </a:r>
            <a:r>
              <a:rPr lang="nb-NO" sz="1400" dirty="0" err="1" smtClean="0"/>
              <a:t>faults</a:t>
            </a:r>
            <a:r>
              <a:rPr lang="nb-NO" sz="1400" dirty="0" smtClean="0"/>
              <a:t> to be </a:t>
            </a:r>
            <a:r>
              <a:rPr lang="nb-NO" sz="1400" dirty="0" err="1" smtClean="0"/>
              <a:t>sealing</a:t>
            </a:r>
            <a:r>
              <a:rPr lang="nb-NO" sz="1400" dirty="0" smtClean="0"/>
              <a:t>?</a:t>
            </a:r>
          </a:p>
          <a:p>
            <a:endParaRPr lang="nb-NO" sz="1400" dirty="0" smtClean="0"/>
          </a:p>
          <a:p>
            <a:r>
              <a:rPr lang="nb-NO" sz="1400" dirty="0" err="1" smtClean="0"/>
              <a:t>Which</a:t>
            </a:r>
            <a:r>
              <a:rPr lang="nb-NO" sz="1400" dirty="0" smtClean="0"/>
              <a:t> </a:t>
            </a:r>
            <a:r>
              <a:rPr lang="nb-NO" sz="1400" dirty="0" err="1" smtClean="0"/>
              <a:t>traps</a:t>
            </a:r>
            <a:r>
              <a:rPr lang="nb-NO" sz="1400" dirty="0" smtClean="0"/>
              <a:t> </a:t>
            </a:r>
            <a:r>
              <a:rPr lang="nb-NO" sz="1400" dirty="0" err="1" smtClean="0"/>
              <a:t>can</a:t>
            </a:r>
            <a:r>
              <a:rPr lang="nb-NO" sz="1400" dirty="0" smtClean="0"/>
              <a:t> be </a:t>
            </a:r>
            <a:r>
              <a:rPr lang="nb-NO" sz="1400" dirty="0" err="1" smtClean="0"/>
              <a:t>filled</a:t>
            </a:r>
            <a:r>
              <a:rPr lang="nb-NO" sz="1400" dirty="0" smtClean="0"/>
              <a:t> to </a:t>
            </a:r>
            <a:r>
              <a:rPr lang="nb-NO" sz="1400" dirty="0" err="1" smtClean="0"/>
              <a:t>structural</a:t>
            </a:r>
            <a:r>
              <a:rPr lang="nb-NO" sz="1400" dirty="0" smtClean="0"/>
              <a:t> spill?, </a:t>
            </a:r>
            <a:r>
              <a:rPr lang="nb-NO" sz="1400" dirty="0" err="1" smtClean="0"/>
              <a:t>Which</a:t>
            </a:r>
            <a:r>
              <a:rPr lang="nb-NO" sz="1400" dirty="0" smtClean="0"/>
              <a:t> </a:t>
            </a:r>
            <a:r>
              <a:rPr lang="nb-NO" sz="1400" dirty="0" err="1" smtClean="0"/>
              <a:t>traps</a:t>
            </a:r>
            <a:r>
              <a:rPr lang="nb-NO" sz="1400" dirty="0" smtClean="0"/>
              <a:t> </a:t>
            </a:r>
            <a:r>
              <a:rPr lang="nb-NO" sz="1400" dirty="0" err="1" smtClean="0"/>
              <a:t>can</a:t>
            </a:r>
            <a:r>
              <a:rPr lang="nb-NO" sz="1400" dirty="0" smtClean="0"/>
              <a:t> be </a:t>
            </a:r>
            <a:r>
              <a:rPr lang="nb-NO" sz="1400" dirty="0" err="1" smtClean="0"/>
              <a:t>filled</a:t>
            </a:r>
            <a:r>
              <a:rPr lang="nb-NO" sz="1400" dirty="0" smtClean="0"/>
              <a:t> to </a:t>
            </a:r>
            <a:r>
              <a:rPr lang="nb-NO" sz="1400" dirty="0" err="1" smtClean="0"/>
              <a:t>juxtaposition</a:t>
            </a:r>
            <a:r>
              <a:rPr lang="nb-NO" sz="1400" dirty="0" smtClean="0"/>
              <a:t> </a:t>
            </a:r>
            <a:r>
              <a:rPr lang="nb-NO" sz="1400" dirty="0" err="1" smtClean="0"/>
              <a:t>point</a:t>
            </a:r>
            <a:r>
              <a:rPr lang="nb-NO" sz="1400" dirty="0" smtClean="0"/>
              <a:t>?, </a:t>
            </a:r>
            <a:r>
              <a:rPr lang="nb-NO" sz="1400" dirty="0" err="1" smtClean="0"/>
              <a:t>Which</a:t>
            </a:r>
            <a:r>
              <a:rPr lang="nb-NO" sz="1400" dirty="0" smtClean="0"/>
              <a:t> </a:t>
            </a:r>
            <a:r>
              <a:rPr lang="nb-NO" sz="1400" dirty="0" err="1" smtClean="0"/>
              <a:t>traps</a:t>
            </a:r>
            <a:r>
              <a:rPr lang="nb-NO" sz="1400" dirty="0" smtClean="0"/>
              <a:t> </a:t>
            </a:r>
            <a:r>
              <a:rPr lang="nb-NO" sz="1400" dirty="0" err="1" smtClean="0"/>
              <a:t>depends</a:t>
            </a:r>
            <a:r>
              <a:rPr lang="nb-NO" sz="1400" dirty="0" smtClean="0"/>
              <a:t> </a:t>
            </a:r>
            <a:r>
              <a:rPr lang="nb-NO" sz="1400" dirty="0" err="1" smtClean="0"/>
              <a:t>totally</a:t>
            </a:r>
            <a:r>
              <a:rPr lang="nb-NO" sz="1400" dirty="0" smtClean="0"/>
              <a:t> </a:t>
            </a:r>
            <a:r>
              <a:rPr lang="nb-NO" sz="1400" dirty="0" err="1" smtClean="0"/>
              <a:t>on</a:t>
            </a:r>
            <a:r>
              <a:rPr lang="nb-NO" sz="1400" dirty="0" smtClean="0"/>
              <a:t> </a:t>
            </a:r>
            <a:r>
              <a:rPr lang="nb-NO" sz="1400" dirty="0" err="1" smtClean="0"/>
              <a:t>faults</a:t>
            </a:r>
            <a:r>
              <a:rPr lang="nb-NO" sz="1400" dirty="0" smtClean="0"/>
              <a:t> to be </a:t>
            </a:r>
            <a:r>
              <a:rPr lang="nb-NO" sz="1400" dirty="0" err="1" smtClean="0"/>
              <a:t>sealing</a:t>
            </a:r>
            <a:r>
              <a:rPr lang="nb-NO" sz="1400" dirty="0" smtClean="0"/>
              <a:t> to have </a:t>
            </a:r>
            <a:r>
              <a:rPr lang="nb-NO" sz="1400" dirty="0" err="1" smtClean="0"/>
              <a:t>accumulation</a:t>
            </a:r>
            <a:r>
              <a:rPr lang="nb-NO" sz="1400" dirty="0" smtClean="0"/>
              <a:t>?</a:t>
            </a:r>
          </a:p>
          <a:p>
            <a:endParaRPr lang="nb-NO" sz="1400" dirty="0" smtClean="0"/>
          </a:p>
          <a:p>
            <a:r>
              <a:rPr lang="nb-NO" sz="1400" dirty="0" err="1" smtClean="0"/>
              <a:t>What</a:t>
            </a:r>
            <a:r>
              <a:rPr lang="nb-NO" sz="1400" dirty="0" smtClean="0"/>
              <a:t> </a:t>
            </a:r>
            <a:r>
              <a:rPr lang="nb-NO" sz="1400" dirty="0" err="1" smtClean="0"/>
              <a:t>are</a:t>
            </a:r>
            <a:r>
              <a:rPr lang="nb-NO" sz="1400" dirty="0" smtClean="0"/>
              <a:t> </a:t>
            </a:r>
            <a:r>
              <a:rPr lang="nb-NO" sz="1400" dirty="0" err="1" smtClean="0"/>
              <a:t>the</a:t>
            </a:r>
            <a:r>
              <a:rPr lang="nb-NO" sz="1400" dirty="0" smtClean="0"/>
              <a:t> </a:t>
            </a:r>
            <a:r>
              <a:rPr lang="nb-NO" sz="1400" dirty="0" err="1" smtClean="0"/>
              <a:t>migration</a:t>
            </a:r>
            <a:r>
              <a:rPr lang="nb-NO" sz="1400" dirty="0" smtClean="0"/>
              <a:t> </a:t>
            </a:r>
            <a:r>
              <a:rPr lang="nb-NO" sz="1400" dirty="0" err="1" smtClean="0"/>
              <a:t>pathways</a:t>
            </a:r>
            <a:r>
              <a:rPr lang="nb-NO" sz="1400" dirty="0" smtClean="0"/>
              <a:t> from </a:t>
            </a:r>
            <a:r>
              <a:rPr lang="nb-NO" sz="1400" dirty="0" err="1" smtClean="0"/>
              <a:t>the</a:t>
            </a:r>
            <a:r>
              <a:rPr lang="nb-NO" sz="1400" dirty="0" smtClean="0"/>
              <a:t> SR to </a:t>
            </a:r>
            <a:r>
              <a:rPr lang="nb-NO" sz="1400" dirty="0" err="1" smtClean="0"/>
              <a:t>trap</a:t>
            </a:r>
            <a:r>
              <a:rPr lang="nb-NO" sz="1400" dirty="0" smtClean="0"/>
              <a:t> </a:t>
            </a:r>
            <a:r>
              <a:rPr lang="nb-NO" sz="1400" dirty="0" err="1" smtClean="0"/>
              <a:t>X</a:t>
            </a:r>
            <a:r>
              <a:rPr lang="nb-NO" sz="1400" dirty="0" smtClean="0"/>
              <a:t>?, </a:t>
            </a:r>
            <a:r>
              <a:rPr lang="nb-NO" sz="1400" dirty="0" err="1" smtClean="0"/>
              <a:t>What</a:t>
            </a:r>
            <a:r>
              <a:rPr lang="nb-NO" sz="1400" dirty="0" smtClean="0"/>
              <a:t> </a:t>
            </a:r>
            <a:r>
              <a:rPr lang="nb-NO" sz="1400" dirty="0" err="1" smtClean="0"/>
              <a:t>are</a:t>
            </a:r>
            <a:r>
              <a:rPr lang="nb-NO" sz="1400" dirty="0" smtClean="0"/>
              <a:t> </a:t>
            </a:r>
            <a:r>
              <a:rPr lang="nb-NO" sz="1400" dirty="0" err="1" smtClean="0"/>
              <a:t>the</a:t>
            </a:r>
            <a:r>
              <a:rPr lang="nb-NO" sz="1400" dirty="0" smtClean="0"/>
              <a:t> variables?</a:t>
            </a:r>
          </a:p>
          <a:p>
            <a:endParaRPr lang="nb-NO" sz="1400" dirty="0"/>
          </a:p>
          <a:p>
            <a:r>
              <a:rPr lang="nb-NO" sz="1400" dirty="0" err="1" smtClean="0"/>
              <a:t>Were</a:t>
            </a:r>
            <a:r>
              <a:rPr lang="nb-NO" sz="1400" dirty="0" smtClean="0"/>
              <a:t> </a:t>
            </a:r>
            <a:r>
              <a:rPr lang="nb-NO" sz="1400" dirty="0" err="1" smtClean="0"/>
              <a:t>the</a:t>
            </a:r>
            <a:r>
              <a:rPr lang="nb-NO" sz="1400" dirty="0" smtClean="0"/>
              <a:t> </a:t>
            </a:r>
            <a:r>
              <a:rPr lang="nb-NO" sz="1400" dirty="0" err="1" smtClean="0"/>
              <a:t>traps</a:t>
            </a:r>
            <a:r>
              <a:rPr lang="nb-NO" sz="1400" dirty="0" smtClean="0"/>
              <a:t> </a:t>
            </a:r>
            <a:r>
              <a:rPr lang="nb-NO" sz="1400" dirty="0" err="1" smtClean="0"/>
              <a:t>formed</a:t>
            </a:r>
            <a:r>
              <a:rPr lang="nb-NO" sz="1400" dirty="0" smtClean="0"/>
              <a:t> </a:t>
            </a:r>
            <a:r>
              <a:rPr lang="nb-NO" sz="1400" dirty="0" err="1" smtClean="0"/>
              <a:t>before</a:t>
            </a:r>
            <a:r>
              <a:rPr lang="nb-NO" sz="1400" dirty="0" smtClean="0"/>
              <a:t> </a:t>
            </a:r>
            <a:r>
              <a:rPr lang="nb-NO" sz="1400" dirty="0" err="1" smtClean="0"/>
              <a:t>the</a:t>
            </a:r>
            <a:r>
              <a:rPr lang="nb-NO" sz="1400" dirty="0" smtClean="0"/>
              <a:t> </a:t>
            </a:r>
            <a:r>
              <a:rPr lang="nb-NO" sz="1400" dirty="0" err="1" smtClean="0"/>
              <a:t>migration</a:t>
            </a:r>
            <a:r>
              <a:rPr lang="nb-NO" sz="1400" dirty="0" smtClean="0"/>
              <a:t> </a:t>
            </a:r>
            <a:r>
              <a:rPr lang="nb-NO" sz="1400" dirty="0" err="1" smtClean="0"/>
              <a:t>strated</a:t>
            </a:r>
            <a:r>
              <a:rPr lang="nb-NO" sz="1400" dirty="0" smtClean="0"/>
              <a:t>?</a:t>
            </a:r>
          </a:p>
          <a:p>
            <a:endParaRPr lang="nb-NO" sz="1400" dirty="0"/>
          </a:p>
          <a:p>
            <a:r>
              <a:rPr lang="nb-NO" sz="1400" dirty="0" err="1" smtClean="0"/>
              <a:t>What</a:t>
            </a:r>
            <a:r>
              <a:rPr lang="nb-NO" sz="1400" dirty="0" smtClean="0"/>
              <a:t> </a:t>
            </a:r>
            <a:r>
              <a:rPr lang="nb-NO" sz="1400" dirty="0" err="1" smtClean="0"/>
              <a:t>kind</a:t>
            </a:r>
            <a:r>
              <a:rPr lang="nb-NO" sz="1400" dirty="0" smtClean="0"/>
              <a:t> </a:t>
            </a:r>
            <a:r>
              <a:rPr lang="nb-NO" sz="1400" dirty="0" err="1" smtClean="0"/>
              <a:t>of</a:t>
            </a:r>
            <a:r>
              <a:rPr lang="nb-NO" sz="1400" dirty="0" smtClean="0"/>
              <a:t> HC do </a:t>
            </a:r>
            <a:r>
              <a:rPr lang="nb-NO" sz="1400" dirty="0" err="1" smtClean="0"/>
              <a:t>we</a:t>
            </a:r>
            <a:r>
              <a:rPr lang="nb-NO" sz="1400" dirty="0" smtClean="0"/>
              <a:t> </a:t>
            </a:r>
            <a:r>
              <a:rPr lang="nb-NO" sz="1400" dirty="0" err="1" smtClean="0"/>
              <a:t>expect</a:t>
            </a:r>
            <a:r>
              <a:rPr lang="nb-NO" sz="1400" dirty="0" smtClean="0"/>
              <a:t> to have </a:t>
            </a:r>
            <a:r>
              <a:rPr lang="nb-NO" sz="1400" dirty="0" err="1" smtClean="0"/>
              <a:t>been</a:t>
            </a:r>
            <a:r>
              <a:rPr lang="nb-NO" sz="1400" dirty="0" smtClean="0"/>
              <a:t> </a:t>
            </a:r>
            <a:r>
              <a:rPr lang="nb-NO" sz="1400" dirty="0" err="1" smtClean="0"/>
              <a:t>accumulated</a:t>
            </a:r>
            <a:r>
              <a:rPr lang="nb-NO" sz="1400" dirty="0" smtClean="0"/>
              <a:t> in </a:t>
            </a:r>
            <a:r>
              <a:rPr lang="nb-NO" sz="1400" dirty="0" err="1" smtClean="0"/>
              <a:t>the</a:t>
            </a:r>
            <a:r>
              <a:rPr lang="nb-NO" sz="1400" dirty="0" smtClean="0"/>
              <a:t> </a:t>
            </a:r>
            <a:r>
              <a:rPr lang="nb-NO" sz="1400" dirty="0" err="1" smtClean="0"/>
              <a:t>traps</a:t>
            </a:r>
            <a:r>
              <a:rPr lang="nb-NO" sz="1400" dirty="0" smtClean="0"/>
              <a:t>?</a:t>
            </a:r>
          </a:p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8E218-4016-3246-85B3-334501356CBA}" type="slidenum">
              <a:rPr lang="nb-NO" smtClean="0"/>
              <a:t>10</a:t>
            </a:fld>
            <a:endParaRPr lang="nb-NO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337380" y="333524"/>
            <a:ext cx="8349420" cy="537675"/>
          </a:xfrm>
        </p:spPr>
        <p:txBody>
          <a:bodyPr>
            <a:normAutofit/>
          </a:bodyPr>
          <a:lstStyle/>
          <a:p>
            <a:r>
              <a:rPr lang="nb-NO" sz="2400" b="1" dirty="0" smtClean="0"/>
              <a:t>Questions to ask</a:t>
            </a:r>
            <a:endParaRPr lang="nb-NO" sz="2400" b="1" dirty="0"/>
          </a:p>
        </p:txBody>
      </p:sp>
    </p:spTree>
    <p:extLst>
      <p:ext uri="{BB962C8B-B14F-4D97-AF65-F5344CB8AC3E}">
        <p14:creationId xmlns:p14="http://schemas.microsoft.com/office/powerpoint/2010/main" val="1221389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7650" y="377949"/>
            <a:ext cx="7886700" cy="480536"/>
          </a:xfrm>
        </p:spPr>
        <p:txBody>
          <a:bodyPr>
            <a:noAutofit/>
          </a:bodyPr>
          <a:lstStyle/>
          <a:p>
            <a:r>
              <a:rPr lang="nb-NO" sz="2800" b="1" dirty="0" err="1" smtClean="0"/>
              <a:t>Way</a:t>
            </a:r>
            <a:r>
              <a:rPr lang="nb-NO" sz="2800" b="1" dirty="0" smtClean="0"/>
              <a:t> forward – </a:t>
            </a:r>
            <a:r>
              <a:rPr lang="nb-NO" sz="2800" b="1" dirty="0" err="1" smtClean="0"/>
              <a:t>what</a:t>
            </a:r>
            <a:r>
              <a:rPr lang="nb-NO" sz="2800" b="1" dirty="0" smtClean="0"/>
              <a:t> to </a:t>
            </a:r>
            <a:r>
              <a:rPr lang="nb-NO" sz="2800" b="1" dirty="0" err="1" smtClean="0"/>
              <a:t>add</a:t>
            </a:r>
            <a:endParaRPr lang="nb-NO" sz="28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2425" y="1091434"/>
            <a:ext cx="7886700" cy="3770497"/>
          </a:xfrm>
        </p:spPr>
        <p:txBody>
          <a:bodyPr>
            <a:normAutofit fontScale="77500" lnSpcReduction="20000"/>
          </a:bodyPr>
          <a:lstStyle/>
          <a:p>
            <a:r>
              <a:rPr lang="nb-NO" sz="1600" dirty="0" err="1" smtClean="0"/>
              <a:t>There</a:t>
            </a:r>
            <a:r>
              <a:rPr lang="nb-NO" sz="1600" dirty="0" smtClean="0"/>
              <a:t> is not so </a:t>
            </a:r>
            <a:r>
              <a:rPr lang="nb-NO" sz="1600" dirty="0" err="1" smtClean="0"/>
              <a:t>much</a:t>
            </a:r>
            <a:r>
              <a:rPr lang="nb-NO" sz="1600" dirty="0" smtClean="0"/>
              <a:t> to </a:t>
            </a:r>
            <a:r>
              <a:rPr lang="nb-NO" sz="1600" dirty="0" err="1" smtClean="0"/>
              <a:t>add</a:t>
            </a:r>
            <a:r>
              <a:rPr lang="nb-NO" sz="1600" dirty="0" smtClean="0"/>
              <a:t> </a:t>
            </a:r>
            <a:r>
              <a:rPr lang="nb-NO" sz="1600" dirty="0" err="1" smtClean="0"/>
              <a:t>about</a:t>
            </a:r>
            <a:r>
              <a:rPr lang="nb-NO" sz="1600" dirty="0" smtClean="0"/>
              <a:t> </a:t>
            </a:r>
            <a:r>
              <a:rPr lang="nb-NO" sz="1600" dirty="0" err="1" smtClean="0"/>
              <a:t>migration</a:t>
            </a:r>
            <a:r>
              <a:rPr lang="nb-NO" sz="1600" dirty="0" smtClean="0"/>
              <a:t> and </a:t>
            </a:r>
            <a:r>
              <a:rPr lang="nb-NO" sz="1600" dirty="0" err="1" smtClean="0"/>
              <a:t>migration</a:t>
            </a:r>
            <a:r>
              <a:rPr lang="nb-NO" sz="1600" dirty="0" smtClean="0"/>
              <a:t> </a:t>
            </a:r>
            <a:r>
              <a:rPr lang="nb-NO" sz="1600" dirty="0" err="1" smtClean="0"/>
              <a:t>pathways</a:t>
            </a:r>
            <a:r>
              <a:rPr lang="nb-NO" sz="1600" dirty="0" smtClean="0"/>
              <a:t>, </a:t>
            </a:r>
            <a:r>
              <a:rPr lang="nb-NO" sz="1600" dirty="0" err="1" smtClean="0"/>
              <a:t>trap</a:t>
            </a:r>
            <a:r>
              <a:rPr lang="nb-NO" sz="1600" dirty="0" smtClean="0"/>
              <a:t> </a:t>
            </a:r>
            <a:r>
              <a:rPr lang="nb-NO" sz="1600" dirty="0" err="1" smtClean="0"/>
              <a:t>geometry</a:t>
            </a:r>
            <a:r>
              <a:rPr lang="nb-NO" sz="1600" dirty="0" smtClean="0"/>
              <a:t> or </a:t>
            </a:r>
            <a:r>
              <a:rPr lang="nb-NO" sz="1600" dirty="0" err="1" smtClean="0"/>
              <a:t>filling</a:t>
            </a:r>
            <a:r>
              <a:rPr lang="nb-NO" sz="1600" dirty="0" smtClean="0"/>
              <a:t> </a:t>
            </a:r>
            <a:r>
              <a:rPr lang="nb-NO" sz="1600" dirty="0" err="1" smtClean="0"/>
              <a:t>of</a:t>
            </a:r>
            <a:r>
              <a:rPr lang="nb-NO" sz="1600" dirty="0" smtClean="0"/>
              <a:t> </a:t>
            </a:r>
            <a:r>
              <a:rPr lang="nb-NO" sz="1600" dirty="0" err="1" smtClean="0"/>
              <a:t>the</a:t>
            </a:r>
            <a:r>
              <a:rPr lang="nb-NO" sz="1600" dirty="0" smtClean="0"/>
              <a:t> </a:t>
            </a:r>
            <a:r>
              <a:rPr lang="nb-NO" sz="1600" dirty="0" err="1" smtClean="0"/>
              <a:t>trap</a:t>
            </a:r>
            <a:endParaRPr lang="nb-NO" sz="1600" dirty="0" smtClean="0"/>
          </a:p>
          <a:p>
            <a:endParaRPr lang="nb-NO" sz="1600" dirty="0" smtClean="0"/>
          </a:p>
          <a:p>
            <a:r>
              <a:rPr lang="nb-NO" sz="1600" dirty="0" err="1" smtClean="0"/>
              <a:t>We</a:t>
            </a:r>
            <a:r>
              <a:rPr lang="nb-NO" sz="1600" dirty="0" smtClean="0"/>
              <a:t> </a:t>
            </a:r>
            <a:r>
              <a:rPr lang="nb-NO" sz="1600" dirty="0" err="1" smtClean="0"/>
              <a:t>can</a:t>
            </a:r>
            <a:r>
              <a:rPr lang="nb-NO" sz="1600" dirty="0" smtClean="0"/>
              <a:t> </a:t>
            </a:r>
            <a:r>
              <a:rPr lang="nb-NO" sz="1600" b="1" dirty="0" err="1" smtClean="0">
                <a:solidFill>
                  <a:srgbClr val="FF0000"/>
                </a:solidFill>
              </a:rPr>
              <a:t>add</a:t>
            </a:r>
            <a:r>
              <a:rPr lang="nb-NO" sz="1600" dirty="0" smtClean="0"/>
              <a:t>:</a:t>
            </a:r>
          </a:p>
          <a:p>
            <a:pPr lvl="1"/>
            <a:r>
              <a:rPr lang="nb-NO" sz="1200" dirty="0" smtClean="0"/>
              <a:t>More </a:t>
            </a:r>
            <a:r>
              <a:rPr lang="nb-NO" sz="1200" dirty="0" err="1" smtClean="0"/>
              <a:t>information</a:t>
            </a:r>
            <a:r>
              <a:rPr lang="nb-NO" sz="1200" dirty="0" smtClean="0"/>
              <a:t> </a:t>
            </a:r>
            <a:r>
              <a:rPr lang="nb-NO" sz="1200" dirty="0" err="1"/>
              <a:t>about</a:t>
            </a:r>
            <a:r>
              <a:rPr lang="nb-NO" sz="1200" dirty="0"/>
              <a:t> </a:t>
            </a:r>
            <a:r>
              <a:rPr lang="nb-NO" sz="1200" dirty="0" err="1"/>
              <a:t>faulting</a:t>
            </a:r>
            <a:r>
              <a:rPr lang="nb-NO" sz="1200" dirty="0"/>
              <a:t> (</a:t>
            </a:r>
            <a:r>
              <a:rPr lang="nb-NO" sz="1200" dirty="0" err="1"/>
              <a:t>rifting</a:t>
            </a:r>
            <a:r>
              <a:rPr lang="nb-NO" sz="1200" dirty="0"/>
              <a:t>)</a:t>
            </a:r>
          </a:p>
          <a:p>
            <a:pPr lvl="2"/>
            <a:r>
              <a:rPr lang="nb-NO" sz="1000" dirty="0" err="1"/>
              <a:t>When</a:t>
            </a:r>
            <a:r>
              <a:rPr lang="nb-NO" sz="1000" dirty="0"/>
              <a:t> </a:t>
            </a:r>
            <a:r>
              <a:rPr lang="nb-NO" sz="1000" dirty="0" err="1"/>
              <a:t>the</a:t>
            </a:r>
            <a:r>
              <a:rPr lang="nb-NO" sz="1000" dirty="0"/>
              <a:t> </a:t>
            </a:r>
            <a:r>
              <a:rPr lang="nb-NO" sz="1000" dirty="0" err="1"/>
              <a:t>fault</a:t>
            </a:r>
            <a:r>
              <a:rPr lang="nb-NO" sz="1000" dirty="0"/>
              <a:t> </a:t>
            </a:r>
            <a:r>
              <a:rPr lang="nb-NO" sz="1000" dirty="0" err="1"/>
              <a:t>movement</a:t>
            </a:r>
            <a:r>
              <a:rPr lang="nb-NO" sz="1000" dirty="0"/>
              <a:t> </a:t>
            </a:r>
            <a:r>
              <a:rPr lang="nb-NO" sz="1000" dirty="0" err="1" smtClean="0"/>
              <a:t>ceased</a:t>
            </a:r>
            <a:r>
              <a:rPr lang="nb-NO" sz="1000" dirty="0" smtClean="0"/>
              <a:t> – </a:t>
            </a:r>
            <a:r>
              <a:rPr lang="nb-NO" sz="1000" dirty="0" err="1" smtClean="0"/>
              <a:t>based</a:t>
            </a:r>
            <a:r>
              <a:rPr lang="nb-NO" sz="1000" dirty="0" smtClean="0"/>
              <a:t> </a:t>
            </a:r>
            <a:r>
              <a:rPr lang="nb-NO" sz="1000" dirty="0" err="1" smtClean="0"/>
              <a:t>on</a:t>
            </a:r>
            <a:r>
              <a:rPr lang="nb-NO" sz="1000" dirty="0" smtClean="0"/>
              <a:t> </a:t>
            </a:r>
            <a:r>
              <a:rPr lang="nb-NO" sz="1000" dirty="0" err="1" smtClean="0"/>
              <a:t>the</a:t>
            </a:r>
            <a:r>
              <a:rPr lang="nb-NO" sz="1000" dirty="0" smtClean="0"/>
              <a:t> </a:t>
            </a:r>
            <a:r>
              <a:rPr lang="nb-NO" sz="1000" dirty="0" err="1" smtClean="0"/>
              <a:t>rule</a:t>
            </a:r>
            <a:r>
              <a:rPr lang="nb-NO" sz="1000" dirty="0" smtClean="0"/>
              <a:t> </a:t>
            </a:r>
            <a:r>
              <a:rPr lang="nb-NO" sz="1000" dirty="0" err="1" smtClean="0"/>
              <a:t>of</a:t>
            </a:r>
            <a:r>
              <a:rPr lang="nb-NO" sz="1000" dirty="0" smtClean="0"/>
              <a:t> cross-</a:t>
            </a:r>
            <a:r>
              <a:rPr lang="nb-NO" sz="1000" dirty="0" err="1" smtClean="0"/>
              <a:t>cutting</a:t>
            </a:r>
            <a:r>
              <a:rPr lang="nb-NO" sz="1000" dirty="0" smtClean="0"/>
              <a:t> </a:t>
            </a:r>
            <a:r>
              <a:rPr lang="nb-NO" sz="1000" dirty="0" err="1" smtClean="0"/>
              <a:t>relationship</a:t>
            </a:r>
            <a:endParaRPr lang="nb-NO" sz="1000" dirty="0" smtClean="0"/>
          </a:p>
          <a:p>
            <a:pPr lvl="3"/>
            <a:r>
              <a:rPr lang="nb-NO" sz="1000" dirty="0" smtClean="0"/>
              <a:t>To be </a:t>
            </a:r>
            <a:r>
              <a:rPr lang="nb-NO" sz="1000" dirty="0" err="1" smtClean="0"/>
              <a:t>able</a:t>
            </a:r>
            <a:r>
              <a:rPr lang="nb-NO" sz="1000" dirty="0" smtClean="0"/>
              <a:t> to </a:t>
            </a:r>
            <a:r>
              <a:rPr lang="nb-NO" sz="1000" dirty="0" err="1" smtClean="0"/>
              <a:t>clasify</a:t>
            </a:r>
            <a:r>
              <a:rPr lang="nb-NO" sz="1000" dirty="0" smtClean="0"/>
              <a:t> or separate </a:t>
            </a:r>
            <a:r>
              <a:rPr lang="nb-NO" sz="1000" dirty="0" err="1" smtClean="0"/>
              <a:t>traps</a:t>
            </a:r>
            <a:r>
              <a:rPr lang="nb-NO" sz="1000" dirty="0" smtClean="0"/>
              <a:t> </a:t>
            </a:r>
            <a:r>
              <a:rPr lang="nb-NO" sz="1000" dirty="0" err="1" smtClean="0"/>
              <a:t>based</a:t>
            </a:r>
            <a:r>
              <a:rPr lang="nb-NO" sz="1000" dirty="0" smtClean="0"/>
              <a:t> </a:t>
            </a:r>
            <a:r>
              <a:rPr lang="nb-NO" sz="1000" dirty="0" err="1" smtClean="0"/>
              <a:t>on</a:t>
            </a:r>
            <a:r>
              <a:rPr lang="nb-NO" sz="1000" dirty="0" smtClean="0"/>
              <a:t> </a:t>
            </a:r>
            <a:r>
              <a:rPr lang="nb-NO" sz="1000" dirty="0" err="1" smtClean="0"/>
              <a:t>their</a:t>
            </a:r>
            <a:r>
              <a:rPr lang="nb-NO" sz="1000" dirty="0" smtClean="0"/>
              <a:t> timing</a:t>
            </a:r>
            <a:endParaRPr lang="nb-NO" sz="1000" dirty="0" smtClean="0"/>
          </a:p>
          <a:p>
            <a:pPr lvl="2"/>
            <a:endParaRPr lang="nb-NO" sz="1000" dirty="0"/>
          </a:p>
          <a:p>
            <a:pPr lvl="2"/>
            <a:r>
              <a:rPr lang="nb-NO" sz="1000" dirty="0" err="1"/>
              <a:t>Which</a:t>
            </a:r>
            <a:r>
              <a:rPr lang="nb-NO" sz="1000" dirty="0"/>
              <a:t> </a:t>
            </a:r>
            <a:r>
              <a:rPr lang="nb-NO" sz="1000" dirty="0" err="1"/>
              <a:t>faults</a:t>
            </a:r>
            <a:r>
              <a:rPr lang="nb-NO" sz="1000" dirty="0"/>
              <a:t> </a:t>
            </a:r>
            <a:r>
              <a:rPr lang="nb-NO" sz="1000" dirty="0" err="1"/>
              <a:t>were</a:t>
            </a:r>
            <a:r>
              <a:rPr lang="nb-NO" sz="1000" dirty="0"/>
              <a:t> </a:t>
            </a:r>
            <a:r>
              <a:rPr lang="nb-NO" sz="1000" dirty="0" err="1"/>
              <a:t>active</a:t>
            </a:r>
            <a:r>
              <a:rPr lang="nb-NO" sz="1000" dirty="0"/>
              <a:t> during </a:t>
            </a:r>
            <a:r>
              <a:rPr lang="nb-NO" sz="1000" dirty="0" err="1"/>
              <a:t>deposition</a:t>
            </a:r>
            <a:r>
              <a:rPr lang="nb-NO" sz="1000" dirty="0"/>
              <a:t> </a:t>
            </a:r>
            <a:r>
              <a:rPr lang="nb-NO" sz="1000" dirty="0" err="1"/>
              <a:t>of</a:t>
            </a:r>
            <a:r>
              <a:rPr lang="nb-NO" sz="1000" dirty="0"/>
              <a:t> </a:t>
            </a:r>
            <a:r>
              <a:rPr lang="nb-NO" sz="1000" dirty="0" err="1"/>
              <a:t>Upper</a:t>
            </a:r>
            <a:r>
              <a:rPr lang="nb-NO" sz="1000" dirty="0"/>
              <a:t> Jurassic </a:t>
            </a:r>
            <a:r>
              <a:rPr lang="nb-NO" sz="1000" dirty="0" smtClean="0"/>
              <a:t>? –&gt; </a:t>
            </a:r>
            <a:r>
              <a:rPr lang="nb-NO" sz="1000" dirty="0" err="1"/>
              <a:t>thicker</a:t>
            </a:r>
            <a:r>
              <a:rPr lang="nb-NO" sz="1000" dirty="0"/>
              <a:t> </a:t>
            </a:r>
            <a:r>
              <a:rPr lang="nb-NO" sz="1000" dirty="0" err="1"/>
              <a:t>sequence</a:t>
            </a:r>
            <a:r>
              <a:rPr lang="nb-NO" sz="1000" dirty="0"/>
              <a:t> </a:t>
            </a:r>
            <a:r>
              <a:rPr lang="nb-NO" sz="1000" dirty="0" err="1"/>
              <a:t>of</a:t>
            </a:r>
            <a:r>
              <a:rPr lang="nb-NO" sz="1000" dirty="0"/>
              <a:t> sediments in </a:t>
            </a:r>
            <a:r>
              <a:rPr lang="nb-NO" sz="1000" dirty="0" err="1"/>
              <a:t>the</a:t>
            </a:r>
            <a:r>
              <a:rPr lang="nb-NO" sz="1000" dirty="0"/>
              <a:t> </a:t>
            </a:r>
            <a:r>
              <a:rPr lang="nb-NO" sz="1000" dirty="0" err="1"/>
              <a:t>hangingwall</a:t>
            </a:r>
            <a:r>
              <a:rPr lang="nb-NO" sz="1000" dirty="0"/>
              <a:t> </a:t>
            </a:r>
            <a:r>
              <a:rPr lang="nb-NO" sz="1000" dirty="0" err="1"/>
              <a:t>of</a:t>
            </a:r>
            <a:r>
              <a:rPr lang="nb-NO" sz="1000" dirty="0"/>
              <a:t> </a:t>
            </a:r>
            <a:r>
              <a:rPr lang="nb-NO" sz="1000" dirty="0" err="1"/>
              <a:t>the</a:t>
            </a:r>
            <a:r>
              <a:rPr lang="nb-NO" sz="1000" dirty="0"/>
              <a:t> </a:t>
            </a:r>
            <a:r>
              <a:rPr lang="nb-NO" sz="1000" dirty="0" err="1"/>
              <a:t>active</a:t>
            </a:r>
            <a:r>
              <a:rPr lang="nb-NO" sz="1000" dirty="0"/>
              <a:t> </a:t>
            </a:r>
            <a:r>
              <a:rPr lang="nb-NO" sz="1000" dirty="0" err="1"/>
              <a:t>faults</a:t>
            </a:r>
            <a:endParaRPr lang="nb-NO" sz="1000" dirty="0"/>
          </a:p>
          <a:p>
            <a:pPr lvl="2"/>
            <a:r>
              <a:rPr lang="nb-NO" sz="1000" dirty="0" err="1"/>
              <a:t>Which</a:t>
            </a:r>
            <a:r>
              <a:rPr lang="nb-NO" sz="1000" dirty="0"/>
              <a:t> GU have </a:t>
            </a:r>
            <a:r>
              <a:rPr lang="nb-NO" sz="1000" dirty="0" err="1"/>
              <a:t>been</a:t>
            </a:r>
            <a:r>
              <a:rPr lang="nb-NO" sz="1000" dirty="0"/>
              <a:t> </a:t>
            </a:r>
            <a:r>
              <a:rPr lang="nb-NO" sz="1000" dirty="0" err="1"/>
              <a:t>deposited</a:t>
            </a:r>
            <a:r>
              <a:rPr lang="nb-NO" sz="1000" dirty="0"/>
              <a:t> </a:t>
            </a:r>
            <a:r>
              <a:rPr lang="nb-NO" sz="1000" dirty="0" err="1"/>
              <a:t>before</a:t>
            </a:r>
            <a:r>
              <a:rPr lang="nb-NO" sz="1000" dirty="0"/>
              <a:t> </a:t>
            </a:r>
            <a:r>
              <a:rPr lang="nb-NO" sz="1000" dirty="0" err="1" smtClean="0"/>
              <a:t>faulting</a:t>
            </a:r>
            <a:r>
              <a:rPr lang="nb-NO" sz="1000" dirty="0" smtClean="0"/>
              <a:t>, </a:t>
            </a:r>
            <a:r>
              <a:rPr lang="nb-NO" sz="1000" dirty="0" smtClean="0"/>
              <a:t>during and </a:t>
            </a:r>
            <a:r>
              <a:rPr lang="nb-NO" sz="1000" dirty="0" err="1" smtClean="0"/>
              <a:t>after</a:t>
            </a:r>
            <a:r>
              <a:rPr lang="nb-NO" sz="1000" dirty="0" smtClean="0"/>
              <a:t> </a:t>
            </a:r>
            <a:r>
              <a:rPr lang="nb-NO" sz="1000" dirty="0" err="1" smtClean="0"/>
              <a:t>the</a:t>
            </a:r>
            <a:r>
              <a:rPr lang="nb-NO" sz="1000" dirty="0" smtClean="0"/>
              <a:t> </a:t>
            </a:r>
            <a:r>
              <a:rPr lang="nb-NO" sz="1000" dirty="0" err="1"/>
              <a:t>faulting</a:t>
            </a:r>
            <a:r>
              <a:rPr lang="nb-NO" sz="1000" dirty="0" smtClean="0"/>
              <a:t>?</a:t>
            </a:r>
          </a:p>
          <a:p>
            <a:pPr lvl="2"/>
            <a:endParaRPr lang="nb-NO" sz="1000" dirty="0"/>
          </a:p>
          <a:p>
            <a:pPr lvl="1"/>
            <a:r>
              <a:rPr lang="nb-NO" sz="1200" dirty="0" smtClean="0"/>
              <a:t>More </a:t>
            </a:r>
            <a:r>
              <a:rPr lang="nb-NO" sz="1200" dirty="0" err="1" smtClean="0"/>
              <a:t>information</a:t>
            </a:r>
            <a:r>
              <a:rPr lang="nb-NO" sz="1200" dirty="0" smtClean="0"/>
              <a:t> </a:t>
            </a:r>
            <a:r>
              <a:rPr lang="nb-NO" sz="1200" dirty="0" err="1" smtClean="0"/>
              <a:t>about</a:t>
            </a:r>
            <a:r>
              <a:rPr lang="nb-NO" sz="1200" dirty="0" smtClean="0"/>
              <a:t> </a:t>
            </a:r>
            <a:r>
              <a:rPr lang="nb-NO" sz="1200" dirty="0" err="1" smtClean="0"/>
              <a:t>reservoir</a:t>
            </a:r>
            <a:endParaRPr lang="nb-NO" sz="1200" dirty="0" smtClean="0"/>
          </a:p>
          <a:p>
            <a:pPr lvl="2"/>
            <a:r>
              <a:rPr lang="nb-NO" sz="1000" dirty="0" smtClean="0"/>
              <a:t>In </a:t>
            </a:r>
            <a:r>
              <a:rPr lang="nb-NO" sz="1000" dirty="0" err="1" smtClean="0"/>
              <a:t>which</a:t>
            </a:r>
            <a:r>
              <a:rPr lang="nb-NO" sz="1000" dirty="0" smtClean="0"/>
              <a:t> </a:t>
            </a:r>
            <a:r>
              <a:rPr lang="nb-NO" sz="1000" dirty="0" err="1" smtClean="0"/>
              <a:t>deposition</a:t>
            </a:r>
            <a:r>
              <a:rPr lang="nb-NO" sz="1000" dirty="0" smtClean="0"/>
              <a:t> </a:t>
            </a:r>
            <a:r>
              <a:rPr lang="nb-NO" sz="1000" dirty="0" err="1" smtClean="0"/>
              <a:t>environment</a:t>
            </a:r>
            <a:r>
              <a:rPr lang="nb-NO" sz="1000" dirty="0" smtClean="0"/>
              <a:t> </a:t>
            </a:r>
            <a:r>
              <a:rPr lang="nb-NO" sz="1000" dirty="0" err="1" smtClean="0"/>
              <a:t>Lower</a:t>
            </a:r>
            <a:r>
              <a:rPr lang="nb-NO" sz="1000" dirty="0" smtClean="0"/>
              <a:t> / </a:t>
            </a:r>
            <a:r>
              <a:rPr lang="nb-NO" sz="1000" dirty="0" err="1" smtClean="0"/>
              <a:t>Middle</a:t>
            </a:r>
            <a:r>
              <a:rPr lang="nb-NO" sz="1000" dirty="0" smtClean="0"/>
              <a:t> Jurassic and </a:t>
            </a:r>
            <a:r>
              <a:rPr lang="nb-NO" sz="1000" dirty="0" err="1" smtClean="0"/>
              <a:t>Upper</a:t>
            </a:r>
            <a:r>
              <a:rPr lang="nb-NO" sz="1000" dirty="0" smtClean="0"/>
              <a:t> Jurassic sediments have </a:t>
            </a:r>
            <a:r>
              <a:rPr lang="nb-NO" sz="1000" dirty="0" err="1" smtClean="0"/>
              <a:t>been</a:t>
            </a:r>
            <a:r>
              <a:rPr lang="nb-NO" sz="1000" dirty="0" smtClean="0"/>
              <a:t> </a:t>
            </a:r>
            <a:r>
              <a:rPr lang="nb-NO" sz="1000" dirty="0" err="1" smtClean="0"/>
              <a:t>deposited</a:t>
            </a:r>
            <a:r>
              <a:rPr lang="nb-NO" sz="1000" dirty="0" smtClean="0"/>
              <a:t> – </a:t>
            </a:r>
            <a:r>
              <a:rPr lang="nb-NO" sz="1000" dirty="0" err="1" smtClean="0"/>
              <a:t>what</a:t>
            </a:r>
            <a:r>
              <a:rPr lang="nb-NO" sz="1000" dirty="0" smtClean="0"/>
              <a:t> is </a:t>
            </a:r>
            <a:r>
              <a:rPr lang="nb-NO" sz="1000" dirty="0" err="1" smtClean="0"/>
              <a:t>the</a:t>
            </a:r>
            <a:r>
              <a:rPr lang="nb-NO" sz="1000" dirty="0" smtClean="0"/>
              <a:t> most </a:t>
            </a:r>
            <a:r>
              <a:rPr lang="nb-NO" sz="1000" dirty="0" err="1" smtClean="0"/>
              <a:t>likely</a:t>
            </a:r>
            <a:r>
              <a:rPr lang="nb-NO" sz="1000" dirty="0" smtClean="0"/>
              <a:t> </a:t>
            </a:r>
            <a:r>
              <a:rPr lang="nb-NO" sz="1000" dirty="0" err="1" smtClean="0"/>
              <a:t>lithological</a:t>
            </a:r>
            <a:r>
              <a:rPr lang="nb-NO" sz="1000" dirty="0" smtClean="0"/>
              <a:t> </a:t>
            </a:r>
            <a:r>
              <a:rPr lang="nb-NO" sz="1000" dirty="0" err="1" smtClean="0"/>
              <a:t>distribution</a:t>
            </a:r>
            <a:r>
              <a:rPr lang="nb-NO" sz="1000" dirty="0" smtClean="0"/>
              <a:t>  - </a:t>
            </a:r>
            <a:r>
              <a:rPr lang="nb-NO" sz="1000" dirty="0" err="1" smtClean="0"/>
              <a:t>vertical</a:t>
            </a:r>
            <a:r>
              <a:rPr lang="nb-NO" sz="1000" dirty="0" smtClean="0"/>
              <a:t> and </a:t>
            </a:r>
            <a:r>
              <a:rPr lang="nb-NO" sz="1000" dirty="0" smtClean="0"/>
              <a:t>lateral</a:t>
            </a:r>
          </a:p>
          <a:p>
            <a:pPr lvl="3"/>
            <a:r>
              <a:rPr lang="nb-NO" sz="1200" dirty="0" smtClean="0"/>
              <a:t>Ex: in a </a:t>
            </a:r>
            <a:r>
              <a:rPr lang="nb-NO" sz="1200" dirty="0" err="1" smtClean="0"/>
              <a:t>beach</a:t>
            </a:r>
            <a:r>
              <a:rPr lang="nb-NO" sz="1200" dirty="0" smtClean="0"/>
              <a:t> </a:t>
            </a:r>
            <a:r>
              <a:rPr lang="nb-NO" sz="1200" dirty="0" err="1" smtClean="0"/>
              <a:t>depositional</a:t>
            </a:r>
            <a:r>
              <a:rPr lang="nb-NO" sz="1200" dirty="0" smtClean="0"/>
              <a:t> </a:t>
            </a:r>
            <a:r>
              <a:rPr lang="nb-NO" sz="1200" dirty="0" err="1" smtClean="0"/>
              <a:t>environemnt</a:t>
            </a:r>
            <a:r>
              <a:rPr lang="nb-NO" sz="1200" dirty="0" smtClean="0"/>
              <a:t>, </a:t>
            </a:r>
            <a:r>
              <a:rPr lang="nb-NO" sz="1200" dirty="0" err="1" smtClean="0"/>
              <a:t>thick</a:t>
            </a:r>
            <a:r>
              <a:rPr lang="nb-NO" sz="1200" dirty="0" smtClean="0"/>
              <a:t> </a:t>
            </a:r>
            <a:r>
              <a:rPr lang="nb-NO" sz="1200" dirty="0" err="1" smtClean="0"/>
              <a:t>sequences</a:t>
            </a:r>
            <a:r>
              <a:rPr lang="nb-NO" sz="1200" dirty="0" smtClean="0"/>
              <a:t> </a:t>
            </a:r>
            <a:r>
              <a:rPr lang="nb-NO" sz="1200" dirty="0" err="1" smtClean="0"/>
              <a:t>of</a:t>
            </a:r>
            <a:r>
              <a:rPr lang="nb-NO" sz="1200" dirty="0" smtClean="0"/>
              <a:t> </a:t>
            </a:r>
            <a:r>
              <a:rPr lang="nb-NO" sz="1200" dirty="0" err="1" smtClean="0"/>
              <a:t>good</a:t>
            </a:r>
            <a:r>
              <a:rPr lang="nb-NO" sz="1200" dirty="0" smtClean="0"/>
              <a:t> </a:t>
            </a:r>
            <a:r>
              <a:rPr lang="nb-NO" sz="1200" dirty="0" err="1" smtClean="0"/>
              <a:t>quality</a:t>
            </a:r>
            <a:r>
              <a:rPr lang="nb-NO" sz="1200" dirty="0" smtClean="0"/>
              <a:t> </a:t>
            </a:r>
            <a:r>
              <a:rPr lang="nb-NO" sz="1200" dirty="0" err="1" smtClean="0"/>
              <a:t>sandstone</a:t>
            </a:r>
            <a:r>
              <a:rPr lang="nb-NO" sz="1200" dirty="0" smtClean="0"/>
              <a:t> </a:t>
            </a:r>
            <a:r>
              <a:rPr lang="nb-NO" sz="1200" dirty="0" err="1" smtClean="0"/>
              <a:t>are</a:t>
            </a:r>
            <a:r>
              <a:rPr lang="nb-NO" sz="1200" dirty="0" smtClean="0"/>
              <a:t> present, </a:t>
            </a:r>
            <a:r>
              <a:rPr lang="nb-NO" sz="1200" dirty="0" err="1" smtClean="0"/>
              <a:t>very</a:t>
            </a:r>
            <a:r>
              <a:rPr lang="nb-NO" sz="1200" dirty="0" smtClean="0"/>
              <a:t> </a:t>
            </a:r>
            <a:r>
              <a:rPr lang="nb-NO" sz="1200" dirty="0" err="1" smtClean="0"/>
              <a:t>little</a:t>
            </a:r>
            <a:r>
              <a:rPr lang="nb-NO" sz="1200" dirty="0" smtClean="0"/>
              <a:t> </a:t>
            </a:r>
            <a:r>
              <a:rPr lang="nb-NO" sz="1200" dirty="0" err="1" smtClean="0"/>
              <a:t>shales</a:t>
            </a:r>
            <a:r>
              <a:rPr lang="nb-NO" sz="1200" dirty="0" smtClean="0"/>
              <a:t> </a:t>
            </a:r>
            <a:r>
              <a:rPr lang="nb-NO" sz="1200" dirty="0" err="1" smtClean="0"/>
              <a:t>intercalated</a:t>
            </a:r>
            <a:r>
              <a:rPr lang="nb-NO" sz="1200" dirty="0" smtClean="0"/>
              <a:t> -&gt; </a:t>
            </a:r>
            <a:r>
              <a:rPr lang="nb-NO" sz="1200" dirty="0" err="1" smtClean="0"/>
              <a:t>after</a:t>
            </a:r>
            <a:r>
              <a:rPr lang="nb-NO" sz="1200" dirty="0" smtClean="0"/>
              <a:t> </a:t>
            </a:r>
            <a:r>
              <a:rPr lang="nb-NO" sz="1200" dirty="0" err="1" smtClean="0"/>
              <a:t>faulting</a:t>
            </a:r>
            <a:r>
              <a:rPr lang="nb-NO" sz="1200" dirty="0" smtClean="0"/>
              <a:t> </a:t>
            </a:r>
            <a:r>
              <a:rPr lang="nb-NO" sz="1200" dirty="0" err="1" smtClean="0"/>
              <a:t>the</a:t>
            </a:r>
            <a:r>
              <a:rPr lang="nb-NO" sz="1200" dirty="0" smtClean="0"/>
              <a:t> sands </a:t>
            </a:r>
            <a:r>
              <a:rPr lang="nb-NO" sz="1200" dirty="0" err="1" smtClean="0"/>
              <a:t>will</a:t>
            </a:r>
            <a:r>
              <a:rPr lang="nb-NO" sz="1200" dirty="0" smtClean="0"/>
              <a:t> be </a:t>
            </a:r>
            <a:r>
              <a:rPr lang="nb-NO" sz="1200" dirty="0" err="1" smtClean="0"/>
              <a:t>juxtaposed</a:t>
            </a:r>
            <a:endParaRPr lang="nb-NO" sz="1200" dirty="0" smtClean="0"/>
          </a:p>
          <a:p>
            <a:pPr marL="1371600" lvl="3" indent="0">
              <a:buNone/>
            </a:pPr>
            <a:endParaRPr lang="nb-NO" sz="400" dirty="0" smtClean="0"/>
          </a:p>
          <a:p>
            <a:pPr lvl="2"/>
            <a:endParaRPr lang="nb-NO" sz="800" dirty="0"/>
          </a:p>
          <a:p>
            <a:pPr lvl="1"/>
            <a:r>
              <a:rPr lang="nb-NO" sz="1200" dirty="0" smtClean="0"/>
              <a:t>Information </a:t>
            </a:r>
            <a:r>
              <a:rPr lang="nb-NO" sz="1200" dirty="0" err="1" smtClean="0"/>
              <a:t>about</a:t>
            </a:r>
            <a:r>
              <a:rPr lang="nb-NO" sz="1200" dirty="0" smtClean="0"/>
              <a:t> </a:t>
            </a:r>
            <a:r>
              <a:rPr lang="nb-NO" sz="1200" dirty="0" err="1" smtClean="0"/>
              <a:t>the</a:t>
            </a:r>
            <a:r>
              <a:rPr lang="nb-NO" sz="1200" dirty="0" smtClean="0"/>
              <a:t> </a:t>
            </a:r>
            <a:r>
              <a:rPr lang="nb-NO" sz="1200" dirty="0" err="1" smtClean="0"/>
              <a:t>seal</a:t>
            </a:r>
            <a:r>
              <a:rPr lang="nb-NO" sz="1200" dirty="0" smtClean="0"/>
              <a:t> rock</a:t>
            </a:r>
            <a:endParaRPr lang="nb-NO" sz="800" dirty="0" smtClean="0"/>
          </a:p>
          <a:p>
            <a:pPr lvl="2"/>
            <a:r>
              <a:rPr lang="nb-NO" sz="1000" dirty="0" smtClean="0"/>
              <a:t>Is </a:t>
            </a:r>
            <a:r>
              <a:rPr lang="nb-NO" sz="1000" dirty="0" err="1" smtClean="0"/>
              <a:t>there</a:t>
            </a:r>
            <a:r>
              <a:rPr lang="nb-NO" sz="1000" dirty="0" smtClean="0"/>
              <a:t> a </a:t>
            </a:r>
            <a:r>
              <a:rPr lang="nb-NO" sz="1000" dirty="0" err="1" smtClean="0"/>
              <a:t>seal</a:t>
            </a:r>
            <a:r>
              <a:rPr lang="nb-NO" sz="1000" dirty="0" smtClean="0"/>
              <a:t> rock </a:t>
            </a:r>
            <a:r>
              <a:rPr lang="nb-NO" sz="1000" dirty="0" smtClean="0"/>
              <a:t>present </a:t>
            </a:r>
            <a:r>
              <a:rPr lang="nb-NO" sz="1000" dirty="0" err="1" smtClean="0"/>
              <a:t>based</a:t>
            </a:r>
            <a:r>
              <a:rPr lang="nb-NO" sz="1000" dirty="0" smtClean="0"/>
              <a:t> </a:t>
            </a:r>
            <a:r>
              <a:rPr lang="nb-NO" sz="1000" dirty="0" err="1" smtClean="0"/>
              <a:t>on</a:t>
            </a:r>
            <a:r>
              <a:rPr lang="nb-NO" sz="1000" dirty="0" smtClean="0"/>
              <a:t> </a:t>
            </a:r>
            <a:r>
              <a:rPr lang="nb-NO" sz="1000" dirty="0" err="1" smtClean="0"/>
              <a:t>the</a:t>
            </a:r>
            <a:r>
              <a:rPr lang="nb-NO" sz="1000" dirty="0" smtClean="0"/>
              <a:t> </a:t>
            </a:r>
            <a:r>
              <a:rPr lang="nb-NO" sz="1000" dirty="0" err="1" smtClean="0"/>
              <a:t>depositional</a:t>
            </a:r>
            <a:r>
              <a:rPr lang="nb-NO" sz="1000" dirty="0" smtClean="0"/>
              <a:t> </a:t>
            </a:r>
            <a:r>
              <a:rPr lang="nb-NO" sz="1000" dirty="0" err="1" smtClean="0"/>
              <a:t>environments</a:t>
            </a:r>
            <a:r>
              <a:rPr lang="nb-NO" sz="1000" dirty="0" smtClean="0"/>
              <a:t>?</a:t>
            </a:r>
            <a:endParaRPr lang="nb-NO" sz="1000" dirty="0" smtClean="0"/>
          </a:p>
          <a:p>
            <a:pPr lvl="2"/>
            <a:r>
              <a:rPr lang="nb-NO" sz="1000" dirty="0" err="1" smtClean="0"/>
              <a:t>What</a:t>
            </a:r>
            <a:r>
              <a:rPr lang="nb-NO" sz="1000" dirty="0" smtClean="0"/>
              <a:t> is </a:t>
            </a:r>
            <a:r>
              <a:rPr lang="nb-NO" sz="1000" dirty="0" err="1" smtClean="0"/>
              <a:t>the</a:t>
            </a:r>
            <a:r>
              <a:rPr lang="nb-NO" sz="1000" dirty="0" smtClean="0"/>
              <a:t> </a:t>
            </a:r>
            <a:r>
              <a:rPr lang="nb-NO" sz="1000" dirty="0" err="1" smtClean="0"/>
              <a:t>lithology</a:t>
            </a:r>
            <a:r>
              <a:rPr lang="nb-NO" sz="1000" dirty="0" smtClean="0"/>
              <a:t> </a:t>
            </a:r>
            <a:r>
              <a:rPr lang="nb-NO" sz="1000" dirty="0" err="1" smtClean="0"/>
              <a:t>of</a:t>
            </a:r>
            <a:r>
              <a:rPr lang="nb-NO" sz="1000" dirty="0" smtClean="0"/>
              <a:t> </a:t>
            </a:r>
            <a:r>
              <a:rPr lang="nb-NO" sz="1000" dirty="0" err="1" smtClean="0"/>
              <a:t>the</a:t>
            </a:r>
            <a:r>
              <a:rPr lang="nb-NO" sz="1000" dirty="0" smtClean="0"/>
              <a:t> </a:t>
            </a:r>
            <a:r>
              <a:rPr lang="nb-NO" sz="1000" dirty="0" err="1" smtClean="0"/>
              <a:t>seal</a:t>
            </a:r>
            <a:r>
              <a:rPr lang="nb-NO" sz="1000" dirty="0" smtClean="0"/>
              <a:t> rocks</a:t>
            </a:r>
          </a:p>
          <a:p>
            <a:pPr lvl="2"/>
            <a:r>
              <a:rPr lang="nb-NO" sz="1000" dirty="0" smtClean="0"/>
              <a:t>Is </a:t>
            </a:r>
            <a:r>
              <a:rPr lang="nb-NO" sz="1000" dirty="0" err="1" smtClean="0"/>
              <a:t>the</a:t>
            </a:r>
            <a:r>
              <a:rPr lang="nb-NO" sz="1000" dirty="0" smtClean="0"/>
              <a:t> </a:t>
            </a:r>
            <a:r>
              <a:rPr lang="nb-NO" sz="1000" dirty="0" err="1" smtClean="0"/>
              <a:t>seal</a:t>
            </a:r>
            <a:r>
              <a:rPr lang="nb-NO" sz="1000" dirty="0" smtClean="0"/>
              <a:t> </a:t>
            </a:r>
            <a:r>
              <a:rPr lang="nb-NO" sz="1000" dirty="0" err="1" smtClean="0"/>
              <a:t>represented</a:t>
            </a:r>
            <a:r>
              <a:rPr lang="nb-NO" sz="1000" dirty="0" smtClean="0"/>
              <a:t> by 1 GU, or more </a:t>
            </a:r>
            <a:r>
              <a:rPr lang="nb-NO" sz="1000" dirty="0" err="1" smtClean="0"/>
              <a:t>than</a:t>
            </a:r>
            <a:r>
              <a:rPr lang="nb-NO" sz="1000" dirty="0" smtClean="0"/>
              <a:t> </a:t>
            </a:r>
            <a:r>
              <a:rPr lang="nb-NO" sz="1000" dirty="0" smtClean="0"/>
              <a:t>1</a:t>
            </a:r>
          </a:p>
          <a:p>
            <a:pPr lvl="2"/>
            <a:r>
              <a:rPr lang="nb-NO" sz="1000" dirty="0" smtClean="0"/>
              <a:t>Are </a:t>
            </a:r>
            <a:r>
              <a:rPr lang="nb-NO" sz="1000" dirty="0" err="1" smtClean="0"/>
              <a:t>the</a:t>
            </a:r>
            <a:r>
              <a:rPr lang="nb-NO" sz="1000" dirty="0" smtClean="0"/>
              <a:t> </a:t>
            </a:r>
            <a:r>
              <a:rPr lang="nb-NO" sz="1000" dirty="0" err="1" smtClean="0"/>
              <a:t>seal</a:t>
            </a:r>
            <a:r>
              <a:rPr lang="nb-NO" sz="1000" dirty="0" smtClean="0"/>
              <a:t> rocks </a:t>
            </a:r>
            <a:r>
              <a:rPr lang="nb-NO" sz="1000" dirty="0" err="1" smtClean="0"/>
              <a:t>continuous</a:t>
            </a:r>
            <a:r>
              <a:rPr lang="nb-NO" sz="1000" dirty="0" smtClean="0"/>
              <a:t> </a:t>
            </a:r>
            <a:r>
              <a:rPr lang="nb-NO" sz="1000" dirty="0" err="1" smtClean="0"/>
              <a:t>above</a:t>
            </a:r>
            <a:r>
              <a:rPr lang="nb-NO" sz="1000" dirty="0" smtClean="0"/>
              <a:t> </a:t>
            </a:r>
            <a:r>
              <a:rPr lang="nb-NO" sz="1000" dirty="0" err="1" smtClean="0"/>
              <a:t>the</a:t>
            </a:r>
            <a:r>
              <a:rPr lang="nb-NO" sz="1000" dirty="0" smtClean="0"/>
              <a:t> </a:t>
            </a:r>
            <a:r>
              <a:rPr lang="nb-NO" sz="1000" dirty="0" err="1" smtClean="0"/>
              <a:t>reservoir</a:t>
            </a:r>
            <a:r>
              <a:rPr lang="nb-NO" sz="1000" dirty="0" smtClean="0"/>
              <a:t>?</a:t>
            </a:r>
            <a:endParaRPr lang="nb-NO" sz="1000" dirty="0" smtClean="0"/>
          </a:p>
          <a:p>
            <a:pPr lvl="2"/>
            <a:endParaRPr lang="nb-NO" sz="800" dirty="0" smtClean="0"/>
          </a:p>
          <a:p>
            <a:pPr lvl="1"/>
            <a:r>
              <a:rPr lang="nb-NO" sz="1200" dirty="0" err="1" smtClean="0"/>
              <a:t>Ït</a:t>
            </a:r>
            <a:r>
              <a:rPr lang="nb-NO" sz="1200" dirty="0" smtClean="0"/>
              <a:t> is </a:t>
            </a:r>
            <a:r>
              <a:rPr lang="nb-NO" sz="1200" dirty="0" err="1" smtClean="0"/>
              <a:t>possible</a:t>
            </a:r>
            <a:r>
              <a:rPr lang="nb-NO" sz="1200" dirty="0" smtClean="0"/>
              <a:t> to have 2 </a:t>
            </a:r>
            <a:r>
              <a:rPr lang="nb-NO" sz="1200" dirty="0" err="1" smtClean="0"/>
              <a:t>kitchens</a:t>
            </a:r>
            <a:r>
              <a:rPr lang="nb-NO" sz="1200" dirty="0" smtClean="0"/>
              <a:t>?</a:t>
            </a:r>
            <a:endParaRPr lang="nb-NO" sz="800" dirty="0" smtClean="0"/>
          </a:p>
          <a:p>
            <a:pPr lvl="2"/>
            <a:r>
              <a:rPr lang="nb-NO" sz="1200" dirty="0" smtClean="0"/>
              <a:t>If </a:t>
            </a:r>
            <a:r>
              <a:rPr lang="nb-NO" sz="1200" dirty="0" err="1" smtClean="0"/>
              <a:t>yes</a:t>
            </a:r>
            <a:r>
              <a:rPr lang="nb-NO" sz="1200" dirty="0" smtClean="0"/>
              <a:t>, </a:t>
            </a:r>
            <a:r>
              <a:rPr lang="nb-NO" sz="1200" dirty="0" err="1" smtClean="0"/>
              <a:t>what</a:t>
            </a:r>
            <a:r>
              <a:rPr lang="nb-NO" sz="1200" dirty="0" smtClean="0"/>
              <a:t> </a:t>
            </a:r>
            <a:r>
              <a:rPr lang="nb-NO" sz="1200" dirty="0" err="1" smtClean="0"/>
              <a:t>are</a:t>
            </a:r>
            <a:r>
              <a:rPr lang="nb-NO" sz="1200" dirty="0" smtClean="0"/>
              <a:t> </a:t>
            </a:r>
            <a:r>
              <a:rPr lang="nb-NO" sz="1200" dirty="0" err="1" smtClean="0"/>
              <a:t>the</a:t>
            </a:r>
            <a:r>
              <a:rPr lang="nb-NO" sz="1200" dirty="0" smtClean="0"/>
              <a:t> </a:t>
            </a:r>
            <a:r>
              <a:rPr lang="nb-NO" sz="1200" dirty="0" err="1" smtClean="0"/>
              <a:t>implications</a:t>
            </a:r>
            <a:r>
              <a:rPr lang="nb-NO" sz="1200" dirty="0" smtClean="0"/>
              <a:t> for </a:t>
            </a:r>
            <a:r>
              <a:rPr lang="nb-NO" sz="1200" dirty="0" err="1" smtClean="0"/>
              <a:t>the</a:t>
            </a:r>
            <a:r>
              <a:rPr lang="nb-NO" sz="1200" dirty="0" smtClean="0"/>
              <a:t> type </a:t>
            </a:r>
            <a:r>
              <a:rPr lang="nb-NO" sz="1200" dirty="0" err="1" smtClean="0"/>
              <a:t>of</a:t>
            </a:r>
            <a:r>
              <a:rPr lang="nb-NO" sz="1200" dirty="0" smtClean="0"/>
              <a:t> </a:t>
            </a:r>
            <a:r>
              <a:rPr lang="nb-NO" sz="1200" dirty="0" err="1" smtClean="0"/>
              <a:t>hydrocarbons</a:t>
            </a:r>
            <a:r>
              <a:rPr lang="nb-NO" sz="1200" dirty="0" smtClean="0"/>
              <a:t> to be </a:t>
            </a:r>
            <a:r>
              <a:rPr lang="nb-NO" sz="1200" dirty="0" err="1" smtClean="0"/>
              <a:t>find</a:t>
            </a:r>
            <a:r>
              <a:rPr lang="nb-NO" sz="1200" dirty="0" smtClean="0"/>
              <a:t> </a:t>
            </a:r>
            <a:r>
              <a:rPr lang="nb-NO" sz="1200" dirty="0" err="1" smtClean="0"/>
              <a:t>inside</a:t>
            </a:r>
            <a:r>
              <a:rPr lang="nb-NO" sz="1200" dirty="0" smtClean="0"/>
              <a:t> </a:t>
            </a:r>
            <a:r>
              <a:rPr lang="nb-NO" sz="1200" dirty="0" err="1" smtClean="0"/>
              <a:t>the</a:t>
            </a:r>
            <a:r>
              <a:rPr lang="nb-NO" sz="1200" dirty="0" smtClean="0"/>
              <a:t> </a:t>
            </a:r>
            <a:r>
              <a:rPr lang="nb-NO" sz="1200" dirty="0" err="1" smtClean="0"/>
              <a:t>trap</a:t>
            </a:r>
            <a:endParaRPr lang="nb-NO" sz="1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8E218-4016-3246-85B3-334501356CBA}" type="slidenum">
              <a:rPr lang="nb-NO" smtClean="0"/>
              <a:t>11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505589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7380" y="414635"/>
            <a:ext cx="8349420" cy="769818"/>
          </a:xfrm>
        </p:spPr>
        <p:txBody>
          <a:bodyPr>
            <a:noAutofit/>
          </a:bodyPr>
          <a:lstStyle/>
          <a:p>
            <a:r>
              <a:rPr lang="nb-NO" sz="2400" b="1" dirty="0" smtClean="0"/>
              <a:t>To </a:t>
            </a:r>
            <a:r>
              <a:rPr lang="nb-NO" sz="2400" b="1" dirty="0" err="1" smtClean="0"/>
              <a:t>use</a:t>
            </a:r>
            <a:r>
              <a:rPr lang="nb-NO" sz="2400" b="1" dirty="0" smtClean="0"/>
              <a:t> </a:t>
            </a:r>
            <a:r>
              <a:rPr lang="nb-NO" sz="2400" b="1" dirty="0" err="1" smtClean="0"/>
              <a:t>this</a:t>
            </a:r>
            <a:r>
              <a:rPr lang="nb-NO" sz="2400" b="1" dirty="0" smtClean="0"/>
              <a:t> </a:t>
            </a:r>
            <a:r>
              <a:rPr lang="nb-NO" sz="2400" b="1" dirty="0" err="1" smtClean="0"/>
              <a:t>picture</a:t>
            </a:r>
            <a:r>
              <a:rPr lang="nb-NO" sz="2400" b="1" dirty="0" smtClean="0"/>
              <a:t> as </a:t>
            </a:r>
            <a:r>
              <a:rPr lang="nb-NO" sz="2400" b="1" dirty="0" err="1" smtClean="0"/>
              <a:t>Use</a:t>
            </a:r>
            <a:r>
              <a:rPr lang="nb-NO" sz="2400" b="1" dirty="0" smtClean="0"/>
              <a:t> </a:t>
            </a:r>
            <a:r>
              <a:rPr lang="nb-NO" sz="2400" b="1" dirty="0" smtClean="0"/>
              <a:t>Case ?</a:t>
            </a:r>
            <a:r>
              <a:rPr lang="nb-NO" sz="2400" b="1" dirty="0" smtClean="0"/>
              <a:t/>
            </a:r>
            <a:br>
              <a:rPr lang="nb-NO" sz="2400" b="1" dirty="0" smtClean="0"/>
            </a:br>
            <a:r>
              <a:rPr lang="nb-NO" sz="2400" b="1" dirty="0"/>
              <a:t>(Troll </a:t>
            </a:r>
            <a:r>
              <a:rPr lang="nb-NO" sz="2400" b="1" dirty="0" err="1"/>
              <a:t>field</a:t>
            </a:r>
            <a:r>
              <a:rPr lang="nb-NO" sz="2400" b="1" dirty="0"/>
              <a:t> – </a:t>
            </a:r>
            <a:r>
              <a:rPr lang="nb-NO" sz="2400" b="1" dirty="0" err="1"/>
              <a:t>without</a:t>
            </a:r>
            <a:r>
              <a:rPr lang="nb-NO" sz="2400" b="1" dirty="0"/>
              <a:t> </a:t>
            </a:r>
            <a:r>
              <a:rPr lang="nb-NO" sz="2400" b="1" dirty="0" err="1"/>
              <a:t>wells</a:t>
            </a:r>
            <a:r>
              <a:rPr lang="nb-NO" sz="2400" b="1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8E218-4016-3246-85B3-334501356CBA}" type="slidenum">
              <a:rPr lang="nb-NO" smtClean="0"/>
              <a:t>12</a:t>
            </a:fld>
            <a:endParaRPr lang="nb-NO" dirty="0"/>
          </a:p>
        </p:txBody>
      </p:sp>
      <p:grpSp>
        <p:nvGrpSpPr>
          <p:cNvPr id="54" name="Group 53"/>
          <p:cNvGrpSpPr/>
          <p:nvPr/>
        </p:nvGrpSpPr>
        <p:grpSpPr>
          <a:xfrm>
            <a:off x="1105622" y="1827216"/>
            <a:ext cx="6812935" cy="2316416"/>
            <a:chOff x="1069618" y="1884170"/>
            <a:chExt cx="6812935" cy="2316416"/>
          </a:xfrm>
        </p:grpSpPr>
        <p:grpSp>
          <p:nvGrpSpPr>
            <p:cNvPr id="51" name="Group 50"/>
            <p:cNvGrpSpPr/>
            <p:nvPr/>
          </p:nvGrpSpPr>
          <p:grpSpPr>
            <a:xfrm>
              <a:off x="1098894" y="2119025"/>
              <a:ext cx="6783659" cy="2081561"/>
              <a:chOff x="1098894" y="2119025"/>
              <a:chExt cx="6783659" cy="2081561"/>
            </a:xfrm>
          </p:grpSpPr>
          <p:grpSp>
            <p:nvGrpSpPr>
              <p:cNvPr id="45" name="Group 44"/>
              <p:cNvGrpSpPr/>
              <p:nvPr/>
            </p:nvGrpSpPr>
            <p:grpSpPr>
              <a:xfrm>
                <a:off x="1098894" y="2119025"/>
                <a:ext cx="6783659" cy="2081561"/>
                <a:chOff x="843775" y="2430966"/>
                <a:chExt cx="6029093" cy="1501697"/>
              </a:xfrm>
            </p:grpSpPr>
            <p:sp>
              <p:nvSpPr>
                <p:cNvPr id="40" name="Freeform 39"/>
                <p:cNvSpPr/>
                <p:nvPr/>
              </p:nvSpPr>
              <p:spPr>
                <a:xfrm>
                  <a:off x="6701883" y="2728332"/>
                  <a:ext cx="133814" cy="200722"/>
                </a:xfrm>
                <a:custGeom>
                  <a:avLst/>
                  <a:gdLst>
                    <a:gd name="connsiteX0" fmla="*/ 0 w 133814"/>
                    <a:gd name="connsiteY0" fmla="*/ 185854 h 200722"/>
                    <a:gd name="connsiteX1" fmla="*/ 66907 w 133814"/>
                    <a:gd name="connsiteY1" fmla="*/ 0 h 200722"/>
                    <a:gd name="connsiteX2" fmla="*/ 133814 w 133814"/>
                    <a:gd name="connsiteY2" fmla="*/ 0 h 200722"/>
                    <a:gd name="connsiteX3" fmla="*/ 133814 w 133814"/>
                    <a:gd name="connsiteY3" fmla="*/ 200722 h 200722"/>
                    <a:gd name="connsiteX4" fmla="*/ 0 w 133814"/>
                    <a:gd name="connsiteY4" fmla="*/ 185854 h 2007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3814" h="200722">
                      <a:moveTo>
                        <a:pt x="0" y="185854"/>
                      </a:moveTo>
                      <a:lnTo>
                        <a:pt x="66907" y="0"/>
                      </a:lnTo>
                      <a:lnTo>
                        <a:pt x="133814" y="0"/>
                      </a:lnTo>
                      <a:lnTo>
                        <a:pt x="133814" y="200722"/>
                      </a:lnTo>
                      <a:lnTo>
                        <a:pt x="0" y="185854"/>
                      </a:lnTo>
                      <a:close/>
                    </a:path>
                  </a:pathLst>
                </a:custGeom>
                <a:solidFill>
                  <a:schemeClr val="bg1">
                    <a:lumMod val="75000"/>
                    <a:alpha val="60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b-NO"/>
                </a:p>
              </p:txBody>
            </p:sp>
            <p:sp>
              <p:nvSpPr>
                <p:cNvPr id="41" name="Freeform 40"/>
                <p:cNvSpPr/>
                <p:nvPr/>
              </p:nvSpPr>
              <p:spPr>
                <a:xfrm>
                  <a:off x="6482575" y="3204117"/>
                  <a:ext cx="379142" cy="646771"/>
                </a:xfrm>
                <a:custGeom>
                  <a:avLst/>
                  <a:gdLst>
                    <a:gd name="connsiteX0" fmla="*/ 156118 w 379142"/>
                    <a:gd name="connsiteY0" fmla="*/ 0 h 646771"/>
                    <a:gd name="connsiteX1" fmla="*/ 379142 w 379142"/>
                    <a:gd name="connsiteY1" fmla="*/ 7434 h 646771"/>
                    <a:gd name="connsiteX2" fmla="*/ 356839 w 379142"/>
                    <a:gd name="connsiteY2" fmla="*/ 646771 h 646771"/>
                    <a:gd name="connsiteX3" fmla="*/ 193288 w 379142"/>
                    <a:gd name="connsiteY3" fmla="*/ 617034 h 646771"/>
                    <a:gd name="connsiteX4" fmla="*/ 0 w 379142"/>
                    <a:gd name="connsiteY4" fmla="*/ 646771 h 646771"/>
                    <a:gd name="connsiteX5" fmla="*/ 141249 w 379142"/>
                    <a:gd name="connsiteY5" fmla="*/ 66907 h 646771"/>
                    <a:gd name="connsiteX0" fmla="*/ 156118 w 379142"/>
                    <a:gd name="connsiteY0" fmla="*/ 0 h 646771"/>
                    <a:gd name="connsiteX1" fmla="*/ 379142 w 379142"/>
                    <a:gd name="connsiteY1" fmla="*/ 7434 h 646771"/>
                    <a:gd name="connsiteX2" fmla="*/ 356839 w 379142"/>
                    <a:gd name="connsiteY2" fmla="*/ 646771 h 646771"/>
                    <a:gd name="connsiteX3" fmla="*/ 193288 w 379142"/>
                    <a:gd name="connsiteY3" fmla="*/ 617034 h 646771"/>
                    <a:gd name="connsiteX4" fmla="*/ 0 w 379142"/>
                    <a:gd name="connsiteY4" fmla="*/ 646771 h 646771"/>
                    <a:gd name="connsiteX5" fmla="*/ 141249 w 379142"/>
                    <a:gd name="connsiteY5" fmla="*/ 66907 h 646771"/>
                    <a:gd name="connsiteX6" fmla="*/ 156118 w 379142"/>
                    <a:gd name="connsiteY6" fmla="*/ 0 h 6467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79142" h="646771">
                      <a:moveTo>
                        <a:pt x="156118" y="0"/>
                      </a:moveTo>
                      <a:lnTo>
                        <a:pt x="379142" y="7434"/>
                      </a:lnTo>
                      <a:lnTo>
                        <a:pt x="356839" y="646771"/>
                      </a:lnTo>
                      <a:lnTo>
                        <a:pt x="193288" y="617034"/>
                      </a:lnTo>
                      <a:lnTo>
                        <a:pt x="0" y="646771"/>
                      </a:lnTo>
                      <a:lnTo>
                        <a:pt x="141249" y="66907"/>
                      </a:lnTo>
                      <a:lnTo>
                        <a:pt x="156118" y="0"/>
                      </a:lnTo>
                      <a:close/>
                    </a:path>
                  </a:pathLst>
                </a:custGeom>
                <a:solidFill>
                  <a:schemeClr val="accent4">
                    <a:lumMod val="75000"/>
                    <a:alpha val="76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b-NO"/>
                </a:p>
              </p:txBody>
            </p:sp>
            <p:grpSp>
              <p:nvGrpSpPr>
                <p:cNvPr id="44" name="Group 43"/>
                <p:cNvGrpSpPr/>
                <p:nvPr/>
              </p:nvGrpSpPr>
              <p:grpSpPr>
                <a:xfrm>
                  <a:off x="843775" y="2430966"/>
                  <a:ext cx="6029093" cy="1501697"/>
                  <a:chOff x="843775" y="2430966"/>
                  <a:chExt cx="6029093" cy="1501697"/>
                </a:xfrm>
              </p:grpSpPr>
              <p:grpSp>
                <p:nvGrpSpPr>
                  <p:cNvPr id="5" name="Group 4"/>
                  <p:cNvGrpSpPr/>
                  <p:nvPr/>
                </p:nvGrpSpPr>
                <p:grpSpPr>
                  <a:xfrm>
                    <a:off x="843775" y="2430966"/>
                    <a:ext cx="6029093" cy="1501697"/>
                    <a:chOff x="2349190" y="2014654"/>
                    <a:chExt cx="6029093" cy="1501697"/>
                  </a:xfrm>
                </p:grpSpPr>
                <p:grpSp>
                  <p:nvGrpSpPr>
                    <p:cNvPr id="6" name="Group 5"/>
                    <p:cNvGrpSpPr/>
                    <p:nvPr/>
                  </p:nvGrpSpPr>
                  <p:grpSpPr>
                    <a:xfrm>
                      <a:off x="2349190" y="2259980"/>
                      <a:ext cx="6029093" cy="1256371"/>
                      <a:chOff x="2349190" y="2259980"/>
                      <a:chExt cx="6029093" cy="1256371"/>
                    </a:xfrm>
                  </p:grpSpPr>
                  <p:grpSp>
                    <p:nvGrpSpPr>
                      <p:cNvPr id="11" name="Group 10"/>
                      <p:cNvGrpSpPr/>
                      <p:nvPr/>
                    </p:nvGrpSpPr>
                    <p:grpSpPr>
                      <a:xfrm>
                        <a:off x="2349190" y="2259980"/>
                        <a:ext cx="6029093" cy="1256370"/>
                        <a:chOff x="2349190" y="2259980"/>
                        <a:chExt cx="6029093" cy="1256370"/>
                      </a:xfrm>
                    </p:grpSpPr>
                    <p:grpSp>
                      <p:nvGrpSpPr>
                        <p:cNvPr id="15" name="Group 14"/>
                        <p:cNvGrpSpPr/>
                        <p:nvPr/>
                      </p:nvGrpSpPr>
                      <p:grpSpPr>
                        <a:xfrm>
                          <a:off x="2367775" y="2259980"/>
                          <a:ext cx="6010508" cy="1256370"/>
                          <a:chOff x="2367775" y="2259980"/>
                          <a:chExt cx="6010508" cy="1256370"/>
                        </a:xfrm>
                      </p:grpSpPr>
                      <p:grpSp>
                        <p:nvGrpSpPr>
                          <p:cNvPr id="18" name="Group 17"/>
                          <p:cNvGrpSpPr/>
                          <p:nvPr/>
                        </p:nvGrpSpPr>
                        <p:grpSpPr>
                          <a:xfrm>
                            <a:off x="2795238" y="2259980"/>
                            <a:ext cx="5568177" cy="1256370"/>
                            <a:chOff x="2795238" y="2259980"/>
                            <a:chExt cx="5568177" cy="1256370"/>
                          </a:xfrm>
                        </p:grpSpPr>
                        <p:grpSp>
                          <p:nvGrpSpPr>
                            <p:cNvPr id="24" name="Group 23"/>
                            <p:cNvGrpSpPr/>
                            <p:nvPr/>
                          </p:nvGrpSpPr>
                          <p:grpSpPr>
                            <a:xfrm>
                              <a:off x="2795238" y="2259980"/>
                              <a:ext cx="5471533" cy="1256370"/>
                              <a:chOff x="2795238" y="2259980"/>
                              <a:chExt cx="5471533" cy="1256370"/>
                            </a:xfrm>
                          </p:grpSpPr>
                          <p:grpSp>
                            <p:nvGrpSpPr>
                              <p:cNvPr id="30" name="Group 29"/>
                              <p:cNvGrpSpPr/>
                              <p:nvPr/>
                            </p:nvGrpSpPr>
                            <p:grpSpPr>
                              <a:xfrm>
                                <a:off x="2795238" y="2259980"/>
                                <a:ext cx="5471533" cy="1256370"/>
                                <a:chOff x="2795238" y="2259980"/>
                                <a:chExt cx="5471533" cy="1256370"/>
                              </a:xfrm>
                            </p:grpSpPr>
                            <p:sp>
                              <p:nvSpPr>
                                <p:cNvPr id="36" name="Freeform 35"/>
                                <p:cNvSpPr/>
                                <p:nvPr/>
                              </p:nvSpPr>
                              <p:spPr>
                                <a:xfrm>
                                  <a:off x="3694771" y="2713463"/>
                                  <a:ext cx="215590" cy="780586"/>
                                </a:xfrm>
                                <a:custGeom>
                                  <a:avLst/>
                                  <a:gdLst>
                                    <a:gd name="connsiteX0" fmla="*/ 0 w 215590"/>
                                    <a:gd name="connsiteY0" fmla="*/ 780586 h 780586"/>
                                    <a:gd name="connsiteX1" fmla="*/ 66907 w 215590"/>
                                    <a:gd name="connsiteY1" fmla="*/ 639337 h 780586"/>
                                    <a:gd name="connsiteX2" fmla="*/ 96644 w 215590"/>
                                    <a:gd name="connsiteY2" fmla="*/ 468352 h 780586"/>
                                    <a:gd name="connsiteX3" fmla="*/ 111512 w 215590"/>
                                    <a:gd name="connsiteY3" fmla="*/ 334537 h 780586"/>
                                    <a:gd name="connsiteX4" fmla="*/ 185853 w 215590"/>
                                    <a:gd name="connsiteY4" fmla="*/ 148683 h 780586"/>
                                    <a:gd name="connsiteX5" fmla="*/ 215590 w 215590"/>
                                    <a:gd name="connsiteY5" fmla="*/ 59474 h 780586"/>
                                    <a:gd name="connsiteX6" fmla="*/ 215590 w 215590"/>
                                    <a:gd name="connsiteY6" fmla="*/ 0 h 780586"/>
                                  </a:gdLst>
                                  <a:ahLst/>
                                  <a:cxnLst>
                                    <a:cxn ang="0">
                                      <a:pos x="connsiteX0" y="connsiteY0"/>
                                    </a:cxn>
                                    <a:cxn ang="0">
                                      <a:pos x="connsiteX1" y="connsiteY1"/>
                                    </a:cxn>
                                    <a:cxn ang="0">
                                      <a:pos x="connsiteX2" y="connsiteY2"/>
                                    </a:cxn>
                                    <a:cxn ang="0">
                                      <a:pos x="connsiteX3" y="connsiteY3"/>
                                    </a:cxn>
                                    <a:cxn ang="0">
                                      <a:pos x="connsiteX4" y="connsiteY4"/>
                                    </a:cxn>
                                    <a:cxn ang="0">
                                      <a:pos x="connsiteX5" y="connsiteY5"/>
                                    </a:cxn>
                                    <a:cxn ang="0">
                                      <a:pos x="connsiteX6" y="connsiteY6"/>
                                    </a:cxn>
                                  </a:cxnLst>
                                  <a:rect l="l" t="t" r="r" b="b"/>
                                  <a:pathLst>
                                    <a:path w="215590" h="780586">
                                      <a:moveTo>
                                        <a:pt x="0" y="780586"/>
                                      </a:moveTo>
                                      <a:lnTo>
                                        <a:pt x="66907" y="639337"/>
                                      </a:lnTo>
                                      <a:lnTo>
                                        <a:pt x="96644" y="468352"/>
                                      </a:lnTo>
                                      <a:lnTo>
                                        <a:pt x="111512" y="334537"/>
                                      </a:lnTo>
                                      <a:lnTo>
                                        <a:pt x="185853" y="148683"/>
                                      </a:lnTo>
                                      <a:lnTo>
                                        <a:pt x="215590" y="59474"/>
                                      </a:lnTo>
                                      <a:lnTo>
                                        <a:pt x="215590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31750">
                                  <a:solidFill>
                                    <a:schemeClr val="tx1"/>
                                  </a:solidFill>
                                </a:ln>
                              </p:spPr>
                              <p:style>
                                <a:lnRef idx="1">
                                  <a:schemeClr val="accent1"/>
                                </a:lnRef>
                                <a:fillRef idx="3">
                                  <a:schemeClr val="accent1"/>
                                </a:fillRef>
                                <a:effectRef idx="2">
                                  <a:schemeClr val="accent1"/>
                                </a:effectRef>
                                <a:fontRef idx="minor">
                                  <a:schemeClr val="lt1"/>
                                </a:fontRef>
                              </p:style>
                              <p:txBody>
                                <a:bodyPr rtlCol="0" anchor="ctr"/>
                                <a:lstStyle/>
                                <a:p>
                                  <a:pPr algn="ctr"/>
                                  <a:endParaRPr lang="nb-NO"/>
                                </a:p>
                              </p:txBody>
                            </p:sp>
                            <p:sp>
                              <p:nvSpPr>
                                <p:cNvPr id="37" name="Freeform 36"/>
                                <p:cNvSpPr/>
                                <p:nvPr/>
                              </p:nvSpPr>
                              <p:spPr>
                                <a:xfrm>
                                  <a:off x="5493834" y="2453268"/>
                                  <a:ext cx="178420" cy="1003610"/>
                                </a:xfrm>
                                <a:custGeom>
                                  <a:avLst/>
                                  <a:gdLst>
                                    <a:gd name="connsiteX0" fmla="*/ 0 w 178420"/>
                                    <a:gd name="connsiteY0" fmla="*/ 1003610 h 1003610"/>
                                    <a:gd name="connsiteX1" fmla="*/ 37171 w 178420"/>
                                    <a:gd name="connsiteY1" fmla="*/ 706244 h 1003610"/>
                                    <a:gd name="connsiteX2" fmla="*/ 111512 w 178420"/>
                                    <a:gd name="connsiteY2" fmla="*/ 416312 h 1003610"/>
                                    <a:gd name="connsiteX3" fmla="*/ 148683 w 178420"/>
                                    <a:gd name="connsiteY3" fmla="*/ 133815 h 1003610"/>
                                    <a:gd name="connsiteX4" fmla="*/ 178420 w 178420"/>
                                    <a:gd name="connsiteY4" fmla="*/ 0 h 1003610"/>
                                  </a:gdLst>
                                  <a:ahLst/>
                                  <a:cxnLst>
                                    <a:cxn ang="0">
                                      <a:pos x="connsiteX0" y="connsiteY0"/>
                                    </a:cxn>
                                    <a:cxn ang="0">
                                      <a:pos x="connsiteX1" y="connsiteY1"/>
                                    </a:cxn>
                                    <a:cxn ang="0">
                                      <a:pos x="connsiteX2" y="connsiteY2"/>
                                    </a:cxn>
                                    <a:cxn ang="0">
                                      <a:pos x="connsiteX3" y="connsiteY3"/>
                                    </a:cxn>
                                    <a:cxn ang="0">
                                      <a:pos x="connsiteX4" y="connsiteY4"/>
                                    </a:cxn>
                                  </a:cxnLst>
                                  <a:rect l="l" t="t" r="r" b="b"/>
                                  <a:pathLst>
                                    <a:path w="178420" h="1003610">
                                      <a:moveTo>
                                        <a:pt x="0" y="1003610"/>
                                      </a:moveTo>
                                      <a:lnTo>
                                        <a:pt x="37171" y="706244"/>
                                      </a:lnTo>
                                      <a:lnTo>
                                        <a:pt x="111512" y="416312"/>
                                      </a:lnTo>
                                      <a:lnTo>
                                        <a:pt x="148683" y="133815"/>
                                      </a:lnTo>
                                      <a:lnTo>
                                        <a:pt x="178420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9050"/>
                              </p:spPr>
                              <p:style>
                                <a:lnRef idx="1">
                                  <a:schemeClr val="accent1"/>
                                </a:lnRef>
                                <a:fillRef idx="3">
                                  <a:schemeClr val="accent1"/>
                                </a:fillRef>
                                <a:effectRef idx="2">
                                  <a:schemeClr val="accent1"/>
                                </a:effectRef>
                                <a:fontRef idx="minor">
                                  <a:schemeClr val="lt1"/>
                                </a:fontRef>
                              </p:style>
                              <p:txBody>
                                <a:bodyPr rtlCol="0" anchor="ctr"/>
                                <a:lstStyle/>
                                <a:p>
                                  <a:pPr algn="ctr"/>
                                  <a:endParaRPr lang="nb-NO"/>
                                </a:p>
                              </p:txBody>
                            </p:sp>
                            <p:sp>
                              <p:nvSpPr>
                                <p:cNvPr id="38" name="Freeform 37"/>
                                <p:cNvSpPr/>
                                <p:nvPr/>
                              </p:nvSpPr>
                              <p:spPr>
                                <a:xfrm>
                                  <a:off x="7991707" y="2259980"/>
                                  <a:ext cx="275064" cy="1204332"/>
                                </a:xfrm>
                                <a:custGeom>
                                  <a:avLst/>
                                  <a:gdLst>
                                    <a:gd name="connsiteX0" fmla="*/ 0 w 275064"/>
                                    <a:gd name="connsiteY0" fmla="*/ 1204332 h 1204332"/>
                                    <a:gd name="connsiteX1" fmla="*/ 81776 w 275064"/>
                                    <a:gd name="connsiteY1" fmla="*/ 847493 h 1204332"/>
                                    <a:gd name="connsiteX2" fmla="*/ 170986 w 275064"/>
                                    <a:gd name="connsiteY2" fmla="*/ 446049 h 1204332"/>
                                    <a:gd name="connsiteX3" fmla="*/ 275064 w 275064"/>
                                    <a:gd name="connsiteY3" fmla="*/ 0 h 1204332"/>
                                  </a:gdLst>
                                  <a:ahLst/>
                                  <a:cxnLst>
                                    <a:cxn ang="0">
                                      <a:pos x="connsiteX0" y="connsiteY0"/>
                                    </a:cxn>
                                    <a:cxn ang="0">
                                      <a:pos x="connsiteX1" y="connsiteY1"/>
                                    </a:cxn>
                                    <a:cxn ang="0">
                                      <a:pos x="connsiteX2" y="connsiteY2"/>
                                    </a:cxn>
                                    <a:cxn ang="0">
                                      <a:pos x="connsiteX3" y="connsiteY3"/>
                                    </a:cxn>
                                  </a:cxnLst>
                                  <a:rect l="l" t="t" r="r" b="b"/>
                                  <a:pathLst>
                                    <a:path w="275064" h="1204332">
                                      <a:moveTo>
                                        <a:pt x="0" y="1204332"/>
                                      </a:moveTo>
                                      <a:lnTo>
                                        <a:pt x="81776" y="847493"/>
                                      </a:lnTo>
                                      <a:lnTo>
                                        <a:pt x="170986" y="446049"/>
                                      </a:lnTo>
                                      <a:lnTo>
                                        <a:pt x="275064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9050"/>
                              </p:spPr>
                              <p:style>
                                <a:lnRef idx="1">
                                  <a:schemeClr val="accent1"/>
                                </a:lnRef>
                                <a:fillRef idx="3">
                                  <a:schemeClr val="accent1"/>
                                </a:fillRef>
                                <a:effectRef idx="2">
                                  <a:schemeClr val="accent1"/>
                                </a:effectRef>
                                <a:fontRef idx="minor">
                                  <a:schemeClr val="lt1"/>
                                </a:fontRef>
                              </p:style>
                              <p:txBody>
                                <a:bodyPr rtlCol="0" anchor="ctr"/>
                                <a:lstStyle/>
                                <a:p>
                                  <a:pPr algn="ctr"/>
                                  <a:endParaRPr lang="nb-NO"/>
                                </a:p>
                              </p:txBody>
                            </p:sp>
                            <p:sp>
                              <p:nvSpPr>
                                <p:cNvPr id="35" name="Freeform 34"/>
                                <p:cNvSpPr/>
                                <p:nvPr/>
                              </p:nvSpPr>
                              <p:spPr>
                                <a:xfrm>
                                  <a:off x="2795238" y="2713463"/>
                                  <a:ext cx="245328" cy="802887"/>
                                </a:xfrm>
                                <a:custGeom>
                                  <a:avLst/>
                                  <a:gdLst>
                                    <a:gd name="connsiteX0" fmla="*/ 0 w 260195"/>
                                    <a:gd name="connsiteY0" fmla="*/ 743414 h 743414"/>
                                    <a:gd name="connsiteX1" fmla="*/ 96644 w 260195"/>
                                    <a:gd name="connsiteY1" fmla="*/ 401444 h 743414"/>
                                    <a:gd name="connsiteX2" fmla="*/ 193288 w 260195"/>
                                    <a:gd name="connsiteY2" fmla="*/ 200722 h 743414"/>
                                    <a:gd name="connsiteX3" fmla="*/ 260195 w 260195"/>
                                    <a:gd name="connsiteY3" fmla="*/ 0 h 743414"/>
                                  </a:gdLst>
                                  <a:ahLst/>
                                  <a:cxnLst>
                                    <a:cxn ang="0">
                                      <a:pos x="connsiteX0" y="connsiteY0"/>
                                    </a:cxn>
                                    <a:cxn ang="0">
                                      <a:pos x="connsiteX1" y="connsiteY1"/>
                                    </a:cxn>
                                    <a:cxn ang="0">
                                      <a:pos x="connsiteX2" y="connsiteY2"/>
                                    </a:cxn>
                                    <a:cxn ang="0">
                                      <a:pos x="connsiteX3" y="connsiteY3"/>
                                    </a:cxn>
                                  </a:cxnLst>
                                  <a:rect l="l" t="t" r="r" b="b"/>
                                  <a:pathLst>
                                    <a:path w="260195" h="743414">
                                      <a:moveTo>
                                        <a:pt x="0" y="743414"/>
                                      </a:moveTo>
                                      <a:lnTo>
                                        <a:pt x="96644" y="401444"/>
                                      </a:lnTo>
                                      <a:lnTo>
                                        <a:pt x="193288" y="200722"/>
                                      </a:lnTo>
                                      <a:lnTo>
                                        <a:pt x="260195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28575">
                                  <a:solidFill>
                                    <a:schemeClr val="tx1"/>
                                  </a:solidFill>
                                </a:ln>
                              </p:spPr>
                              <p:style>
                                <a:lnRef idx="1">
                                  <a:schemeClr val="accent1"/>
                                </a:lnRef>
                                <a:fillRef idx="3">
                                  <a:schemeClr val="accent1"/>
                                </a:fillRef>
                                <a:effectRef idx="2">
                                  <a:schemeClr val="accent1"/>
                                </a:effectRef>
                                <a:fontRef idx="minor">
                                  <a:schemeClr val="lt1"/>
                                </a:fontRef>
                              </p:style>
                              <p:txBody>
                                <a:bodyPr rtlCol="0" anchor="ctr"/>
                                <a:lstStyle/>
                                <a:p>
                                  <a:pPr algn="ctr"/>
                                  <a:endParaRPr lang="nb-NO"/>
                                </a:p>
                              </p:txBody>
                            </p:sp>
                          </p:grpSp>
                          <p:grpSp>
                            <p:nvGrpSpPr>
                              <p:cNvPr id="31" name="Group 30"/>
                              <p:cNvGrpSpPr/>
                              <p:nvPr/>
                            </p:nvGrpSpPr>
                            <p:grpSpPr>
                              <a:xfrm>
                                <a:off x="2936488" y="2616820"/>
                                <a:ext cx="5196468" cy="527824"/>
                                <a:chOff x="2936488" y="2616820"/>
                                <a:chExt cx="5196468" cy="527824"/>
                              </a:xfrm>
                            </p:grpSpPr>
                            <p:sp>
                              <p:nvSpPr>
                                <p:cNvPr id="32" name="Freeform 31"/>
                                <p:cNvSpPr/>
                                <p:nvPr/>
                              </p:nvSpPr>
                              <p:spPr>
                                <a:xfrm>
                                  <a:off x="2936488" y="2780371"/>
                                  <a:ext cx="944136" cy="275063"/>
                                </a:xfrm>
                                <a:custGeom>
                                  <a:avLst/>
                                  <a:gdLst>
                                    <a:gd name="connsiteX0" fmla="*/ 96644 w 944136"/>
                                    <a:gd name="connsiteY0" fmla="*/ 7434 h 275063"/>
                                    <a:gd name="connsiteX1" fmla="*/ 260195 w 944136"/>
                                    <a:gd name="connsiteY1" fmla="*/ 0 h 275063"/>
                                    <a:gd name="connsiteX2" fmla="*/ 602166 w 944136"/>
                                    <a:gd name="connsiteY2" fmla="*/ 7434 h 275063"/>
                                    <a:gd name="connsiteX3" fmla="*/ 944136 w 944136"/>
                                    <a:gd name="connsiteY3" fmla="*/ 59473 h 275063"/>
                                    <a:gd name="connsiteX4" fmla="*/ 869795 w 944136"/>
                                    <a:gd name="connsiteY4" fmla="*/ 275063 h 275063"/>
                                    <a:gd name="connsiteX5" fmla="*/ 512956 w 944136"/>
                                    <a:gd name="connsiteY5" fmla="*/ 185853 h 275063"/>
                                    <a:gd name="connsiteX6" fmla="*/ 237892 w 944136"/>
                                    <a:gd name="connsiteY6" fmla="*/ 170985 h 275063"/>
                                    <a:gd name="connsiteX7" fmla="*/ 0 w 944136"/>
                                    <a:gd name="connsiteY7" fmla="*/ 215590 h 275063"/>
                                    <a:gd name="connsiteX8" fmla="*/ 96644 w 944136"/>
                                    <a:gd name="connsiteY8" fmla="*/ 7434 h 275063"/>
                                  </a:gdLst>
                                  <a:ahLst/>
                                  <a:cxnLst>
                                    <a:cxn ang="0">
                                      <a:pos x="connsiteX0" y="connsiteY0"/>
                                    </a:cxn>
                                    <a:cxn ang="0">
                                      <a:pos x="connsiteX1" y="connsiteY1"/>
                                    </a:cxn>
                                    <a:cxn ang="0">
                                      <a:pos x="connsiteX2" y="connsiteY2"/>
                                    </a:cxn>
                                    <a:cxn ang="0">
                                      <a:pos x="connsiteX3" y="connsiteY3"/>
                                    </a:cxn>
                                    <a:cxn ang="0">
                                      <a:pos x="connsiteX4" y="connsiteY4"/>
                                    </a:cxn>
                                    <a:cxn ang="0">
                                      <a:pos x="connsiteX5" y="connsiteY5"/>
                                    </a:cxn>
                                    <a:cxn ang="0">
                                      <a:pos x="connsiteX6" y="connsiteY6"/>
                                    </a:cxn>
                                    <a:cxn ang="0">
                                      <a:pos x="connsiteX7" y="connsiteY7"/>
                                    </a:cxn>
                                    <a:cxn ang="0">
                                      <a:pos x="connsiteX8" y="connsiteY8"/>
                                    </a:cxn>
                                  </a:cxnLst>
                                  <a:rect l="l" t="t" r="r" b="b"/>
                                  <a:pathLst>
                                    <a:path w="944136" h="275063">
                                      <a:moveTo>
                                        <a:pt x="96644" y="7434"/>
                                      </a:moveTo>
                                      <a:lnTo>
                                        <a:pt x="260195" y="0"/>
                                      </a:lnTo>
                                      <a:lnTo>
                                        <a:pt x="602166" y="7434"/>
                                      </a:lnTo>
                                      <a:lnTo>
                                        <a:pt x="944136" y="59473"/>
                                      </a:lnTo>
                                      <a:lnTo>
                                        <a:pt x="869795" y="275063"/>
                                      </a:lnTo>
                                      <a:lnTo>
                                        <a:pt x="512956" y="185853"/>
                                      </a:lnTo>
                                      <a:lnTo>
                                        <a:pt x="237892" y="170985"/>
                                      </a:lnTo>
                                      <a:lnTo>
                                        <a:pt x="0" y="215590"/>
                                      </a:lnTo>
                                      <a:lnTo>
                                        <a:pt x="96644" y="7434"/>
                                      </a:lnTo>
                                      <a:close/>
                                    </a:path>
                                  </a:pathLst>
                                </a:custGeom>
                                <a:solidFill>
                                  <a:srgbClr val="FFFF00">
                                    <a:alpha val="60000"/>
                                  </a:srgbClr>
                                </a:solidFill>
                                <a:ln>
                                  <a:noFill/>
                                </a:ln>
                              </p:spPr>
                              <p:style>
                                <a:lnRef idx="1">
                                  <a:schemeClr val="accent1"/>
                                </a:lnRef>
                                <a:fillRef idx="3">
                                  <a:schemeClr val="accent1"/>
                                </a:fillRef>
                                <a:effectRef idx="2">
                                  <a:schemeClr val="accent1"/>
                                </a:effectRef>
                                <a:fontRef idx="minor">
                                  <a:schemeClr val="lt1"/>
                                </a:fontRef>
                              </p:style>
                              <p:txBody>
                                <a:bodyPr rtlCol="0" anchor="ctr"/>
                                <a:lstStyle/>
                                <a:p>
                                  <a:pPr algn="ctr"/>
                                  <a:endParaRPr lang="nb-NO"/>
                                </a:p>
                              </p:txBody>
                            </p:sp>
                            <p:sp>
                              <p:nvSpPr>
                                <p:cNvPr id="33" name="Freeform 32"/>
                                <p:cNvSpPr/>
                                <p:nvPr/>
                              </p:nvSpPr>
                              <p:spPr>
                                <a:xfrm>
                                  <a:off x="3858322" y="2720898"/>
                                  <a:ext cx="1739590" cy="423746"/>
                                </a:xfrm>
                                <a:custGeom>
                                  <a:avLst/>
                                  <a:gdLst>
                                    <a:gd name="connsiteX0" fmla="*/ 74341 w 1739590"/>
                                    <a:gd name="connsiteY0" fmla="*/ 0 h 423746"/>
                                    <a:gd name="connsiteX1" fmla="*/ 156117 w 1739590"/>
                                    <a:gd name="connsiteY1" fmla="*/ 0 h 423746"/>
                                    <a:gd name="connsiteX2" fmla="*/ 304800 w 1739590"/>
                                    <a:gd name="connsiteY2" fmla="*/ 29736 h 423746"/>
                                    <a:gd name="connsiteX3" fmla="*/ 721112 w 1739590"/>
                                    <a:gd name="connsiteY3" fmla="*/ 29736 h 423746"/>
                                    <a:gd name="connsiteX4" fmla="*/ 1115122 w 1739590"/>
                                    <a:gd name="connsiteY4" fmla="*/ 96643 h 423746"/>
                                    <a:gd name="connsiteX5" fmla="*/ 1739590 w 1739590"/>
                                    <a:gd name="connsiteY5" fmla="*/ 215590 h 423746"/>
                                    <a:gd name="connsiteX6" fmla="*/ 1672683 w 1739590"/>
                                    <a:gd name="connsiteY6" fmla="*/ 423746 h 423746"/>
                                    <a:gd name="connsiteX7" fmla="*/ 1107688 w 1739590"/>
                                    <a:gd name="connsiteY7" fmla="*/ 327102 h 423746"/>
                                    <a:gd name="connsiteX8" fmla="*/ 646771 w 1739590"/>
                                    <a:gd name="connsiteY8" fmla="*/ 297365 h 423746"/>
                                    <a:gd name="connsiteX9" fmla="*/ 379141 w 1739590"/>
                                    <a:gd name="connsiteY9" fmla="*/ 267629 h 423746"/>
                                    <a:gd name="connsiteX10" fmla="*/ 0 w 1739590"/>
                                    <a:gd name="connsiteY10" fmla="*/ 215590 h 423746"/>
                                    <a:gd name="connsiteX11" fmla="*/ 74341 w 1739590"/>
                                    <a:gd name="connsiteY11" fmla="*/ 0 h 423746"/>
                                  </a:gdLst>
                                  <a:ahLst/>
                                  <a:cxnLst>
                                    <a:cxn ang="0">
                                      <a:pos x="connsiteX0" y="connsiteY0"/>
                                    </a:cxn>
                                    <a:cxn ang="0">
                                      <a:pos x="connsiteX1" y="connsiteY1"/>
                                    </a:cxn>
                                    <a:cxn ang="0">
                                      <a:pos x="connsiteX2" y="connsiteY2"/>
                                    </a:cxn>
                                    <a:cxn ang="0">
                                      <a:pos x="connsiteX3" y="connsiteY3"/>
                                    </a:cxn>
                                    <a:cxn ang="0">
                                      <a:pos x="connsiteX4" y="connsiteY4"/>
                                    </a:cxn>
                                    <a:cxn ang="0">
                                      <a:pos x="connsiteX5" y="connsiteY5"/>
                                    </a:cxn>
                                    <a:cxn ang="0">
                                      <a:pos x="connsiteX6" y="connsiteY6"/>
                                    </a:cxn>
                                    <a:cxn ang="0">
                                      <a:pos x="connsiteX7" y="connsiteY7"/>
                                    </a:cxn>
                                    <a:cxn ang="0">
                                      <a:pos x="connsiteX8" y="connsiteY8"/>
                                    </a:cxn>
                                    <a:cxn ang="0">
                                      <a:pos x="connsiteX9" y="connsiteY9"/>
                                    </a:cxn>
                                    <a:cxn ang="0">
                                      <a:pos x="connsiteX10" y="connsiteY10"/>
                                    </a:cxn>
                                    <a:cxn ang="0">
                                      <a:pos x="connsiteX11" y="connsiteY11"/>
                                    </a:cxn>
                                  </a:cxnLst>
                                  <a:rect l="l" t="t" r="r" b="b"/>
                                  <a:pathLst>
                                    <a:path w="1739590" h="423746">
                                      <a:moveTo>
                                        <a:pt x="74341" y="0"/>
                                      </a:moveTo>
                                      <a:lnTo>
                                        <a:pt x="156117" y="0"/>
                                      </a:lnTo>
                                      <a:lnTo>
                                        <a:pt x="304800" y="29736"/>
                                      </a:lnTo>
                                      <a:lnTo>
                                        <a:pt x="721112" y="29736"/>
                                      </a:lnTo>
                                      <a:lnTo>
                                        <a:pt x="1115122" y="96643"/>
                                      </a:lnTo>
                                      <a:lnTo>
                                        <a:pt x="1739590" y="215590"/>
                                      </a:lnTo>
                                      <a:lnTo>
                                        <a:pt x="1672683" y="423746"/>
                                      </a:lnTo>
                                      <a:lnTo>
                                        <a:pt x="1107688" y="327102"/>
                                      </a:lnTo>
                                      <a:lnTo>
                                        <a:pt x="646771" y="297365"/>
                                      </a:lnTo>
                                      <a:lnTo>
                                        <a:pt x="379141" y="267629"/>
                                      </a:lnTo>
                                      <a:lnTo>
                                        <a:pt x="0" y="215590"/>
                                      </a:lnTo>
                                      <a:lnTo>
                                        <a:pt x="74341" y="0"/>
                                      </a:lnTo>
                                      <a:close/>
                                    </a:path>
                                  </a:pathLst>
                                </a:custGeom>
                                <a:solidFill>
                                  <a:srgbClr val="FFFF00">
                                    <a:alpha val="60000"/>
                                  </a:srgbClr>
                                </a:solidFill>
                                <a:ln>
                                  <a:noFill/>
                                </a:ln>
                              </p:spPr>
                              <p:style>
                                <a:lnRef idx="1">
                                  <a:schemeClr val="accent1"/>
                                </a:lnRef>
                                <a:fillRef idx="3">
                                  <a:schemeClr val="accent1"/>
                                </a:fillRef>
                                <a:effectRef idx="2">
                                  <a:schemeClr val="accent1"/>
                                </a:effectRef>
                                <a:fontRef idx="minor">
                                  <a:schemeClr val="lt1"/>
                                </a:fontRef>
                              </p:style>
                              <p:txBody>
                                <a:bodyPr rtlCol="0" anchor="ctr"/>
                                <a:lstStyle/>
                                <a:p>
                                  <a:pPr algn="ctr"/>
                                  <a:endParaRPr lang="nb-NO"/>
                                </a:p>
                              </p:txBody>
                            </p:sp>
                            <p:sp>
                              <p:nvSpPr>
                                <p:cNvPr id="34" name="Freeform 33"/>
                                <p:cNvSpPr/>
                                <p:nvPr/>
                              </p:nvSpPr>
                              <p:spPr>
                                <a:xfrm>
                                  <a:off x="5635083" y="2616820"/>
                                  <a:ext cx="2497873" cy="341970"/>
                                </a:xfrm>
                                <a:custGeom>
                                  <a:avLst/>
                                  <a:gdLst>
                                    <a:gd name="connsiteX0" fmla="*/ 14868 w 2497873"/>
                                    <a:gd name="connsiteY0" fmla="*/ 0 h 341970"/>
                                    <a:gd name="connsiteX1" fmla="*/ 282497 w 2497873"/>
                                    <a:gd name="connsiteY1" fmla="*/ 29736 h 341970"/>
                                    <a:gd name="connsiteX2" fmla="*/ 468351 w 2497873"/>
                                    <a:gd name="connsiteY2" fmla="*/ 81775 h 341970"/>
                                    <a:gd name="connsiteX3" fmla="*/ 639337 w 2497873"/>
                                    <a:gd name="connsiteY3" fmla="*/ 133814 h 341970"/>
                                    <a:gd name="connsiteX4" fmla="*/ 906966 w 2497873"/>
                                    <a:gd name="connsiteY4" fmla="*/ 118946 h 341970"/>
                                    <a:gd name="connsiteX5" fmla="*/ 1211766 w 2497873"/>
                                    <a:gd name="connsiteY5" fmla="*/ 81775 h 341970"/>
                                    <a:gd name="connsiteX6" fmla="*/ 1427356 w 2497873"/>
                                    <a:gd name="connsiteY6" fmla="*/ 96643 h 341970"/>
                                    <a:gd name="connsiteX7" fmla="*/ 1657815 w 2497873"/>
                                    <a:gd name="connsiteY7" fmla="*/ 126380 h 341970"/>
                                    <a:gd name="connsiteX8" fmla="*/ 1806497 w 2497873"/>
                                    <a:gd name="connsiteY8" fmla="*/ 81775 h 341970"/>
                                    <a:gd name="connsiteX9" fmla="*/ 2185639 w 2497873"/>
                                    <a:gd name="connsiteY9" fmla="*/ 111512 h 341970"/>
                                    <a:gd name="connsiteX10" fmla="*/ 2497873 w 2497873"/>
                                    <a:gd name="connsiteY10" fmla="*/ 208156 h 341970"/>
                                    <a:gd name="connsiteX11" fmla="*/ 2460702 w 2497873"/>
                                    <a:gd name="connsiteY11" fmla="*/ 334536 h 341970"/>
                                    <a:gd name="connsiteX12" fmla="*/ 2245112 w 2497873"/>
                                    <a:gd name="connsiteY12" fmla="*/ 267629 h 341970"/>
                                    <a:gd name="connsiteX13" fmla="*/ 1903141 w 2497873"/>
                                    <a:gd name="connsiteY13" fmla="*/ 282497 h 341970"/>
                                    <a:gd name="connsiteX14" fmla="*/ 1724722 w 2497873"/>
                                    <a:gd name="connsiteY14" fmla="*/ 304800 h 341970"/>
                                    <a:gd name="connsiteX15" fmla="*/ 1524000 w 2497873"/>
                                    <a:gd name="connsiteY15" fmla="*/ 312234 h 341970"/>
                                    <a:gd name="connsiteX16" fmla="*/ 810322 w 2497873"/>
                                    <a:gd name="connsiteY16" fmla="*/ 341970 h 341970"/>
                                    <a:gd name="connsiteX17" fmla="*/ 646771 w 2497873"/>
                                    <a:gd name="connsiteY17" fmla="*/ 327102 h 341970"/>
                                    <a:gd name="connsiteX18" fmla="*/ 438615 w 2497873"/>
                                    <a:gd name="connsiteY18" fmla="*/ 289931 h 341970"/>
                                    <a:gd name="connsiteX19" fmla="*/ 193288 w 2497873"/>
                                    <a:gd name="connsiteY19" fmla="*/ 260195 h 341970"/>
                                    <a:gd name="connsiteX20" fmla="*/ 0 w 2497873"/>
                                    <a:gd name="connsiteY20" fmla="*/ 215590 h 341970"/>
                                    <a:gd name="connsiteX21" fmla="*/ 14868 w 2497873"/>
                                    <a:gd name="connsiteY21" fmla="*/ 0 h 341970"/>
                                  </a:gdLst>
                                  <a:ahLst/>
                                  <a:cxnLst>
                                    <a:cxn ang="0">
                                      <a:pos x="connsiteX0" y="connsiteY0"/>
                                    </a:cxn>
                                    <a:cxn ang="0">
                                      <a:pos x="connsiteX1" y="connsiteY1"/>
                                    </a:cxn>
                                    <a:cxn ang="0">
                                      <a:pos x="connsiteX2" y="connsiteY2"/>
                                    </a:cxn>
                                    <a:cxn ang="0">
                                      <a:pos x="connsiteX3" y="connsiteY3"/>
                                    </a:cxn>
                                    <a:cxn ang="0">
                                      <a:pos x="connsiteX4" y="connsiteY4"/>
                                    </a:cxn>
                                    <a:cxn ang="0">
                                      <a:pos x="connsiteX5" y="connsiteY5"/>
                                    </a:cxn>
                                    <a:cxn ang="0">
                                      <a:pos x="connsiteX6" y="connsiteY6"/>
                                    </a:cxn>
                                    <a:cxn ang="0">
                                      <a:pos x="connsiteX7" y="connsiteY7"/>
                                    </a:cxn>
                                    <a:cxn ang="0">
                                      <a:pos x="connsiteX8" y="connsiteY8"/>
                                    </a:cxn>
                                    <a:cxn ang="0">
                                      <a:pos x="connsiteX9" y="connsiteY9"/>
                                    </a:cxn>
                                    <a:cxn ang="0">
                                      <a:pos x="connsiteX10" y="connsiteY10"/>
                                    </a:cxn>
                                    <a:cxn ang="0">
                                      <a:pos x="connsiteX11" y="connsiteY11"/>
                                    </a:cxn>
                                    <a:cxn ang="0">
                                      <a:pos x="connsiteX12" y="connsiteY12"/>
                                    </a:cxn>
                                    <a:cxn ang="0">
                                      <a:pos x="connsiteX13" y="connsiteY13"/>
                                    </a:cxn>
                                    <a:cxn ang="0">
                                      <a:pos x="connsiteX14" y="connsiteY14"/>
                                    </a:cxn>
                                    <a:cxn ang="0">
                                      <a:pos x="connsiteX15" y="connsiteY15"/>
                                    </a:cxn>
                                    <a:cxn ang="0">
                                      <a:pos x="connsiteX16" y="connsiteY16"/>
                                    </a:cxn>
                                    <a:cxn ang="0">
                                      <a:pos x="connsiteX17" y="connsiteY17"/>
                                    </a:cxn>
                                    <a:cxn ang="0">
                                      <a:pos x="connsiteX18" y="connsiteY18"/>
                                    </a:cxn>
                                    <a:cxn ang="0">
                                      <a:pos x="connsiteX19" y="connsiteY19"/>
                                    </a:cxn>
                                    <a:cxn ang="0">
                                      <a:pos x="connsiteX20" y="connsiteY20"/>
                                    </a:cxn>
                                    <a:cxn ang="0">
                                      <a:pos x="connsiteX21" y="connsiteY21"/>
                                    </a:cxn>
                                  </a:cxnLst>
                                  <a:rect l="l" t="t" r="r" b="b"/>
                                  <a:pathLst>
                                    <a:path w="2497873" h="341970">
                                      <a:moveTo>
                                        <a:pt x="14868" y="0"/>
                                      </a:moveTo>
                                      <a:lnTo>
                                        <a:pt x="282497" y="29736"/>
                                      </a:lnTo>
                                      <a:lnTo>
                                        <a:pt x="468351" y="81775"/>
                                      </a:lnTo>
                                      <a:lnTo>
                                        <a:pt x="639337" y="133814"/>
                                      </a:lnTo>
                                      <a:lnTo>
                                        <a:pt x="906966" y="118946"/>
                                      </a:lnTo>
                                      <a:lnTo>
                                        <a:pt x="1211766" y="81775"/>
                                      </a:lnTo>
                                      <a:lnTo>
                                        <a:pt x="1427356" y="96643"/>
                                      </a:lnTo>
                                      <a:lnTo>
                                        <a:pt x="1657815" y="126380"/>
                                      </a:lnTo>
                                      <a:lnTo>
                                        <a:pt x="1806497" y="81775"/>
                                      </a:lnTo>
                                      <a:lnTo>
                                        <a:pt x="2185639" y="111512"/>
                                      </a:lnTo>
                                      <a:lnTo>
                                        <a:pt x="2497873" y="208156"/>
                                      </a:lnTo>
                                      <a:lnTo>
                                        <a:pt x="2460702" y="334536"/>
                                      </a:lnTo>
                                      <a:lnTo>
                                        <a:pt x="2245112" y="267629"/>
                                      </a:lnTo>
                                      <a:lnTo>
                                        <a:pt x="1903141" y="282497"/>
                                      </a:lnTo>
                                      <a:lnTo>
                                        <a:pt x="1724722" y="304800"/>
                                      </a:lnTo>
                                      <a:lnTo>
                                        <a:pt x="1524000" y="312234"/>
                                      </a:lnTo>
                                      <a:lnTo>
                                        <a:pt x="810322" y="341970"/>
                                      </a:lnTo>
                                      <a:lnTo>
                                        <a:pt x="646771" y="327102"/>
                                      </a:lnTo>
                                      <a:lnTo>
                                        <a:pt x="438615" y="289931"/>
                                      </a:lnTo>
                                      <a:lnTo>
                                        <a:pt x="193288" y="260195"/>
                                      </a:lnTo>
                                      <a:lnTo>
                                        <a:pt x="0" y="215590"/>
                                      </a:lnTo>
                                      <a:lnTo>
                                        <a:pt x="14868" y="0"/>
                                      </a:lnTo>
                                      <a:close/>
                                    </a:path>
                                  </a:pathLst>
                                </a:custGeom>
                                <a:solidFill>
                                  <a:srgbClr val="FFFF00">
                                    <a:alpha val="60000"/>
                                  </a:srgbClr>
                                </a:solidFill>
                                <a:ln>
                                  <a:noFill/>
                                </a:ln>
                              </p:spPr>
                              <p:style>
                                <a:lnRef idx="1">
                                  <a:schemeClr val="accent1"/>
                                </a:lnRef>
                                <a:fillRef idx="3">
                                  <a:schemeClr val="accent1"/>
                                </a:fillRef>
                                <a:effectRef idx="2">
                                  <a:schemeClr val="accent1"/>
                                </a:effectRef>
                                <a:fontRef idx="minor">
                                  <a:schemeClr val="lt1"/>
                                </a:fontRef>
                              </p:style>
                              <p:txBody>
                                <a:bodyPr rtlCol="0" anchor="ctr"/>
                                <a:lstStyle/>
                                <a:p>
                                  <a:pPr algn="ctr"/>
                                  <a:endParaRPr lang="nb-NO"/>
                                </a:p>
                              </p:txBody>
                            </p:sp>
                          </p:grpSp>
                        </p:grpSp>
                        <p:sp>
                          <p:nvSpPr>
                            <p:cNvPr id="25" name="Freeform 24"/>
                            <p:cNvSpPr/>
                            <p:nvPr/>
                          </p:nvSpPr>
                          <p:spPr>
                            <a:xfrm>
                              <a:off x="3048000" y="2743200"/>
                              <a:ext cx="854927" cy="96644"/>
                            </a:xfrm>
                            <a:custGeom>
                              <a:avLst/>
                              <a:gdLst>
                                <a:gd name="connsiteX0" fmla="*/ 0 w 854927"/>
                                <a:gd name="connsiteY0" fmla="*/ 37171 h 96644"/>
                                <a:gd name="connsiteX1" fmla="*/ 89210 w 854927"/>
                                <a:gd name="connsiteY1" fmla="*/ 37171 h 96644"/>
                                <a:gd name="connsiteX2" fmla="*/ 289932 w 854927"/>
                                <a:gd name="connsiteY2" fmla="*/ 14868 h 96644"/>
                                <a:gd name="connsiteX3" fmla="*/ 661639 w 854927"/>
                                <a:gd name="connsiteY3" fmla="*/ 7434 h 96644"/>
                                <a:gd name="connsiteX4" fmla="*/ 854927 w 854927"/>
                                <a:gd name="connsiteY4" fmla="*/ 0 h 96644"/>
                                <a:gd name="connsiteX5" fmla="*/ 840059 w 854927"/>
                                <a:gd name="connsiteY5" fmla="*/ 96644 h 96644"/>
                                <a:gd name="connsiteX6" fmla="*/ 617034 w 854927"/>
                                <a:gd name="connsiteY6" fmla="*/ 66907 h 96644"/>
                                <a:gd name="connsiteX7" fmla="*/ 230459 w 854927"/>
                                <a:gd name="connsiteY7" fmla="*/ 29737 h 96644"/>
                                <a:gd name="connsiteX8" fmla="*/ 59473 w 854927"/>
                                <a:gd name="connsiteY8" fmla="*/ 37171 h 96644"/>
                                <a:gd name="connsiteX0" fmla="*/ 0 w 854927"/>
                                <a:gd name="connsiteY0" fmla="*/ 37171 h 96644"/>
                                <a:gd name="connsiteX1" fmla="*/ 89210 w 854927"/>
                                <a:gd name="connsiteY1" fmla="*/ 37171 h 96644"/>
                                <a:gd name="connsiteX2" fmla="*/ 289932 w 854927"/>
                                <a:gd name="connsiteY2" fmla="*/ 14868 h 96644"/>
                                <a:gd name="connsiteX3" fmla="*/ 661639 w 854927"/>
                                <a:gd name="connsiteY3" fmla="*/ 7434 h 96644"/>
                                <a:gd name="connsiteX4" fmla="*/ 854927 w 854927"/>
                                <a:gd name="connsiteY4" fmla="*/ 0 h 96644"/>
                                <a:gd name="connsiteX5" fmla="*/ 840059 w 854927"/>
                                <a:gd name="connsiteY5" fmla="*/ 96644 h 96644"/>
                                <a:gd name="connsiteX6" fmla="*/ 617034 w 854927"/>
                                <a:gd name="connsiteY6" fmla="*/ 66907 h 96644"/>
                                <a:gd name="connsiteX7" fmla="*/ 230459 w 854927"/>
                                <a:gd name="connsiteY7" fmla="*/ 29737 h 96644"/>
                                <a:gd name="connsiteX8" fmla="*/ 59473 w 854927"/>
                                <a:gd name="connsiteY8" fmla="*/ 37171 h 96644"/>
                                <a:gd name="connsiteX9" fmla="*/ 0 w 854927"/>
                                <a:gd name="connsiteY9" fmla="*/ 37171 h 96644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  <a:cxn ang="0">
                                  <a:pos x="connsiteX7" y="connsiteY7"/>
                                </a:cxn>
                                <a:cxn ang="0">
                                  <a:pos x="connsiteX8" y="connsiteY8"/>
                                </a:cxn>
                                <a:cxn ang="0">
                                  <a:pos x="connsiteX9" y="connsiteY9"/>
                                </a:cxn>
                              </a:cxnLst>
                              <a:rect l="l" t="t" r="r" b="b"/>
                              <a:pathLst>
                                <a:path w="854927" h="96644">
                                  <a:moveTo>
                                    <a:pt x="0" y="37171"/>
                                  </a:moveTo>
                                  <a:lnTo>
                                    <a:pt x="89210" y="37171"/>
                                  </a:lnTo>
                                  <a:lnTo>
                                    <a:pt x="289932" y="14868"/>
                                  </a:lnTo>
                                  <a:lnTo>
                                    <a:pt x="661639" y="7434"/>
                                  </a:lnTo>
                                  <a:lnTo>
                                    <a:pt x="854927" y="0"/>
                                  </a:lnTo>
                                  <a:lnTo>
                                    <a:pt x="840059" y="96644"/>
                                  </a:lnTo>
                                  <a:lnTo>
                                    <a:pt x="617034" y="66907"/>
                                  </a:lnTo>
                                  <a:lnTo>
                                    <a:pt x="230459" y="29737"/>
                                  </a:lnTo>
                                  <a:lnTo>
                                    <a:pt x="59473" y="37171"/>
                                  </a:lnTo>
                                  <a:lnTo>
                                    <a:pt x="0" y="37171"/>
                                  </a:lnTo>
                                  <a:close/>
                                </a:path>
                              </a:pathLst>
                            </a:custGeom>
                            <a:solidFill>
                              <a:schemeClr val="accent3">
                                <a:lumMod val="60000"/>
                                <a:lumOff val="40000"/>
                              </a:schemeClr>
                            </a:solidFill>
                            <a:ln>
                              <a:noFill/>
                            </a:ln>
                          </p:spPr>
                          <p:style>
                            <a:lnRef idx="1">
                              <a:schemeClr val="accent1"/>
                            </a:lnRef>
                            <a:fillRef idx="3">
                              <a:schemeClr val="accent1"/>
                            </a:fillRef>
                            <a:effectRef idx="2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endParaRPr lang="nb-NO"/>
                            </a:p>
                          </p:txBody>
                        </p:sp>
                        <p:sp>
                          <p:nvSpPr>
                            <p:cNvPr id="26" name="Freeform 25"/>
                            <p:cNvSpPr/>
                            <p:nvPr/>
                          </p:nvSpPr>
                          <p:spPr>
                            <a:xfrm>
                              <a:off x="3954966" y="2713463"/>
                              <a:ext cx="1657814" cy="230459"/>
                            </a:xfrm>
                            <a:custGeom>
                              <a:avLst/>
                              <a:gdLst>
                                <a:gd name="connsiteX0" fmla="*/ 0 w 1657814"/>
                                <a:gd name="connsiteY0" fmla="*/ 7435 h 230459"/>
                                <a:gd name="connsiteX1" fmla="*/ 341971 w 1657814"/>
                                <a:gd name="connsiteY1" fmla="*/ 0 h 230459"/>
                                <a:gd name="connsiteX2" fmla="*/ 921834 w 1657814"/>
                                <a:gd name="connsiteY2" fmla="*/ 44605 h 230459"/>
                                <a:gd name="connsiteX3" fmla="*/ 1419922 w 1657814"/>
                                <a:gd name="connsiteY3" fmla="*/ 104078 h 230459"/>
                                <a:gd name="connsiteX4" fmla="*/ 1657814 w 1657814"/>
                                <a:gd name="connsiteY4" fmla="*/ 141249 h 230459"/>
                                <a:gd name="connsiteX5" fmla="*/ 1628078 w 1657814"/>
                                <a:gd name="connsiteY5" fmla="*/ 230459 h 230459"/>
                                <a:gd name="connsiteX6" fmla="*/ 1241502 w 1657814"/>
                                <a:gd name="connsiteY6" fmla="*/ 148683 h 230459"/>
                                <a:gd name="connsiteX7" fmla="*/ 802888 w 1657814"/>
                                <a:gd name="connsiteY7" fmla="*/ 74342 h 230459"/>
                                <a:gd name="connsiteX8" fmla="*/ 639336 w 1657814"/>
                                <a:gd name="connsiteY8" fmla="*/ 44605 h 230459"/>
                                <a:gd name="connsiteX9" fmla="*/ 304800 w 1657814"/>
                                <a:gd name="connsiteY9" fmla="*/ 52039 h 230459"/>
                                <a:gd name="connsiteX10" fmla="*/ 0 w 1657814"/>
                                <a:gd name="connsiteY10" fmla="*/ 7435 h 230459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  <a:cxn ang="0">
                                  <a:pos x="connsiteX7" y="connsiteY7"/>
                                </a:cxn>
                                <a:cxn ang="0">
                                  <a:pos x="connsiteX8" y="connsiteY8"/>
                                </a:cxn>
                                <a:cxn ang="0">
                                  <a:pos x="connsiteX9" y="connsiteY9"/>
                                </a:cxn>
                                <a:cxn ang="0">
                                  <a:pos x="connsiteX10" y="connsiteY10"/>
                                </a:cxn>
                              </a:cxnLst>
                              <a:rect l="l" t="t" r="r" b="b"/>
                              <a:pathLst>
                                <a:path w="1657814" h="230459">
                                  <a:moveTo>
                                    <a:pt x="0" y="7435"/>
                                  </a:moveTo>
                                  <a:lnTo>
                                    <a:pt x="341971" y="0"/>
                                  </a:lnTo>
                                  <a:lnTo>
                                    <a:pt x="921834" y="44605"/>
                                  </a:lnTo>
                                  <a:lnTo>
                                    <a:pt x="1419922" y="104078"/>
                                  </a:lnTo>
                                  <a:lnTo>
                                    <a:pt x="1657814" y="141249"/>
                                  </a:lnTo>
                                  <a:lnTo>
                                    <a:pt x="1628078" y="230459"/>
                                  </a:lnTo>
                                  <a:lnTo>
                                    <a:pt x="1241502" y="148683"/>
                                  </a:lnTo>
                                  <a:lnTo>
                                    <a:pt x="802888" y="74342"/>
                                  </a:lnTo>
                                  <a:lnTo>
                                    <a:pt x="639336" y="44605"/>
                                  </a:lnTo>
                                  <a:lnTo>
                                    <a:pt x="304800" y="52039"/>
                                  </a:lnTo>
                                  <a:lnTo>
                                    <a:pt x="0" y="7435"/>
                                  </a:lnTo>
                                  <a:close/>
                                </a:path>
                              </a:pathLst>
                            </a:custGeom>
                            <a:solidFill>
                              <a:schemeClr val="accent3">
                                <a:lumMod val="60000"/>
                                <a:lumOff val="40000"/>
                              </a:schemeClr>
                            </a:solidFill>
                            <a:ln>
                              <a:noFill/>
                            </a:ln>
                          </p:spPr>
                          <p:style>
                            <a:lnRef idx="1">
                              <a:schemeClr val="accent1"/>
                            </a:lnRef>
                            <a:fillRef idx="3">
                              <a:schemeClr val="accent1"/>
                            </a:fillRef>
                            <a:effectRef idx="2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endParaRPr lang="nb-NO"/>
                            </a:p>
                          </p:txBody>
                        </p:sp>
                        <p:sp>
                          <p:nvSpPr>
                            <p:cNvPr id="27" name="Freeform 26"/>
                            <p:cNvSpPr/>
                            <p:nvPr/>
                          </p:nvSpPr>
                          <p:spPr>
                            <a:xfrm>
                              <a:off x="5657385" y="2594517"/>
                              <a:ext cx="2497874" cy="223024"/>
                            </a:xfrm>
                            <a:custGeom>
                              <a:avLst/>
                              <a:gdLst>
                                <a:gd name="connsiteX0" fmla="*/ 0 w 2497874"/>
                                <a:gd name="connsiteY0" fmla="*/ 0 h 223024"/>
                                <a:gd name="connsiteX1" fmla="*/ 535259 w 2497874"/>
                                <a:gd name="connsiteY1" fmla="*/ 66907 h 223024"/>
                                <a:gd name="connsiteX2" fmla="*/ 639337 w 2497874"/>
                                <a:gd name="connsiteY2" fmla="*/ 89210 h 223024"/>
                                <a:gd name="connsiteX3" fmla="*/ 1271239 w 2497874"/>
                                <a:gd name="connsiteY3" fmla="*/ 59473 h 223024"/>
                                <a:gd name="connsiteX4" fmla="*/ 1791630 w 2497874"/>
                                <a:gd name="connsiteY4" fmla="*/ 37171 h 223024"/>
                                <a:gd name="connsiteX5" fmla="*/ 2029522 w 2497874"/>
                                <a:gd name="connsiteY5" fmla="*/ 52039 h 223024"/>
                                <a:gd name="connsiteX6" fmla="*/ 2371493 w 2497874"/>
                                <a:gd name="connsiteY6" fmla="*/ 126381 h 223024"/>
                                <a:gd name="connsiteX7" fmla="*/ 2497874 w 2497874"/>
                                <a:gd name="connsiteY7" fmla="*/ 163551 h 223024"/>
                                <a:gd name="connsiteX8" fmla="*/ 2483005 w 2497874"/>
                                <a:gd name="connsiteY8" fmla="*/ 223024 h 223024"/>
                                <a:gd name="connsiteX9" fmla="*/ 2036956 w 2497874"/>
                                <a:gd name="connsiteY9" fmla="*/ 111512 h 223024"/>
                                <a:gd name="connsiteX10" fmla="*/ 1769327 w 2497874"/>
                                <a:gd name="connsiteY10" fmla="*/ 111512 h 223024"/>
                                <a:gd name="connsiteX11" fmla="*/ 1620644 w 2497874"/>
                                <a:gd name="connsiteY11" fmla="*/ 141249 h 223024"/>
                                <a:gd name="connsiteX12" fmla="*/ 1293542 w 2497874"/>
                                <a:gd name="connsiteY12" fmla="*/ 111512 h 223024"/>
                                <a:gd name="connsiteX13" fmla="*/ 1077952 w 2497874"/>
                                <a:gd name="connsiteY13" fmla="*/ 118946 h 223024"/>
                                <a:gd name="connsiteX14" fmla="*/ 624469 w 2497874"/>
                                <a:gd name="connsiteY14" fmla="*/ 148683 h 223024"/>
                                <a:gd name="connsiteX15" fmla="*/ 431181 w 2497874"/>
                                <a:gd name="connsiteY15" fmla="*/ 89210 h 223024"/>
                                <a:gd name="connsiteX16" fmla="*/ 111513 w 2497874"/>
                                <a:gd name="connsiteY16" fmla="*/ 37171 h 223024"/>
                                <a:gd name="connsiteX17" fmla="*/ 0 w 2497874"/>
                                <a:gd name="connsiteY17" fmla="*/ 0 h 223024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  <a:cxn ang="0">
                                  <a:pos x="connsiteX7" y="connsiteY7"/>
                                </a:cxn>
                                <a:cxn ang="0">
                                  <a:pos x="connsiteX8" y="connsiteY8"/>
                                </a:cxn>
                                <a:cxn ang="0">
                                  <a:pos x="connsiteX9" y="connsiteY9"/>
                                </a:cxn>
                                <a:cxn ang="0">
                                  <a:pos x="connsiteX10" y="connsiteY10"/>
                                </a:cxn>
                                <a:cxn ang="0">
                                  <a:pos x="connsiteX11" y="connsiteY11"/>
                                </a:cxn>
                                <a:cxn ang="0">
                                  <a:pos x="connsiteX12" y="connsiteY12"/>
                                </a:cxn>
                                <a:cxn ang="0">
                                  <a:pos x="connsiteX13" y="connsiteY13"/>
                                </a:cxn>
                                <a:cxn ang="0">
                                  <a:pos x="connsiteX14" y="connsiteY14"/>
                                </a:cxn>
                                <a:cxn ang="0">
                                  <a:pos x="connsiteX15" y="connsiteY15"/>
                                </a:cxn>
                                <a:cxn ang="0">
                                  <a:pos x="connsiteX16" y="connsiteY16"/>
                                </a:cxn>
                                <a:cxn ang="0">
                                  <a:pos x="connsiteX17" y="connsiteY17"/>
                                </a:cxn>
                              </a:cxnLst>
                              <a:rect l="l" t="t" r="r" b="b"/>
                              <a:pathLst>
                                <a:path w="2497874" h="223024">
                                  <a:moveTo>
                                    <a:pt x="0" y="0"/>
                                  </a:moveTo>
                                  <a:lnTo>
                                    <a:pt x="535259" y="66907"/>
                                  </a:lnTo>
                                  <a:lnTo>
                                    <a:pt x="639337" y="89210"/>
                                  </a:lnTo>
                                  <a:lnTo>
                                    <a:pt x="1271239" y="59473"/>
                                  </a:lnTo>
                                  <a:lnTo>
                                    <a:pt x="1791630" y="37171"/>
                                  </a:lnTo>
                                  <a:lnTo>
                                    <a:pt x="2029522" y="52039"/>
                                  </a:lnTo>
                                  <a:lnTo>
                                    <a:pt x="2371493" y="126381"/>
                                  </a:lnTo>
                                  <a:lnTo>
                                    <a:pt x="2497874" y="163551"/>
                                  </a:lnTo>
                                  <a:lnTo>
                                    <a:pt x="2483005" y="223024"/>
                                  </a:lnTo>
                                  <a:lnTo>
                                    <a:pt x="2036956" y="111512"/>
                                  </a:lnTo>
                                  <a:lnTo>
                                    <a:pt x="1769327" y="111512"/>
                                  </a:lnTo>
                                  <a:lnTo>
                                    <a:pt x="1620644" y="141249"/>
                                  </a:lnTo>
                                  <a:lnTo>
                                    <a:pt x="1293542" y="111512"/>
                                  </a:lnTo>
                                  <a:lnTo>
                                    <a:pt x="1077952" y="118946"/>
                                  </a:lnTo>
                                  <a:lnTo>
                                    <a:pt x="624469" y="148683"/>
                                  </a:lnTo>
                                  <a:lnTo>
                                    <a:pt x="431181" y="89210"/>
                                  </a:lnTo>
                                  <a:lnTo>
                                    <a:pt x="111513" y="37171"/>
                                  </a:lnTo>
                                  <a:lnTo>
                                    <a:pt x="0" y="0"/>
                                  </a:lnTo>
                                  <a:close/>
                                </a:path>
                              </a:pathLst>
                            </a:custGeom>
                            <a:solidFill>
                              <a:schemeClr val="accent3">
                                <a:lumMod val="60000"/>
                                <a:lumOff val="40000"/>
                              </a:schemeClr>
                            </a:solidFill>
                            <a:ln>
                              <a:noFill/>
                            </a:ln>
                          </p:spPr>
                          <p:style>
                            <a:lnRef idx="1">
                              <a:schemeClr val="accent1"/>
                            </a:lnRef>
                            <a:fillRef idx="3">
                              <a:schemeClr val="accent1"/>
                            </a:fillRef>
                            <a:effectRef idx="2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endParaRPr lang="nb-NO"/>
                            </a:p>
                          </p:txBody>
                        </p:sp>
                        <p:sp>
                          <p:nvSpPr>
                            <p:cNvPr id="28" name="Freeform 27"/>
                            <p:cNvSpPr/>
                            <p:nvPr/>
                          </p:nvSpPr>
                          <p:spPr>
                            <a:xfrm>
                              <a:off x="8192429" y="2497873"/>
                              <a:ext cx="156117" cy="118947"/>
                            </a:xfrm>
                            <a:custGeom>
                              <a:avLst/>
                              <a:gdLst>
                                <a:gd name="connsiteX0" fmla="*/ 22303 w 156117"/>
                                <a:gd name="connsiteY0" fmla="*/ 7434 h 118947"/>
                                <a:gd name="connsiteX1" fmla="*/ 156117 w 156117"/>
                                <a:gd name="connsiteY1" fmla="*/ 0 h 118947"/>
                                <a:gd name="connsiteX2" fmla="*/ 148683 w 156117"/>
                                <a:gd name="connsiteY2" fmla="*/ 96644 h 118947"/>
                                <a:gd name="connsiteX3" fmla="*/ 0 w 156117"/>
                                <a:gd name="connsiteY3" fmla="*/ 118947 h 118947"/>
                                <a:gd name="connsiteX4" fmla="*/ 22303 w 156117"/>
                                <a:gd name="connsiteY4" fmla="*/ 7434 h 118947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</a:cxnLst>
                              <a:rect l="l" t="t" r="r" b="b"/>
                              <a:pathLst>
                                <a:path w="156117" h="118947">
                                  <a:moveTo>
                                    <a:pt x="22303" y="7434"/>
                                  </a:moveTo>
                                  <a:lnTo>
                                    <a:pt x="156117" y="0"/>
                                  </a:lnTo>
                                  <a:lnTo>
                                    <a:pt x="148683" y="96644"/>
                                  </a:lnTo>
                                  <a:lnTo>
                                    <a:pt x="0" y="118947"/>
                                  </a:lnTo>
                                  <a:lnTo>
                                    <a:pt x="22303" y="7434"/>
                                  </a:lnTo>
                                  <a:close/>
                                </a:path>
                              </a:pathLst>
                            </a:custGeom>
                            <a:solidFill>
                              <a:schemeClr val="accent3">
                                <a:lumMod val="60000"/>
                                <a:lumOff val="40000"/>
                              </a:schemeClr>
                            </a:solidFill>
                            <a:ln>
                              <a:noFill/>
                            </a:ln>
                          </p:spPr>
                          <p:style>
                            <a:lnRef idx="1">
                              <a:schemeClr val="accent1"/>
                            </a:lnRef>
                            <a:fillRef idx="3">
                              <a:schemeClr val="accent1"/>
                            </a:fillRef>
                            <a:effectRef idx="2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endParaRPr lang="nb-NO"/>
                            </a:p>
                          </p:txBody>
                        </p:sp>
                        <p:sp>
                          <p:nvSpPr>
                            <p:cNvPr id="29" name="Freeform 28"/>
                            <p:cNvSpPr/>
                            <p:nvPr/>
                          </p:nvSpPr>
                          <p:spPr>
                            <a:xfrm>
                              <a:off x="8162693" y="2594517"/>
                              <a:ext cx="200722" cy="118946"/>
                            </a:xfrm>
                            <a:custGeom>
                              <a:avLst/>
                              <a:gdLst>
                                <a:gd name="connsiteX0" fmla="*/ 0 w 200722"/>
                                <a:gd name="connsiteY0" fmla="*/ 118946 h 118946"/>
                                <a:gd name="connsiteX1" fmla="*/ 29736 w 200722"/>
                                <a:gd name="connsiteY1" fmla="*/ 29737 h 118946"/>
                                <a:gd name="connsiteX2" fmla="*/ 200722 w 200722"/>
                                <a:gd name="connsiteY2" fmla="*/ 0 h 118946"/>
                                <a:gd name="connsiteX3" fmla="*/ 185853 w 200722"/>
                                <a:gd name="connsiteY3" fmla="*/ 104078 h 118946"/>
                                <a:gd name="connsiteX4" fmla="*/ 0 w 200722"/>
                                <a:gd name="connsiteY4" fmla="*/ 118946 h 118946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</a:cxnLst>
                              <a:rect l="l" t="t" r="r" b="b"/>
                              <a:pathLst>
                                <a:path w="200722" h="118946">
                                  <a:moveTo>
                                    <a:pt x="0" y="118946"/>
                                  </a:moveTo>
                                  <a:lnTo>
                                    <a:pt x="29736" y="29737"/>
                                  </a:lnTo>
                                  <a:lnTo>
                                    <a:pt x="200722" y="0"/>
                                  </a:lnTo>
                                  <a:lnTo>
                                    <a:pt x="185853" y="104078"/>
                                  </a:lnTo>
                                  <a:lnTo>
                                    <a:pt x="0" y="118946"/>
                                  </a:lnTo>
                                  <a:close/>
                                </a:path>
                              </a:pathLst>
                            </a:custGeom>
                            <a:solidFill>
                              <a:srgbClr val="FFFF00">
                                <a:alpha val="60000"/>
                              </a:srgbClr>
                            </a:solidFill>
                            <a:ln>
                              <a:noFill/>
                            </a:ln>
                          </p:spPr>
                          <p:style>
                            <a:lnRef idx="1">
                              <a:schemeClr val="accent1"/>
                            </a:lnRef>
                            <a:fillRef idx="3">
                              <a:schemeClr val="accent1"/>
                            </a:fillRef>
                            <a:effectRef idx="2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endParaRPr lang="nb-NO"/>
                            </a:p>
                          </p:txBody>
                        </p:sp>
                      </p:grpSp>
                      <p:sp>
                        <p:nvSpPr>
                          <p:cNvPr id="19" name="Freeform 18"/>
                          <p:cNvSpPr/>
                          <p:nvPr/>
                        </p:nvSpPr>
                        <p:spPr>
                          <a:xfrm>
                            <a:off x="2877015" y="2958790"/>
                            <a:ext cx="936702" cy="289932"/>
                          </a:xfrm>
                          <a:custGeom>
                            <a:avLst/>
                            <a:gdLst>
                              <a:gd name="connsiteX0" fmla="*/ 52039 w 936702"/>
                              <a:gd name="connsiteY0" fmla="*/ 44605 h 289932"/>
                              <a:gd name="connsiteX1" fmla="*/ 304800 w 936702"/>
                              <a:gd name="connsiteY1" fmla="*/ 7434 h 289932"/>
                              <a:gd name="connsiteX2" fmla="*/ 535258 w 936702"/>
                              <a:gd name="connsiteY2" fmla="*/ 0 h 289932"/>
                              <a:gd name="connsiteX3" fmla="*/ 936702 w 936702"/>
                              <a:gd name="connsiteY3" fmla="*/ 118947 h 289932"/>
                              <a:gd name="connsiteX4" fmla="*/ 899531 w 936702"/>
                              <a:gd name="connsiteY4" fmla="*/ 289932 h 289932"/>
                              <a:gd name="connsiteX5" fmla="*/ 617034 w 936702"/>
                              <a:gd name="connsiteY5" fmla="*/ 200722 h 289932"/>
                              <a:gd name="connsiteX6" fmla="*/ 245326 w 936702"/>
                              <a:gd name="connsiteY6" fmla="*/ 185854 h 289932"/>
                              <a:gd name="connsiteX7" fmla="*/ 0 w 936702"/>
                              <a:gd name="connsiteY7" fmla="*/ 208156 h 289932"/>
                              <a:gd name="connsiteX0" fmla="*/ 52039 w 936702"/>
                              <a:gd name="connsiteY0" fmla="*/ 44605 h 289932"/>
                              <a:gd name="connsiteX1" fmla="*/ 304800 w 936702"/>
                              <a:gd name="connsiteY1" fmla="*/ 7434 h 289932"/>
                              <a:gd name="connsiteX2" fmla="*/ 535258 w 936702"/>
                              <a:gd name="connsiteY2" fmla="*/ 0 h 289932"/>
                              <a:gd name="connsiteX3" fmla="*/ 936702 w 936702"/>
                              <a:gd name="connsiteY3" fmla="*/ 118947 h 289932"/>
                              <a:gd name="connsiteX4" fmla="*/ 899531 w 936702"/>
                              <a:gd name="connsiteY4" fmla="*/ 289932 h 289932"/>
                              <a:gd name="connsiteX5" fmla="*/ 617034 w 936702"/>
                              <a:gd name="connsiteY5" fmla="*/ 200722 h 289932"/>
                              <a:gd name="connsiteX6" fmla="*/ 245326 w 936702"/>
                              <a:gd name="connsiteY6" fmla="*/ 185854 h 289932"/>
                              <a:gd name="connsiteX7" fmla="*/ 0 w 936702"/>
                              <a:gd name="connsiteY7" fmla="*/ 208156 h 289932"/>
                              <a:gd name="connsiteX8" fmla="*/ 52039 w 936702"/>
                              <a:gd name="connsiteY8" fmla="*/ 44605 h 289932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</a:cxnLst>
                            <a:rect l="l" t="t" r="r" b="b"/>
                            <a:pathLst>
                              <a:path w="936702" h="289932">
                                <a:moveTo>
                                  <a:pt x="52039" y="44605"/>
                                </a:moveTo>
                                <a:lnTo>
                                  <a:pt x="304800" y="7434"/>
                                </a:lnTo>
                                <a:lnTo>
                                  <a:pt x="535258" y="0"/>
                                </a:lnTo>
                                <a:lnTo>
                                  <a:pt x="936702" y="118947"/>
                                </a:lnTo>
                                <a:lnTo>
                                  <a:pt x="899531" y="289932"/>
                                </a:lnTo>
                                <a:lnTo>
                                  <a:pt x="617034" y="200722"/>
                                </a:lnTo>
                                <a:lnTo>
                                  <a:pt x="245326" y="185854"/>
                                </a:lnTo>
                                <a:lnTo>
                                  <a:pt x="0" y="208156"/>
                                </a:lnTo>
                                <a:lnTo>
                                  <a:pt x="52039" y="4460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chemeClr val="accent6">
                              <a:lumMod val="60000"/>
                              <a:lumOff val="40000"/>
                              <a:alpha val="6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nb-NO"/>
                          </a:p>
                        </p:txBody>
                      </p:sp>
                      <p:sp>
                        <p:nvSpPr>
                          <p:cNvPr id="20" name="Freeform 19"/>
                          <p:cNvSpPr/>
                          <p:nvPr/>
                        </p:nvSpPr>
                        <p:spPr>
                          <a:xfrm>
                            <a:off x="3813717" y="2951356"/>
                            <a:ext cx="1732156" cy="327103"/>
                          </a:xfrm>
                          <a:custGeom>
                            <a:avLst/>
                            <a:gdLst>
                              <a:gd name="connsiteX0" fmla="*/ 0 w 1732156"/>
                              <a:gd name="connsiteY0" fmla="*/ 141249 h 327103"/>
                              <a:gd name="connsiteX1" fmla="*/ 37171 w 1732156"/>
                              <a:gd name="connsiteY1" fmla="*/ 0 h 327103"/>
                              <a:gd name="connsiteX2" fmla="*/ 750849 w 1732156"/>
                              <a:gd name="connsiteY2" fmla="*/ 81776 h 327103"/>
                              <a:gd name="connsiteX3" fmla="*/ 1167161 w 1732156"/>
                              <a:gd name="connsiteY3" fmla="*/ 96644 h 327103"/>
                              <a:gd name="connsiteX4" fmla="*/ 1732156 w 1732156"/>
                              <a:gd name="connsiteY4" fmla="*/ 208156 h 327103"/>
                              <a:gd name="connsiteX5" fmla="*/ 1702420 w 1732156"/>
                              <a:gd name="connsiteY5" fmla="*/ 327103 h 327103"/>
                              <a:gd name="connsiteX6" fmla="*/ 1323278 w 1732156"/>
                              <a:gd name="connsiteY6" fmla="*/ 267629 h 327103"/>
                              <a:gd name="connsiteX7" fmla="*/ 944137 w 1732156"/>
                              <a:gd name="connsiteY7" fmla="*/ 237893 h 327103"/>
                              <a:gd name="connsiteX8" fmla="*/ 631903 w 1732156"/>
                              <a:gd name="connsiteY8" fmla="*/ 230459 h 327103"/>
                              <a:gd name="connsiteX9" fmla="*/ 408878 w 1732156"/>
                              <a:gd name="connsiteY9" fmla="*/ 185854 h 327103"/>
                              <a:gd name="connsiteX10" fmla="*/ 111512 w 1732156"/>
                              <a:gd name="connsiteY10" fmla="*/ 133815 h 327103"/>
                              <a:gd name="connsiteX11" fmla="*/ 0 w 1732156"/>
                              <a:gd name="connsiteY11" fmla="*/ 141249 h 327103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</a:cxnLst>
                            <a:rect l="l" t="t" r="r" b="b"/>
                            <a:pathLst>
                              <a:path w="1732156" h="327103">
                                <a:moveTo>
                                  <a:pt x="0" y="141249"/>
                                </a:moveTo>
                                <a:lnTo>
                                  <a:pt x="37171" y="0"/>
                                </a:lnTo>
                                <a:lnTo>
                                  <a:pt x="750849" y="81776"/>
                                </a:lnTo>
                                <a:lnTo>
                                  <a:pt x="1167161" y="96644"/>
                                </a:lnTo>
                                <a:lnTo>
                                  <a:pt x="1732156" y="208156"/>
                                </a:lnTo>
                                <a:lnTo>
                                  <a:pt x="1702420" y="327103"/>
                                </a:lnTo>
                                <a:lnTo>
                                  <a:pt x="1323278" y="267629"/>
                                </a:lnTo>
                                <a:lnTo>
                                  <a:pt x="944137" y="237893"/>
                                </a:lnTo>
                                <a:lnTo>
                                  <a:pt x="631903" y="230459"/>
                                </a:lnTo>
                                <a:lnTo>
                                  <a:pt x="408878" y="185854"/>
                                </a:lnTo>
                                <a:lnTo>
                                  <a:pt x="111512" y="133815"/>
                                </a:lnTo>
                                <a:lnTo>
                                  <a:pt x="0" y="141249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chemeClr val="accent6">
                              <a:lumMod val="60000"/>
                              <a:lumOff val="40000"/>
                              <a:alpha val="6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nb-NO"/>
                          </a:p>
                        </p:txBody>
                      </p:sp>
                      <p:sp>
                        <p:nvSpPr>
                          <p:cNvPr id="21" name="Freeform 20"/>
                          <p:cNvSpPr/>
                          <p:nvPr/>
                        </p:nvSpPr>
                        <p:spPr>
                          <a:xfrm>
                            <a:off x="5590478" y="2862146"/>
                            <a:ext cx="2527610" cy="185854"/>
                          </a:xfrm>
                          <a:custGeom>
                            <a:avLst/>
                            <a:gdLst>
                              <a:gd name="connsiteX0" fmla="*/ 0 w 2527610"/>
                              <a:gd name="connsiteY0" fmla="*/ 163552 h 185854"/>
                              <a:gd name="connsiteX1" fmla="*/ 44605 w 2527610"/>
                              <a:gd name="connsiteY1" fmla="*/ 0 h 185854"/>
                              <a:gd name="connsiteX2" fmla="*/ 631902 w 2527610"/>
                              <a:gd name="connsiteY2" fmla="*/ 81776 h 185854"/>
                              <a:gd name="connsiteX3" fmla="*/ 884663 w 2527610"/>
                              <a:gd name="connsiteY3" fmla="*/ 96644 h 185854"/>
                              <a:gd name="connsiteX4" fmla="*/ 1390185 w 2527610"/>
                              <a:gd name="connsiteY4" fmla="*/ 81776 h 185854"/>
                              <a:gd name="connsiteX5" fmla="*/ 1732156 w 2527610"/>
                              <a:gd name="connsiteY5" fmla="*/ 66908 h 185854"/>
                              <a:gd name="connsiteX6" fmla="*/ 2259981 w 2527610"/>
                              <a:gd name="connsiteY6" fmla="*/ 29737 h 185854"/>
                              <a:gd name="connsiteX7" fmla="*/ 2527610 w 2527610"/>
                              <a:gd name="connsiteY7" fmla="*/ 89210 h 185854"/>
                              <a:gd name="connsiteX8" fmla="*/ 2430966 w 2527610"/>
                              <a:gd name="connsiteY8" fmla="*/ 170986 h 185854"/>
                              <a:gd name="connsiteX9" fmla="*/ 2245112 w 2527610"/>
                              <a:gd name="connsiteY9" fmla="*/ 133815 h 185854"/>
                              <a:gd name="connsiteX10" fmla="*/ 1880839 w 2527610"/>
                              <a:gd name="connsiteY10" fmla="*/ 170986 h 185854"/>
                              <a:gd name="connsiteX11" fmla="*/ 1583473 w 2527610"/>
                              <a:gd name="connsiteY11" fmla="*/ 185854 h 185854"/>
                              <a:gd name="connsiteX12" fmla="*/ 1196898 w 2527610"/>
                              <a:gd name="connsiteY12" fmla="*/ 148683 h 185854"/>
                              <a:gd name="connsiteX13" fmla="*/ 743415 w 2527610"/>
                              <a:gd name="connsiteY13" fmla="*/ 178420 h 185854"/>
                              <a:gd name="connsiteX14" fmla="*/ 379142 w 2527610"/>
                              <a:gd name="connsiteY14" fmla="*/ 178420 h 185854"/>
                              <a:gd name="connsiteX15" fmla="*/ 0 w 2527610"/>
                              <a:gd name="connsiteY15" fmla="*/ 163552 h 185854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  <a:cxn ang="0">
                                <a:pos x="connsiteX15" y="connsiteY15"/>
                              </a:cxn>
                            </a:cxnLst>
                            <a:rect l="l" t="t" r="r" b="b"/>
                            <a:pathLst>
                              <a:path w="2527610" h="185854">
                                <a:moveTo>
                                  <a:pt x="0" y="163552"/>
                                </a:moveTo>
                                <a:lnTo>
                                  <a:pt x="44605" y="0"/>
                                </a:lnTo>
                                <a:lnTo>
                                  <a:pt x="631902" y="81776"/>
                                </a:lnTo>
                                <a:lnTo>
                                  <a:pt x="884663" y="96644"/>
                                </a:lnTo>
                                <a:lnTo>
                                  <a:pt x="1390185" y="81776"/>
                                </a:lnTo>
                                <a:lnTo>
                                  <a:pt x="1732156" y="66908"/>
                                </a:lnTo>
                                <a:lnTo>
                                  <a:pt x="2259981" y="29737"/>
                                </a:lnTo>
                                <a:lnTo>
                                  <a:pt x="2527610" y="89210"/>
                                </a:lnTo>
                                <a:lnTo>
                                  <a:pt x="2430966" y="170986"/>
                                </a:lnTo>
                                <a:lnTo>
                                  <a:pt x="2245112" y="133815"/>
                                </a:lnTo>
                                <a:lnTo>
                                  <a:pt x="1880839" y="170986"/>
                                </a:lnTo>
                                <a:lnTo>
                                  <a:pt x="1583473" y="185854"/>
                                </a:lnTo>
                                <a:lnTo>
                                  <a:pt x="1196898" y="148683"/>
                                </a:lnTo>
                                <a:lnTo>
                                  <a:pt x="743415" y="178420"/>
                                </a:lnTo>
                                <a:lnTo>
                                  <a:pt x="379142" y="178420"/>
                                </a:lnTo>
                                <a:lnTo>
                                  <a:pt x="0" y="163552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chemeClr val="accent6">
                              <a:lumMod val="60000"/>
                              <a:lumOff val="40000"/>
                              <a:alpha val="6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nb-NO"/>
                          </a:p>
                        </p:txBody>
                      </p:sp>
                      <p:sp>
                        <p:nvSpPr>
                          <p:cNvPr id="22" name="Freeform 21"/>
                          <p:cNvSpPr/>
                          <p:nvPr/>
                        </p:nvSpPr>
                        <p:spPr>
                          <a:xfrm>
                            <a:off x="8140390" y="2713463"/>
                            <a:ext cx="237893" cy="96644"/>
                          </a:xfrm>
                          <a:custGeom>
                            <a:avLst/>
                            <a:gdLst>
                              <a:gd name="connsiteX0" fmla="*/ 0 w 237893"/>
                              <a:gd name="connsiteY0" fmla="*/ 22303 h 96644"/>
                              <a:gd name="connsiteX1" fmla="*/ 237893 w 237893"/>
                              <a:gd name="connsiteY1" fmla="*/ 0 h 96644"/>
                              <a:gd name="connsiteX2" fmla="*/ 215590 w 237893"/>
                              <a:gd name="connsiteY2" fmla="*/ 96644 h 96644"/>
                              <a:gd name="connsiteX3" fmla="*/ 96644 w 237893"/>
                              <a:gd name="connsiteY3" fmla="*/ 96644 h 96644"/>
                              <a:gd name="connsiteX4" fmla="*/ 22303 w 237893"/>
                              <a:gd name="connsiteY4" fmla="*/ 81776 h 96644"/>
                              <a:gd name="connsiteX5" fmla="*/ 0 w 237893"/>
                              <a:gd name="connsiteY5" fmla="*/ 22303 h 96644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</a:cxnLst>
                            <a:rect l="l" t="t" r="r" b="b"/>
                            <a:pathLst>
                              <a:path w="237893" h="96644">
                                <a:moveTo>
                                  <a:pt x="0" y="22303"/>
                                </a:moveTo>
                                <a:lnTo>
                                  <a:pt x="237893" y="0"/>
                                </a:lnTo>
                                <a:lnTo>
                                  <a:pt x="215590" y="96644"/>
                                </a:lnTo>
                                <a:lnTo>
                                  <a:pt x="96644" y="96644"/>
                                </a:lnTo>
                                <a:lnTo>
                                  <a:pt x="22303" y="81776"/>
                                </a:lnTo>
                                <a:lnTo>
                                  <a:pt x="0" y="22303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chemeClr val="accent6">
                              <a:lumMod val="60000"/>
                              <a:lumOff val="40000"/>
                              <a:alpha val="6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nb-NO"/>
                          </a:p>
                        </p:txBody>
                      </p:sp>
                      <p:sp>
                        <p:nvSpPr>
                          <p:cNvPr id="23" name="Freeform 22"/>
                          <p:cNvSpPr/>
                          <p:nvPr/>
                        </p:nvSpPr>
                        <p:spPr>
                          <a:xfrm>
                            <a:off x="2367775" y="3412272"/>
                            <a:ext cx="438615" cy="66908"/>
                          </a:xfrm>
                          <a:custGeom>
                            <a:avLst/>
                            <a:gdLst>
                              <a:gd name="connsiteX0" fmla="*/ 14868 w 438615"/>
                              <a:gd name="connsiteY0" fmla="*/ 89210 h 89210"/>
                              <a:gd name="connsiteX1" fmla="*/ 438615 w 438615"/>
                              <a:gd name="connsiteY1" fmla="*/ 74342 h 89210"/>
                              <a:gd name="connsiteX2" fmla="*/ 438615 w 438615"/>
                              <a:gd name="connsiteY2" fmla="*/ 74342 h 89210"/>
                              <a:gd name="connsiteX3" fmla="*/ 275064 w 438615"/>
                              <a:gd name="connsiteY3" fmla="*/ 0 h 89210"/>
                              <a:gd name="connsiteX4" fmla="*/ 0 w 438615"/>
                              <a:gd name="connsiteY4" fmla="*/ 14869 h 89210"/>
                              <a:gd name="connsiteX5" fmla="*/ 14868 w 438615"/>
                              <a:gd name="connsiteY5" fmla="*/ 89210 h 89210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</a:cxnLst>
                            <a:rect l="l" t="t" r="r" b="b"/>
                            <a:pathLst>
                              <a:path w="438615" h="89210">
                                <a:moveTo>
                                  <a:pt x="14868" y="89210"/>
                                </a:moveTo>
                                <a:lnTo>
                                  <a:pt x="438615" y="74342"/>
                                </a:lnTo>
                                <a:lnTo>
                                  <a:pt x="438615" y="74342"/>
                                </a:lnTo>
                                <a:lnTo>
                                  <a:pt x="275064" y="0"/>
                                </a:lnTo>
                                <a:lnTo>
                                  <a:pt x="0" y="14869"/>
                                </a:lnTo>
                                <a:lnTo>
                                  <a:pt x="14868" y="8921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chemeClr val="accent6">
                              <a:lumMod val="60000"/>
                              <a:lumOff val="40000"/>
                              <a:alpha val="6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nb-NO"/>
                          </a:p>
                        </p:txBody>
                      </p:sp>
                    </p:grpSp>
                    <p:sp>
                      <p:nvSpPr>
                        <p:cNvPr id="16" name="Freeform 15"/>
                        <p:cNvSpPr/>
                        <p:nvPr/>
                      </p:nvSpPr>
                      <p:spPr>
                        <a:xfrm>
                          <a:off x="2349190" y="3204117"/>
                          <a:ext cx="505522" cy="245327"/>
                        </a:xfrm>
                        <a:custGeom>
                          <a:avLst/>
                          <a:gdLst>
                            <a:gd name="connsiteX0" fmla="*/ 0 w 505522"/>
                            <a:gd name="connsiteY0" fmla="*/ 29737 h 245327"/>
                            <a:gd name="connsiteX1" fmla="*/ 275064 w 505522"/>
                            <a:gd name="connsiteY1" fmla="*/ 0 h 245327"/>
                            <a:gd name="connsiteX2" fmla="*/ 505522 w 505522"/>
                            <a:gd name="connsiteY2" fmla="*/ 29737 h 245327"/>
                            <a:gd name="connsiteX3" fmla="*/ 446049 w 505522"/>
                            <a:gd name="connsiteY3" fmla="*/ 245327 h 245327"/>
                            <a:gd name="connsiteX4" fmla="*/ 312234 w 505522"/>
                            <a:gd name="connsiteY4" fmla="*/ 208156 h 245327"/>
                            <a:gd name="connsiteX5" fmla="*/ 29737 w 505522"/>
                            <a:gd name="connsiteY5" fmla="*/ 230459 h 245327"/>
                            <a:gd name="connsiteX6" fmla="*/ 0 w 505522"/>
                            <a:gd name="connsiteY6" fmla="*/ 29737 h 24532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</a:cxnLst>
                          <a:rect l="l" t="t" r="r" b="b"/>
                          <a:pathLst>
                            <a:path w="505522" h="245327">
                              <a:moveTo>
                                <a:pt x="0" y="29737"/>
                              </a:moveTo>
                              <a:lnTo>
                                <a:pt x="275064" y="0"/>
                              </a:lnTo>
                              <a:lnTo>
                                <a:pt x="505522" y="29737"/>
                              </a:lnTo>
                              <a:lnTo>
                                <a:pt x="446049" y="245327"/>
                              </a:lnTo>
                              <a:lnTo>
                                <a:pt x="312234" y="208156"/>
                              </a:lnTo>
                              <a:lnTo>
                                <a:pt x="29737" y="230459"/>
                              </a:lnTo>
                              <a:lnTo>
                                <a:pt x="0" y="29737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FFFF00">
                            <a:alpha val="60000"/>
                          </a:srgbClr>
                        </a:solidFill>
                        <a:ln>
                          <a:noFill/>
                        </a:ln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nb-NO"/>
                        </a:p>
                      </p:txBody>
                    </p:sp>
                    <p:sp>
                      <p:nvSpPr>
                        <p:cNvPr id="17" name="Freeform 16"/>
                        <p:cNvSpPr/>
                        <p:nvPr/>
                      </p:nvSpPr>
                      <p:spPr>
                        <a:xfrm>
                          <a:off x="2364059" y="2995961"/>
                          <a:ext cx="572429" cy="237893"/>
                        </a:xfrm>
                        <a:custGeom>
                          <a:avLst/>
                          <a:gdLst>
                            <a:gd name="connsiteX0" fmla="*/ 0 w 572429"/>
                            <a:gd name="connsiteY0" fmla="*/ 163552 h 215591"/>
                            <a:gd name="connsiteX1" fmla="*/ 349404 w 572429"/>
                            <a:gd name="connsiteY1" fmla="*/ 44605 h 215591"/>
                            <a:gd name="connsiteX2" fmla="*/ 572429 w 572429"/>
                            <a:gd name="connsiteY2" fmla="*/ 0 h 215591"/>
                            <a:gd name="connsiteX3" fmla="*/ 483219 w 572429"/>
                            <a:gd name="connsiteY3" fmla="*/ 185854 h 215591"/>
                            <a:gd name="connsiteX4" fmla="*/ 0 w 572429"/>
                            <a:gd name="connsiteY4" fmla="*/ 215591 h 215591"/>
                            <a:gd name="connsiteX5" fmla="*/ 0 w 572429"/>
                            <a:gd name="connsiteY5" fmla="*/ 163552 h 215591"/>
                            <a:gd name="connsiteX0" fmla="*/ 7434 w 572429"/>
                            <a:gd name="connsiteY0" fmla="*/ 156118 h 215591"/>
                            <a:gd name="connsiteX1" fmla="*/ 349404 w 572429"/>
                            <a:gd name="connsiteY1" fmla="*/ 44605 h 215591"/>
                            <a:gd name="connsiteX2" fmla="*/ 572429 w 572429"/>
                            <a:gd name="connsiteY2" fmla="*/ 0 h 215591"/>
                            <a:gd name="connsiteX3" fmla="*/ 483219 w 572429"/>
                            <a:gd name="connsiteY3" fmla="*/ 185854 h 215591"/>
                            <a:gd name="connsiteX4" fmla="*/ 0 w 572429"/>
                            <a:gd name="connsiteY4" fmla="*/ 215591 h 215591"/>
                            <a:gd name="connsiteX5" fmla="*/ 7434 w 572429"/>
                            <a:gd name="connsiteY5" fmla="*/ 156118 h 215591"/>
                            <a:gd name="connsiteX0" fmla="*/ 7434 w 572429"/>
                            <a:gd name="connsiteY0" fmla="*/ 156118 h 215591"/>
                            <a:gd name="connsiteX1" fmla="*/ 319668 w 572429"/>
                            <a:gd name="connsiteY1" fmla="*/ 44605 h 215591"/>
                            <a:gd name="connsiteX2" fmla="*/ 572429 w 572429"/>
                            <a:gd name="connsiteY2" fmla="*/ 0 h 215591"/>
                            <a:gd name="connsiteX3" fmla="*/ 483219 w 572429"/>
                            <a:gd name="connsiteY3" fmla="*/ 185854 h 215591"/>
                            <a:gd name="connsiteX4" fmla="*/ 0 w 572429"/>
                            <a:gd name="connsiteY4" fmla="*/ 215591 h 215591"/>
                            <a:gd name="connsiteX5" fmla="*/ 7434 w 572429"/>
                            <a:gd name="connsiteY5" fmla="*/ 156118 h 215591"/>
                            <a:gd name="connsiteX0" fmla="*/ 7434 w 572429"/>
                            <a:gd name="connsiteY0" fmla="*/ 178420 h 237893"/>
                            <a:gd name="connsiteX1" fmla="*/ 319668 w 572429"/>
                            <a:gd name="connsiteY1" fmla="*/ 66907 h 237893"/>
                            <a:gd name="connsiteX2" fmla="*/ 572429 w 572429"/>
                            <a:gd name="connsiteY2" fmla="*/ 0 h 237893"/>
                            <a:gd name="connsiteX3" fmla="*/ 483219 w 572429"/>
                            <a:gd name="connsiteY3" fmla="*/ 208156 h 237893"/>
                            <a:gd name="connsiteX4" fmla="*/ 0 w 572429"/>
                            <a:gd name="connsiteY4" fmla="*/ 237893 h 237893"/>
                            <a:gd name="connsiteX5" fmla="*/ 7434 w 572429"/>
                            <a:gd name="connsiteY5" fmla="*/ 178420 h 23789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</a:cxnLst>
                          <a:rect l="l" t="t" r="r" b="b"/>
                          <a:pathLst>
                            <a:path w="572429" h="237893">
                              <a:moveTo>
                                <a:pt x="7434" y="178420"/>
                              </a:moveTo>
                              <a:lnTo>
                                <a:pt x="319668" y="66907"/>
                              </a:lnTo>
                              <a:lnTo>
                                <a:pt x="572429" y="0"/>
                              </a:lnTo>
                              <a:lnTo>
                                <a:pt x="483219" y="208156"/>
                              </a:lnTo>
                              <a:lnTo>
                                <a:pt x="0" y="237893"/>
                              </a:lnTo>
                              <a:lnTo>
                                <a:pt x="7434" y="178420"/>
                              </a:lnTo>
                              <a:close/>
                            </a:path>
                          </a:pathLst>
                        </a:custGeom>
                        <a:solidFill>
                          <a:schemeClr val="accent3">
                            <a:lumMod val="60000"/>
                            <a:lumOff val="40000"/>
                          </a:schemeClr>
                        </a:solidFill>
                        <a:ln>
                          <a:noFill/>
                        </a:ln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nb-NO"/>
                        </a:p>
                      </p:txBody>
                    </p:sp>
                  </p:grpSp>
                  <p:sp>
                    <p:nvSpPr>
                      <p:cNvPr id="12" name="Freeform 11"/>
                      <p:cNvSpPr/>
                      <p:nvPr/>
                    </p:nvSpPr>
                    <p:spPr>
                      <a:xfrm>
                        <a:off x="2817541" y="3152078"/>
                        <a:ext cx="959005" cy="364273"/>
                      </a:xfrm>
                      <a:custGeom>
                        <a:avLst/>
                        <a:gdLst>
                          <a:gd name="connsiteX0" fmla="*/ 0 w 959005"/>
                          <a:gd name="connsiteY0" fmla="*/ 334537 h 364273"/>
                          <a:gd name="connsiteX1" fmla="*/ 52039 w 959005"/>
                          <a:gd name="connsiteY1" fmla="*/ 37171 h 364273"/>
                          <a:gd name="connsiteX2" fmla="*/ 327103 w 959005"/>
                          <a:gd name="connsiteY2" fmla="*/ 0 h 364273"/>
                          <a:gd name="connsiteX3" fmla="*/ 676508 w 959005"/>
                          <a:gd name="connsiteY3" fmla="*/ 22302 h 364273"/>
                          <a:gd name="connsiteX4" fmla="*/ 959005 w 959005"/>
                          <a:gd name="connsiteY4" fmla="*/ 96644 h 364273"/>
                          <a:gd name="connsiteX5" fmla="*/ 936703 w 959005"/>
                          <a:gd name="connsiteY5" fmla="*/ 200722 h 364273"/>
                          <a:gd name="connsiteX6" fmla="*/ 869796 w 959005"/>
                          <a:gd name="connsiteY6" fmla="*/ 334537 h 364273"/>
                          <a:gd name="connsiteX7" fmla="*/ 758283 w 959005"/>
                          <a:gd name="connsiteY7" fmla="*/ 364273 h 364273"/>
                          <a:gd name="connsiteX8" fmla="*/ 468352 w 959005"/>
                          <a:gd name="connsiteY8" fmla="*/ 289932 h 364273"/>
                          <a:gd name="connsiteX9" fmla="*/ 66908 w 959005"/>
                          <a:gd name="connsiteY9" fmla="*/ 312234 h 364273"/>
                          <a:gd name="connsiteX10" fmla="*/ 0 w 959005"/>
                          <a:gd name="connsiteY10" fmla="*/ 334537 h 36427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</a:cxnLst>
                        <a:rect l="l" t="t" r="r" b="b"/>
                        <a:pathLst>
                          <a:path w="959005" h="364273">
                            <a:moveTo>
                              <a:pt x="0" y="334537"/>
                            </a:moveTo>
                            <a:lnTo>
                              <a:pt x="52039" y="37171"/>
                            </a:lnTo>
                            <a:lnTo>
                              <a:pt x="327103" y="0"/>
                            </a:lnTo>
                            <a:lnTo>
                              <a:pt x="676508" y="22302"/>
                            </a:lnTo>
                            <a:lnTo>
                              <a:pt x="959005" y="96644"/>
                            </a:lnTo>
                            <a:lnTo>
                              <a:pt x="936703" y="200722"/>
                            </a:lnTo>
                            <a:lnTo>
                              <a:pt x="869796" y="334537"/>
                            </a:lnTo>
                            <a:lnTo>
                              <a:pt x="758283" y="364273"/>
                            </a:lnTo>
                            <a:lnTo>
                              <a:pt x="468352" y="289932"/>
                            </a:lnTo>
                            <a:lnTo>
                              <a:pt x="66908" y="312234"/>
                            </a:lnTo>
                            <a:lnTo>
                              <a:pt x="0" y="334537"/>
                            </a:lnTo>
                            <a:close/>
                          </a:path>
                        </a:pathLst>
                      </a:custGeom>
                      <a:solidFill>
                        <a:schemeClr val="accent4">
                          <a:lumMod val="75000"/>
                          <a:alpha val="67000"/>
                        </a:schemeClr>
                      </a:solidFill>
                      <a:ln>
                        <a:noFill/>
                      </a:ln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nb-NO"/>
                      </a:p>
                    </p:txBody>
                  </p:sp>
                  <p:sp>
                    <p:nvSpPr>
                      <p:cNvPr id="13" name="Freeform 12"/>
                      <p:cNvSpPr/>
                      <p:nvPr/>
                    </p:nvSpPr>
                    <p:spPr>
                      <a:xfrm>
                        <a:off x="3724507" y="3085171"/>
                        <a:ext cx="1791630" cy="416312"/>
                      </a:xfrm>
                      <a:custGeom>
                        <a:avLst/>
                        <a:gdLst>
                          <a:gd name="connsiteX0" fmla="*/ 0 w 1791630"/>
                          <a:gd name="connsiteY0" fmla="*/ 394010 h 401444"/>
                          <a:gd name="connsiteX1" fmla="*/ 59473 w 1791630"/>
                          <a:gd name="connsiteY1" fmla="*/ 156117 h 401444"/>
                          <a:gd name="connsiteX2" fmla="*/ 89210 w 1791630"/>
                          <a:gd name="connsiteY2" fmla="*/ 0 h 401444"/>
                          <a:gd name="connsiteX3" fmla="*/ 289932 w 1791630"/>
                          <a:gd name="connsiteY3" fmla="*/ 22302 h 401444"/>
                          <a:gd name="connsiteX4" fmla="*/ 624469 w 1791630"/>
                          <a:gd name="connsiteY4" fmla="*/ 74341 h 401444"/>
                          <a:gd name="connsiteX5" fmla="*/ 1033347 w 1791630"/>
                          <a:gd name="connsiteY5" fmla="*/ 104078 h 401444"/>
                          <a:gd name="connsiteX6" fmla="*/ 1442225 w 1791630"/>
                          <a:gd name="connsiteY6" fmla="*/ 148683 h 401444"/>
                          <a:gd name="connsiteX7" fmla="*/ 1791630 w 1791630"/>
                          <a:gd name="connsiteY7" fmla="*/ 185854 h 401444"/>
                          <a:gd name="connsiteX8" fmla="*/ 1776761 w 1791630"/>
                          <a:gd name="connsiteY8" fmla="*/ 364273 h 401444"/>
                          <a:gd name="connsiteX9" fmla="*/ 1553737 w 1791630"/>
                          <a:gd name="connsiteY9" fmla="*/ 401444 h 401444"/>
                          <a:gd name="connsiteX10" fmla="*/ 1115122 w 1791630"/>
                          <a:gd name="connsiteY10" fmla="*/ 379141 h 401444"/>
                          <a:gd name="connsiteX11" fmla="*/ 483220 w 1791630"/>
                          <a:gd name="connsiteY11" fmla="*/ 356839 h 401444"/>
                          <a:gd name="connsiteX12" fmla="*/ 0 w 1791630"/>
                          <a:gd name="connsiteY12" fmla="*/ 394010 h 401444"/>
                          <a:gd name="connsiteX0" fmla="*/ 0 w 1791630"/>
                          <a:gd name="connsiteY0" fmla="*/ 394010 h 401444"/>
                          <a:gd name="connsiteX1" fmla="*/ 59473 w 1791630"/>
                          <a:gd name="connsiteY1" fmla="*/ 156117 h 401444"/>
                          <a:gd name="connsiteX2" fmla="*/ 89210 w 1791630"/>
                          <a:gd name="connsiteY2" fmla="*/ 0 h 401444"/>
                          <a:gd name="connsiteX3" fmla="*/ 289932 w 1791630"/>
                          <a:gd name="connsiteY3" fmla="*/ 22302 h 401444"/>
                          <a:gd name="connsiteX4" fmla="*/ 624469 w 1791630"/>
                          <a:gd name="connsiteY4" fmla="*/ 74341 h 401444"/>
                          <a:gd name="connsiteX5" fmla="*/ 1033347 w 1791630"/>
                          <a:gd name="connsiteY5" fmla="*/ 104078 h 401444"/>
                          <a:gd name="connsiteX6" fmla="*/ 1397620 w 1791630"/>
                          <a:gd name="connsiteY6" fmla="*/ 141248 h 401444"/>
                          <a:gd name="connsiteX7" fmla="*/ 1791630 w 1791630"/>
                          <a:gd name="connsiteY7" fmla="*/ 185854 h 401444"/>
                          <a:gd name="connsiteX8" fmla="*/ 1776761 w 1791630"/>
                          <a:gd name="connsiteY8" fmla="*/ 364273 h 401444"/>
                          <a:gd name="connsiteX9" fmla="*/ 1553737 w 1791630"/>
                          <a:gd name="connsiteY9" fmla="*/ 401444 h 401444"/>
                          <a:gd name="connsiteX10" fmla="*/ 1115122 w 1791630"/>
                          <a:gd name="connsiteY10" fmla="*/ 379141 h 401444"/>
                          <a:gd name="connsiteX11" fmla="*/ 483220 w 1791630"/>
                          <a:gd name="connsiteY11" fmla="*/ 356839 h 401444"/>
                          <a:gd name="connsiteX12" fmla="*/ 0 w 1791630"/>
                          <a:gd name="connsiteY12" fmla="*/ 394010 h 401444"/>
                          <a:gd name="connsiteX0" fmla="*/ 0 w 1791630"/>
                          <a:gd name="connsiteY0" fmla="*/ 394010 h 401444"/>
                          <a:gd name="connsiteX1" fmla="*/ 59473 w 1791630"/>
                          <a:gd name="connsiteY1" fmla="*/ 156117 h 401444"/>
                          <a:gd name="connsiteX2" fmla="*/ 89210 w 1791630"/>
                          <a:gd name="connsiteY2" fmla="*/ 0 h 401444"/>
                          <a:gd name="connsiteX3" fmla="*/ 289932 w 1791630"/>
                          <a:gd name="connsiteY3" fmla="*/ 22302 h 401444"/>
                          <a:gd name="connsiteX4" fmla="*/ 639338 w 1791630"/>
                          <a:gd name="connsiteY4" fmla="*/ 74341 h 401444"/>
                          <a:gd name="connsiteX5" fmla="*/ 1033347 w 1791630"/>
                          <a:gd name="connsiteY5" fmla="*/ 104078 h 401444"/>
                          <a:gd name="connsiteX6" fmla="*/ 1397620 w 1791630"/>
                          <a:gd name="connsiteY6" fmla="*/ 141248 h 401444"/>
                          <a:gd name="connsiteX7" fmla="*/ 1791630 w 1791630"/>
                          <a:gd name="connsiteY7" fmla="*/ 185854 h 401444"/>
                          <a:gd name="connsiteX8" fmla="*/ 1776761 w 1791630"/>
                          <a:gd name="connsiteY8" fmla="*/ 364273 h 401444"/>
                          <a:gd name="connsiteX9" fmla="*/ 1553737 w 1791630"/>
                          <a:gd name="connsiteY9" fmla="*/ 401444 h 401444"/>
                          <a:gd name="connsiteX10" fmla="*/ 1115122 w 1791630"/>
                          <a:gd name="connsiteY10" fmla="*/ 379141 h 401444"/>
                          <a:gd name="connsiteX11" fmla="*/ 483220 w 1791630"/>
                          <a:gd name="connsiteY11" fmla="*/ 356839 h 401444"/>
                          <a:gd name="connsiteX12" fmla="*/ 0 w 1791630"/>
                          <a:gd name="connsiteY12" fmla="*/ 394010 h 401444"/>
                          <a:gd name="connsiteX0" fmla="*/ 0 w 1791630"/>
                          <a:gd name="connsiteY0" fmla="*/ 408878 h 416312"/>
                          <a:gd name="connsiteX1" fmla="*/ 59473 w 1791630"/>
                          <a:gd name="connsiteY1" fmla="*/ 170985 h 416312"/>
                          <a:gd name="connsiteX2" fmla="*/ 104079 w 1791630"/>
                          <a:gd name="connsiteY2" fmla="*/ 0 h 416312"/>
                          <a:gd name="connsiteX3" fmla="*/ 289932 w 1791630"/>
                          <a:gd name="connsiteY3" fmla="*/ 37170 h 416312"/>
                          <a:gd name="connsiteX4" fmla="*/ 639338 w 1791630"/>
                          <a:gd name="connsiteY4" fmla="*/ 89209 h 416312"/>
                          <a:gd name="connsiteX5" fmla="*/ 1033347 w 1791630"/>
                          <a:gd name="connsiteY5" fmla="*/ 118946 h 416312"/>
                          <a:gd name="connsiteX6" fmla="*/ 1397620 w 1791630"/>
                          <a:gd name="connsiteY6" fmla="*/ 156116 h 416312"/>
                          <a:gd name="connsiteX7" fmla="*/ 1791630 w 1791630"/>
                          <a:gd name="connsiteY7" fmla="*/ 200722 h 416312"/>
                          <a:gd name="connsiteX8" fmla="*/ 1776761 w 1791630"/>
                          <a:gd name="connsiteY8" fmla="*/ 379141 h 416312"/>
                          <a:gd name="connsiteX9" fmla="*/ 1553737 w 1791630"/>
                          <a:gd name="connsiteY9" fmla="*/ 416312 h 416312"/>
                          <a:gd name="connsiteX10" fmla="*/ 1115122 w 1791630"/>
                          <a:gd name="connsiteY10" fmla="*/ 394009 h 416312"/>
                          <a:gd name="connsiteX11" fmla="*/ 483220 w 1791630"/>
                          <a:gd name="connsiteY11" fmla="*/ 371707 h 416312"/>
                          <a:gd name="connsiteX12" fmla="*/ 0 w 1791630"/>
                          <a:gd name="connsiteY12" fmla="*/ 408878 h 41631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</a:cxnLst>
                        <a:rect l="l" t="t" r="r" b="b"/>
                        <a:pathLst>
                          <a:path w="1791630" h="416312">
                            <a:moveTo>
                              <a:pt x="0" y="408878"/>
                            </a:moveTo>
                            <a:lnTo>
                              <a:pt x="59473" y="170985"/>
                            </a:lnTo>
                            <a:lnTo>
                              <a:pt x="104079" y="0"/>
                            </a:lnTo>
                            <a:lnTo>
                              <a:pt x="289932" y="37170"/>
                            </a:lnTo>
                            <a:lnTo>
                              <a:pt x="639338" y="89209"/>
                            </a:lnTo>
                            <a:lnTo>
                              <a:pt x="1033347" y="118946"/>
                            </a:lnTo>
                            <a:lnTo>
                              <a:pt x="1397620" y="156116"/>
                            </a:lnTo>
                            <a:lnTo>
                              <a:pt x="1791630" y="200722"/>
                            </a:lnTo>
                            <a:lnTo>
                              <a:pt x="1776761" y="379141"/>
                            </a:lnTo>
                            <a:lnTo>
                              <a:pt x="1553737" y="416312"/>
                            </a:lnTo>
                            <a:lnTo>
                              <a:pt x="1115122" y="394009"/>
                            </a:lnTo>
                            <a:lnTo>
                              <a:pt x="483220" y="371707"/>
                            </a:lnTo>
                            <a:lnTo>
                              <a:pt x="0" y="408878"/>
                            </a:lnTo>
                            <a:close/>
                          </a:path>
                        </a:pathLst>
                      </a:custGeom>
                      <a:solidFill>
                        <a:schemeClr val="accent4">
                          <a:lumMod val="75000"/>
                          <a:alpha val="67000"/>
                        </a:schemeClr>
                      </a:solidFill>
                      <a:ln>
                        <a:noFill/>
                      </a:ln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nb-NO"/>
                      </a:p>
                    </p:txBody>
                  </p:sp>
                  <p:sp>
                    <p:nvSpPr>
                      <p:cNvPr id="14" name="Freeform 13"/>
                      <p:cNvSpPr/>
                      <p:nvPr/>
                    </p:nvSpPr>
                    <p:spPr>
                      <a:xfrm>
                        <a:off x="5486400" y="3003395"/>
                        <a:ext cx="2601951" cy="475785"/>
                      </a:xfrm>
                      <a:custGeom>
                        <a:avLst/>
                        <a:gdLst>
                          <a:gd name="connsiteX0" fmla="*/ 0 w 2601951"/>
                          <a:gd name="connsiteY0" fmla="*/ 453483 h 475785"/>
                          <a:gd name="connsiteX1" fmla="*/ 89210 w 2601951"/>
                          <a:gd name="connsiteY1" fmla="*/ 44605 h 475785"/>
                          <a:gd name="connsiteX2" fmla="*/ 498088 w 2601951"/>
                          <a:gd name="connsiteY2" fmla="*/ 37171 h 475785"/>
                          <a:gd name="connsiteX3" fmla="*/ 1100254 w 2601951"/>
                          <a:gd name="connsiteY3" fmla="*/ 22303 h 475785"/>
                          <a:gd name="connsiteX4" fmla="*/ 1315844 w 2601951"/>
                          <a:gd name="connsiteY4" fmla="*/ 7434 h 475785"/>
                          <a:gd name="connsiteX5" fmla="*/ 1628078 w 2601951"/>
                          <a:gd name="connsiteY5" fmla="*/ 66907 h 475785"/>
                          <a:gd name="connsiteX6" fmla="*/ 1918010 w 2601951"/>
                          <a:gd name="connsiteY6" fmla="*/ 52039 h 475785"/>
                          <a:gd name="connsiteX7" fmla="*/ 2282283 w 2601951"/>
                          <a:gd name="connsiteY7" fmla="*/ 7434 h 475785"/>
                          <a:gd name="connsiteX8" fmla="*/ 2401229 w 2601951"/>
                          <a:gd name="connsiteY8" fmla="*/ 0 h 475785"/>
                          <a:gd name="connsiteX9" fmla="*/ 2549912 w 2601951"/>
                          <a:gd name="connsiteY9" fmla="*/ 22303 h 475785"/>
                          <a:gd name="connsiteX10" fmla="*/ 2601951 w 2601951"/>
                          <a:gd name="connsiteY10" fmla="*/ 29737 h 475785"/>
                          <a:gd name="connsiteX11" fmla="*/ 2505307 w 2601951"/>
                          <a:gd name="connsiteY11" fmla="*/ 423746 h 475785"/>
                          <a:gd name="connsiteX12" fmla="*/ 2237678 w 2601951"/>
                          <a:gd name="connsiteY12" fmla="*/ 341971 h 475785"/>
                          <a:gd name="connsiteX13" fmla="*/ 1806498 w 2601951"/>
                          <a:gd name="connsiteY13" fmla="*/ 356839 h 475785"/>
                          <a:gd name="connsiteX14" fmla="*/ 1196898 w 2601951"/>
                          <a:gd name="connsiteY14" fmla="*/ 401444 h 475785"/>
                          <a:gd name="connsiteX15" fmla="*/ 877229 w 2601951"/>
                          <a:gd name="connsiteY15" fmla="*/ 460917 h 475785"/>
                          <a:gd name="connsiteX16" fmla="*/ 334537 w 2601951"/>
                          <a:gd name="connsiteY16" fmla="*/ 475785 h 475785"/>
                          <a:gd name="connsiteX17" fmla="*/ 0 w 2601951"/>
                          <a:gd name="connsiteY17" fmla="*/ 453483 h 475785"/>
                          <a:gd name="connsiteX0" fmla="*/ 0 w 2601951"/>
                          <a:gd name="connsiteY0" fmla="*/ 453483 h 475785"/>
                          <a:gd name="connsiteX1" fmla="*/ 89210 w 2601951"/>
                          <a:gd name="connsiteY1" fmla="*/ 44605 h 475785"/>
                          <a:gd name="connsiteX2" fmla="*/ 498088 w 2601951"/>
                          <a:gd name="connsiteY2" fmla="*/ 37171 h 475785"/>
                          <a:gd name="connsiteX3" fmla="*/ 1100254 w 2601951"/>
                          <a:gd name="connsiteY3" fmla="*/ 22303 h 475785"/>
                          <a:gd name="connsiteX4" fmla="*/ 1315844 w 2601951"/>
                          <a:gd name="connsiteY4" fmla="*/ 7434 h 475785"/>
                          <a:gd name="connsiteX5" fmla="*/ 1672683 w 2601951"/>
                          <a:gd name="connsiteY5" fmla="*/ 37170 h 475785"/>
                          <a:gd name="connsiteX6" fmla="*/ 1918010 w 2601951"/>
                          <a:gd name="connsiteY6" fmla="*/ 52039 h 475785"/>
                          <a:gd name="connsiteX7" fmla="*/ 2282283 w 2601951"/>
                          <a:gd name="connsiteY7" fmla="*/ 7434 h 475785"/>
                          <a:gd name="connsiteX8" fmla="*/ 2401229 w 2601951"/>
                          <a:gd name="connsiteY8" fmla="*/ 0 h 475785"/>
                          <a:gd name="connsiteX9" fmla="*/ 2549912 w 2601951"/>
                          <a:gd name="connsiteY9" fmla="*/ 22303 h 475785"/>
                          <a:gd name="connsiteX10" fmla="*/ 2601951 w 2601951"/>
                          <a:gd name="connsiteY10" fmla="*/ 29737 h 475785"/>
                          <a:gd name="connsiteX11" fmla="*/ 2505307 w 2601951"/>
                          <a:gd name="connsiteY11" fmla="*/ 423746 h 475785"/>
                          <a:gd name="connsiteX12" fmla="*/ 2237678 w 2601951"/>
                          <a:gd name="connsiteY12" fmla="*/ 341971 h 475785"/>
                          <a:gd name="connsiteX13" fmla="*/ 1806498 w 2601951"/>
                          <a:gd name="connsiteY13" fmla="*/ 356839 h 475785"/>
                          <a:gd name="connsiteX14" fmla="*/ 1196898 w 2601951"/>
                          <a:gd name="connsiteY14" fmla="*/ 401444 h 475785"/>
                          <a:gd name="connsiteX15" fmla="*/ 877229 w 2601951"/>
                          <a:gd name="connsiteY15" fmla="*/ 460917 h 475785"/>
                          <a:gd name="connsiteX16" fmla="*/ 334537 w 2601951"/>
                          <a:gd name="connsiteY16" fmla="*/ 475785 h 475785"/>
                          <a:gd name="connsiteX17" fmla="*/ 0 w 2601951"/>
                          <a:gd name="connsiteY17" fmla="*/ 453483 h 475785"/>
                          <a:gd name="connsiteX0" fmla="*/ 0 w 2601951"/>
                          <a:gd name="connsiteY0" fmla="*/ 453483 h 475785"/>
                          <a:gd name="connsiteX1" fmla="*/ 89210 w 2601951"/>
                          <a:gd name="connsiteY1" fmla="*/ 44605 h 475785"/>
                          <a:gd name="connsiteX2" fmla="*/ 498088 w 2601951"/>
                          <a:gd name="connsiteY2" fmla="*/ 37171 h 475785"/>
                          <a:gd name="connsiteX3" fmla="*/ 1100254 w 2601951"/>
                          <a:gd name="connsiteY3" fmla="*/ 22303 h 475785"/>
                          <a:gd name="connsiteX4" fmla="*/ 1315844 w 2601951"/>
                          <a:gd name="connsiteY4" fmla="*/ 7434 h 475785"/>
                          <a:gd name="connsiteX5" fmla="*/ 1672683 w 2601951"/>
                          <a:gd name="connsiteY5" fmla="*/ 37170 h 475785"/>
                          <a:gd name="connsiteX6" fmla="*/ 1970049 w 2601951"/>
                          <a:gd name="connsiteY6" fmla="*/ 52039 h 475785"/>
                          <a:gd name="connsiteX7" fmla="*/ 2282283 w 2601951"/>
                          <a:gd name="connsiteY7" fmla="*/ 7434 h 475785"/>
                          <a:gd name="connsiteX8" fmla="*/ 2401229 w 2601951"/>
                          <a:gd name="connsiteY8" fmla="*/ 0 h 475785"/>
                          <a:gd name="connsiteX9" fmla="*/ 2549912 w 2601951"/>
                          <a:gd name="connsiteY9" fmla="*/ 22303 h 475785"/>
                          <a:gd name="connsiteX10" fmla="*/ 2601951 w 2601951"/>
                          <a:gd name="connsiteY10" fmla="*/ 29737 h 475785"/>
                          <a:gd name="connsiteX11" fmla="*/ 2505307 w 2601951"/>
                          <a:gd name="connsiteY11" fmla="*/ 423746 h 475785"/>
                          <a:gd name="connsiteX12" fmla="*/ 2237678 w 2601951"/>
                          <a:gd name="connsiteY12" fmla="*/ 341971 h 475785"/>
                          <a:gd name="connsiteX13" fmla="*/ 1806498 w 2601951"/>
                          <a:gd name="connsiteY13" fmla="*/ 356839 h 475785"/>
                          <a:gd name="connsiteX14" fmla="*/ 1196898 w 2601951"/>
                          <a:gd name="connsiteY14" fmla="*/ 401444 h 475785"/>
                          <a:gd name="connsiteX15" fmla="*/ 877229 w 2601951"/>
                          <a:gd name="connsiteY15" fmla="*/ 460917 h 475785"/>
                          <a:gd name="connsiteX16" fmla="*/ 334537 w 2601951"/>
                          <a:gd name="connsiteY16" fmla="*/ 475785 h 475785"/>
                          <a:gd name="connsiteX17" fmla="*/ 0 w 2601951"/>
                          <a:gd name="connsiteY17" fmla="*/ 453483 h 47578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</a:cxnLst>
                        <a:rect l="l" t="t" r="r" b="b"/>
                        <a:pathLst>
                          <a:path w="2601951" h="475785">
                            <a:moveTo>
                              <a:pt x="0" y="453483"/>
                            </a:moveTo>
                            <a:lnTo>
                              <a:pt x="89210" y="44605"/>
                            </a:lnTo>
                            <a:lnTo>
                              <a:pt x="498088" y="37171"/>
                            </a:lnTo>
                            <a:lnTo>
                              <a:pt x="1100254" y="22303"/>
                            </a:lnTo>
                            <a:lnTo>
                              <a:pt x="1315844" y="7434"/>
                            </a:lnTo>
                            <a:lnTo>
                              <a:pt x="1672683" y="37170"/>
                            </a:lnTo>
                            <a:lnTo>
                              <a:pt x="1970049" y="52039"/>
                            </a:lnTo>
                            <a:lnTo>
                              <a:pt x="2282283" y="7434"/>
                            </a:lnTo>
                            <a:lnTo>
                              <a:pt x="2401229" y="0"/>
                            </a:lnTo>
                            <a:lnTo>
                              <a:pt x="2549912" y="22303"/>
                            </a:lnTo>
                            <a:lnTo>
                              <a:pt x="2601951" y="29737"/>
                            </a:lnTo>
                            <a:lnTo>
                              <a:pt x="2505307" y="423746"/>
                            </a:lnTo>
                            <a:lnTo>
                              <a:pt x="2237678" y="341971"/>
                            </a:lnTo>
                            <a:lnTo>
                              <a:pt x="1806498" y="356839"/>
                            </a:lnTo>
                            <a:lnTo>
                              <a:pt x="1196898" y="401444"/>
                            </a:lnTo>
                            <a:lnTo>
                              <a:pt x="877229" y="460917"/>
                            </a:lnTo>
                            <a:lnTo>
                              <a:pt x="334537" y="475785"/>
                            </a:lnTo>
                            <a:lnTo>
                              <a:pt x="0" y="453483"/>
                            </a:lnTo>
                            <a:close/>
                          </a:path>
                        </a:pathLst>
                      </a:custGeom>
                      <a:solidFill>
                        <a:schemeClr val="accent4">
                          <a:lumMod val="75000"/>
                          <a:alpha val="67000"/>
                        </a:schemeClr>
                      </a:solidFill>
                      <a:ln>
                        <a:noFill/>
                      </a:ln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nb-NO"/>
                      </a:p>
                    </p:txBody>
                  </p:sp>
                </p:grpSp>
                <p:sp>
                  <p:nvSpPr>
                    <p:cNvPr id="7" name="Freeform 6"/>
                    <p:cNvSpPr/>
                    <p:nvPr/>
                  </p:nvSpPr>
                  <p:spPr>
                    <a:xfrm>
                      <a:off x="2371492" y="2772936"/>
                      <a:ext cx="654205" cy="371708"/>
                    </a:xfrm>
                    <a:custGeom>
                      <a:avLst/>
                      <a:gdLst>
                        <a:gd name="connsiteX0" fmla="*/ 0 w 654205"/>
                        <a:gd name="connsiteY0" fmla="*/ 223025 h 371708"/>
                        <a:gd name="connsiteX1" fmla="*/ 356839 w 654205"/>
                        <a:gd name="connsiteY1" fmla="*/ 104078 h 371708"/>
                        <a:gd name="connsiteX2" fmla="*/ 654205 w 654205"/>
                        <a:gd name="connsiteY2" fmla="*/ 0 h 371708"/>
                        <a:gd name="connsiteX3" fmla="*/ 564996 w 654205"/>
                        <a:gd name="connsiteY3" fmla="*/ 215591 h 371708"/>
                        <a:gd name="connsiteX4" fmla="*/ 7435 w 654205"/>
                        <a:gd name="connsiteY4" fmla="*/ 371708 h 371708"/>
                        <a:gd name="connsiteX5" fmla="*/ 0 w 654205"/>
                        <a:gd name="connsiteY5" fmla="*/ 223025 h 3717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654205" h="371708">
                          <a:moveTo>
                            <a:pt x="0" y="223025"/>
                          </a:moveTo>
                          <a:lnTo>
                            <a:pt x="356839" y="104078"/>
                          </a:lnTo>
                          <a:lnTo>
                            <a:pt x="654205" y="0"/>
                          </a:lnTo>
                          <a:lnTo>
                            <a:pt x="564996" y="215591"/>
                          </a:lnTo>
                          <a:lnTo>
                            <a:pt x="7435" y="371708"/>
                          </a:lnTo>
                          <a:lnTo>
                            <a:pt x="0" y="223025"/>
                          </a:lnTo>
                          <a:close/>
                        </a:path>
                      </a:pathLst>
                    </a:custGeom>
                    <a:solidFill>
                      <a:schemeClr val="bg1">
                        <a:lumMod val="75000"/>
                        <a:alpha val="60000"/>
                      </a:schemeClr>
                    </a:solidFill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nb-NO"/>
                    </a:p>
                  </p:txBody>
                </p:sp>
                <p:sp>
                  <p:nvSpPr>
                    <p:cNvPr id="8" name="Freeform 7"/>
                    <p:cNvSpPr/>
                    <p:nvPr/>
                  </p:nvSpPr>
                  <p:spPr>
                    <a:xfrm>
                      <a:off x="4363844" y="2557346"/>
                      <a:ext cx="1300976" cy="304800"/>
                    </a:xfrm>
                    <a:custGeom>
                      <a:avLst/>
                      <a:gdLst>
                        <a:gd name="connsiteX0" fmla="*/ 0 w 1300976"/>
                        <a:gd name="connsiteY0" fmla="*/ 141249 h 304800"/>
                        <a:gd name="connsiteX1" fmla="*/ 364273 w 1300976"/>
                        <a:gd name="connsiteY1" fmla="*/ 141249 h 304800"/>
                        <a:gd name="connsiteX2" fmla="*/ 906966 w 1300976"/>
                        <a:gd name="connsiteY2" fmla="*/ 89210 h 304800"/>
                        <a:gd name="connsiteX3" fmla="*/ 1048215 w 1300976"/>
                        <a:gd name="connsiteY3" fmla="*/ 89210 h 304800"/>
                        <a:gd name="connsiteX4" fmla="*/ 1300976 w 1300976"/>
                        <a:gd name="connsiteY4" fmla="*/ 0 h 304800"/>
                        <a:gd name="connsiteX5" fmla="*/ 1241502 w 1300976"/>
                        <a:gd name="connsiteY5" fmla="*/ 304800 h 304800"/>
                        <a:gd name="connsiteX6" fmla="*/ 654205 w 1300976"/>
                        <a:gd name="connsiteY6" fmla="*/ 208156 h 304800"/>
                        <a:gd name="connsiteX7" fmla="*/ 304800 w 1300976"/>
                        <a:gd name="connsiteY7" fmla="*/ 178420 h 304800"/>
                        <a:gd name="connsiteX8" fmla="*/ 0 w 1300976"/>
                        <a:gd name="connsiteY8" fmla="*/ 141249 h 3048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300976" h="304800">
                          <a:moveTo>
                            <a:pt x="0" y="141249"/>
                          </a:moveTo>
                          <a:lnTo>
                            <a:pt x="364273" y="141249"/>
                          </a:lnTo>
                          <a:lnTo>
                            <a:pt x="906966" y="89210"/>
                          </a:lnTo>
                          <a:lnTo>
                            <a:pt x="1048215" y="89210"/>
                          </a:lnTo>
                          <a:lnTo>
                            <a:pt x="1300976" y="0"/>
                          </a:lnTo>
                          <a:lnTo>
                            <a:pt x="1241502" y="304800"/>
                          </a:lnTo>
                          <a:lnTo>
                            <a:pt x="654205" y="208156"/>
                          </a:lnTo>
                          <a:lnTo>
                            <a:pt x="304800" y="178420"/>
                          </a:lnTo>
                          <a:lnTo>
                            <a:pt x="0" y="141249"/>
                          </a:lnTo>
                          <a:close/>
                        </a:path>
                      </a:pathLst>
                    </a:custGeom>
                    <a:solidFill>
                      <a:schemeClr val="bg1">
                        <a:lumMod val="75000"/>
                        <a:alpha val="60000"/>
                      </a:schemeClr>
                    </a:solidFill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nb-NO"/>
                    </a:p>
                  </p:txBody>
                </p:sp>
                <p:sp>
                  <p:nvSpPr>
                    <p:cNvPr id="9" name="Freeform 8"/>
                    <p:cNvSpPr/>
                    <p:nvPr/>
                  </p:nvSpPr>
                  <p:spPr>
                    <a:xfrm>
                      <a:off x="5679688" y="2319454"/>
                      <a:ext cx="2579649" cy="416312"/>
                    </a:xfrm>
                    <a:custGeom>
                      <a:avLst/>
                      <a:gdLst>
                        <a:gd name="connsiteX0" fmla="*/ 0 w 2579649"/>
                        <a:gd name="connsiteY0" fmla="*/ 208156 h 416312"/>
                        <a:gd name="connsiteX1" fmla="*/ 319668 w 2579649"/>
                        <a:gd name="connsiteY1" fmla="*/ 237892 h 416312"/>
                        <a:gd name="connsiteX2" fmla="*/ 579863 w 2579649"/>
                        <a:gd name="connsiteY2" fmla="*/ 215590 h 416312"/>
                        <a:gd name="connsiteX3" fmla="*/ 877229 w 2579649"/>
                        <a:gd name="connsiteY3" fmla="*/ 208156 h 416312"/>
                        <a:gd name="connsiteX4" fmla="*/ 1241502 w 2579649"/>
                        <a:gd name="connsiteY4" fmla="*/ 141248 h 416312"/>
                        <a:gd name="connsiteX5" fmla="*/ 1717288 w 2579649"/>
                        <a:gd name="connsiteY5" fmla="*/ 104078 h 416312"/>
                        <a:gd name="connsiteX6" fmla="*/ 1903141 w 2579649"/>
                        <a:gd name="connsiteY6" fmla="*/ 81775 h 416312"/>
                        <a:gd name="connsiteX7" fmla="*/ 2408663 w 2579649"/>
                        <a:gd name="connsiteY7" fmla="*/ 29736 h 416312"/>
                        <a:gd name="connsiteX8" fmla="*/ 2579649 w 2579649"/>
                        <a:gd name="connsiteY8" fmla="*/ 0 h 416312"/>
                        <a:gd name="connsiteX9" fmla="*/ 2453268 w 2579649"/>
                        <a:gd name="connsiteY9" fmla="*/ 416312 h 416312"/>
                        <a:gd name="connsiteX10" fmla="*/ 2289717 w 2579649"/>
                        <a:gd name="connsiteY10" fmla="*/ 379141 h 416312"/>
                        <a:gd name="connsiteX11" fmla="*/ 1910575 w 2579649"/>
                        <a:gd name="connsiteY11" fmla="*/ 297366 h 416312"/>
                        <a:gd name="connsiteX12" fmla="*/ 1486829 w 2579649"/>
                        <a:gd name="connsiteY12" fmla="*/ 327102 h 416312"/>
                        <a:gd name="connsiteX13" fmla="*/ 877229 w 2579649"/>
                        <a:gd name="connsiteY13" fmla="*/ 364273 h 416312"/>
                        <a:gd name="connsiteX14" fmla="*/ 602166 w 2579649"/>
                        <a:gd name="connsiteY14" fmla="*/ 364273 h 416312"/>
                        <a:gd name="connsiteX15" fmla="*/ 289932 w 2579649"/>
                        <a:gd name="connsiteY15" fmla="*/ 319668 h 416312"/>
                        <a:gd name="connsiteX16" fmla="*/ 0 w 2579649"/>
                        <a:gd name="connsiteY16" fmla="*/ 282497 h 416312"/>
                        <a:gd name="connsiteX17" fmla="*/ 0 w 2579649"/>
                        <a:gd name="connsiteY17" fmla="*/ 208156 h 4163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2579649" h="416312">
                          <a:moveTo>
                            <a:pt x="0" y="208156"/>
                          </a:moveTo>
                          <a:lnTo>
                            <a:pt x="319668" y="237892"/>
                          </a:lnTo>
                          <a:lnTo>
                            <a:pt x="579863" y="215590"/>
                          </a:lnTo>
                          <a:lnTo>
                            <a:pt x="877229" y="208156"/>
                          </a:lnTo>
                          <a:lnTo>
                            <a:pt x="1241502" y="141248"/>
                          </a:lnTo>
                          <a:lnTo>
                            <a:pt x="1717288" y="104078"/>
                          </a:lnTo>
                          <a:lnTo>
                            <a:pt x="1903141" y="81775"/>
                          </a:lnTo>
                          <a:lnTo>
                            <a:pt x="2408663" y="29736"/>
                          </a:lnTo>
                          <a:lnTo>
                            <a:pt x="2579649" y="0"/>
                          </a:lnTo>
                          <a:lnTo>
                            <a:pt x="2453268" y="416312"/>
                          </a:lnTo>
                          <a:lnTo>
                            <a:pt x="2289717" y="379141"/>
                          </a:lnTo>
                          <a:lnTo>
                            <a:pt x="1910575" y="297366"/>
                          </a:lnTo>
                          <a:lnTo>
                            <a:pt x="1486829" y="327102"/>
                          </a:lnTo>
                          <a:lnTo>
                            <a:pt x="877229" y="364273"/>
                          </a:lnTo>
                          <a:lnTo>
                            <a:pt x="602166" y="364273"/>
                          </a:lnTo>
                          <a:lnTo>
                            <a:pt x="289932" y="319668"/>
                          </a:lnTo>
                          <a:lnTo>
                            <a:pt x="0" y="282497"/>
                          </a:lnTo>
                          <a:lnTo>
                            <a:pt x="0" y="208156"/>
                          </a:lnTo>
                          <a:close/>
                        </a:path>
                      </a:pathLst>
                    </a:custGeom>
                    <a:solidFill>
                      <a:schemeClr val="bg1">
                        <a:lumMod val="75000"/>
                        <a:alpha val="60000"/>
                      </a:schemeClr>
                    </a:solidFill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nb-NO"/>
                    </a:p>
                  </p:txBody>
                </p:sp>
                <p:sp>
                  <p:nvSpPr>
                    <p:cNvPr id="10" name="Freeform 9"/>
                    <p:cNvSpPr/>
                    <p:nvPr/>
                  </p:nvSpPr>
                  <p:spPr>
                    <a:xfrm>
                      <a:off x="2349190" y="2014654"/>
                      <a:ext cx="5991922" cy="1018478"/>
                    </a:xfrm>
                    <a:custGeom>
                      <a:avLst/>
                      <a:gdLst>
                        <a:gd name="connsiteX0" fmla="*/ 379142 w 5991922"/>
                        <a:gd name="connsiteY0" fmla="*/ 74341 h 1018478"/>
                        <a:gd name="connsiteX1" fmla="*/ 1442225 w 5991922"/>
                        <a:gd name="connsiteY1" fmla="*/ 59473 h 1018478"/>
                        <a:gd name="connsiteX2" fmla="*/ 2259981 w 5991922"/>
                        <a:gd name="connsiteY2" fmla="*/ 52039 h 1018478"/>
                        <a:gd name="connsiteX3" fmla="*/ 2869581 w 5991922"/>
                        <a:gd name="connsiteY3" fmla="*/ 29736 h 1018478"/>
                        <a:gd name="connsiteX4" fmla="*/ 3479181 w 5991922"/>
                        <a:gd name="connsiteY4" fmla="*/ 52039 h 1018478"/>
                        <a:gd name="connsiteX5" fmla="*/ 4445620 w 5991922"/>
                        <a:gd name="connsiteY5" fmla="*/ 22302 h 1018478"/>
                        <a:gd name="connsiteX6" fmla="*/ 5441795 w 5991922"/>
                        <a:gd name="connsiteY6" fmla="*/ 0 h 1018478"/>
                        <a:gd name="connsiteX7" fmla="*/ 5984488 w 5991922"/>
                        <a:gd name="connsiteY7" fmla="*/ 0 h 1018478"/>
                        <a:gd name="connsiteX8" fmla="*/ 5991922 w 5991922"/>
                        <a:gd name="connsiteY8" fmla="*/ 282497 h 1018478"/>
                        <a:gd name="connsiteX9" fmla="*/ 5917581 w 5991922"/>
                        <a:gd name="connsiteY9" fmla="*/ 289931 h 1018478"/>
                        <a:gd name="connsiteX10" fmla="*/ 5716859 w 5991922"/>
                        <a:gd name="connsiteY10" fmla="*/ 349405 h 1018478"/>
                        <a:gd name="connsiteX11" fmla="*/ 5099825 w 5991922"/>
                        <a:gd name="connsiteY11" fmla="*/ 416312 h 1018478"/>
                        <a:gd name="connsiteX12" fmla="*/ 4460488 w 5991922"/>
                        <a:gd name="connsiteY12" fmla="*/ 468351 h 1018478"/>
                        <a:gd name="connsiteX13" fmla="*/ 4007005 w 5991922"/>
                        <a:gd name="connsiteY13" fmla="*/ 520390 h 1018478"/>
                        <a:gd name="connsiteX14" fmla="*/ 3352800 w 5991922"/>
                        <a:gd name="connsiteY14" fmla="*/ 527824 h 1018478"/>
                        <a:gd name="connsiteX15" fmla="*/ 3256156 w 5991922"/>
                        <a:gd name="connsiteY15" fmla="*/ 564995 h 1018478"/>
                        <a:gd name="connsiteX16" fmla="*/ 3062869 w 5991922"/>
                        <a:gd name="connsiteY16" fmla="*/ 631902 h 1018478"/>
                        <a:gd name="connsiteX17" fmla="*/ 2356625 w 5991922"/>
                        <a:gd name="connsiteY17" fmla="*/ 691375 h 1018478"/>
                        <a:gd name="connsiteX18" fmla="*/ 2029522 w 5991922"/>
                        <a:gd name="connsiteY18" fmla="*/ 706244 h 1018478"/>
                        <a:gd name="connsiteX19" fmla="*/ 1672683 w 5991922"/>
                        <a:gd name="connsiteY19" fmla="*/ 713678 h 1018478"/>
                        <a:gd name="connsiteX20" fmla="*/ 1367883 w 5991922"/>
                        <a:gd name="connsiteY20" fmla="*/ 735980 h 1018478"/>
                        <a:gd name="connsiteX21" fmla="*/ 973873 w 5991922"/>
                        <a:gd name="connsiteY21" fmla="*/ 743414 h 1018478"/>
                        <a:gd name="connsiteX22" fmla="*/ 639337 w 5991922"/>
                        <a:gd name="connsiteY22" fmla="*/ 780585 h 1018478"/>
                        <a:gd name="connsiteX23" fmla="*/ 0 w 5991922"/>
                        <a:gd name="connsiteY23" fmla="*/ 1018478 h 1018478"/>
                        <a:gd name="connsiteX24" fmla="*/ 14869 w 5991922"/>
                        <a:gd name="connsiteY24" fmla="*/ 66907 h 1018478"/>
                        <a:gd name="connsiteX25" fmla="*/ 379142 w 5991922"/>
                        <a:gd name="connsiteY25" fmla="*/ 74341 h 10184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5991922" h="1018478">
                          <a:moveTo>
                            <a:pt x="379142" y="74341"/>
                          </a:moveTo>
                          <a:lnTo>
                            <a:pt x="1442225" y="59473"/>
                          </a:lnTo>
                          <a:lnTo>
                            <a:pt x="2259981" y="52039"/>
                          </a:lnTo>
                          <a:lnTo>
                            <a:pt x="2869581" y="29736"/>
                          </a:lnTo>
                          <a:lnTo>
                            <a:pt x="3479181" y="52039"/>
                          </a:lnTo>
                          <a:lnTo>
                            <a:pt x="4445620" y="22302"/>
                          </a:lnTo>
                          <a:lnTo>
                            <a:pt x="5441795" y="0"/>
                          </a:lnTo>
                          <a:lnTo>
                            <a:pt x="5984488" y="0"/>
                          </a:lnTo>
                          <a:lnTo>
                            <a:pt x="5991922" y="282497"/>
                          </a:lnTo>
                          <a:lnTo>
                            <a:pt x="5917581" y="289931"/>
                          </a:lnTo>
                          <a:lnTo>
                            <a:pt x="5716859" y="349405"/>
                          </a:lnTo>
                          <a:lnTo>
                            <a:pt x="5099825" y="416312"/>
                          </a:lnTo>
                          <a:lnTo>
                            <a:pt x="4460488" y="468351"/>
                          </a:lnTo>
                          <a:lnTo>
                            <a:pt x="4007005" y="520390"/>
                          </a:lnTo>
                          <a:lnTo>
                            <a:pt x="3352800" y="527824"/>
                          </a:lnTo>
                          <a:lnTo>
                            <a:pt x="3256156" y="564995"/>
                          </a:lnTo>
                          <a:lnTo>
                            <a:pt x="3062869" y="631902"/>
                          </a:lnTo>
                          <a:lnTo>
                            <a:pt x="2356625" y="691375"/>
                          </a:lnTo>
                          <a:lnTo>
                            <a:pt x="2029522" y="706244"/>
                          </a:lnTo>
                          <a:lnTo>
                            <a:pt x="1672683" y="713678"/>
                          </a:lnTo>
                          <a:lnTo>
                            <a:pt x="1367883" y="735980"/>
                          </a:lnTo>
                          <a:lnTo>
                            <a:pt x="973873" y="743414"/>
                          </a:lnTo>
                          <a:lnTo>
                            <a:pt x="639337" y="780585"/>
                          </a:lnTo>
                          <a:lnTo>
                            <a:pt x="0" y="1018478"/>
                          </a:lnTo>
                          <a:lnTo>
                            <a:pt x="14869" y="66907"/>
                          </a:lnTo>
                          <a:lnTo>
                            <a:pt x="379142" y="74341"/>
                          </a:lnTo>
                          <a:close/>
                        </a:path>
                      </a:pathLst>
                    </a:custGeom>
                    <a:solidFill>
                      <a:srgbClr val="FF9900">
                        <a:alpha val="58000"/>
                      </a:srgbClr>
                    </a:solidFill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nb-NO"/>
                    </a:p>
                  </p:txBody>
                </p:sp>
              </p:grpSp>
              <p:sp>
                <p:nvSpPr>
                  <p:cNvPr id="42" name="Freeform 41"/>
                  <p:cNvSpPr/>
                  <p:nvPr/>
                </p:nvSpPr>
                <p:spPr>
                  <a:xfrm>
                    <a:off x="3992137" y="2862146"/>
                    <a:ext cx="178419" cy="1025913"/>
                  </a:xfrm>
                  <a:custGeom>
                    <a:avLst/>
                    <a:gdLst>
                      <a:gd name="connsiteX0" fmla="*/ 178419 w 178419"/>
                      <a:gd name="connsiteY0" fmla="*/ 0 h 1025913"/>
                      <a:gd name="connsiteX1" fmla="*/ 141248 w 178419"/>
                      <a:gd name="connsiteY1" fmla="*/ 163552 h 1025913"/>
                      <a:gd name="connsiteX2" fmla="*/ 96643 w 178419"/>
                      <a:gd name="connsiteY2" fmla="*/ 490654 h 1025913"/>
                      <a:gd name="connsiteX3" fmla="*/ 37170 w 178419"/>
                      <a:gd name="connsiteY3" fmla="*/ 706244 h 1025913"/>
                      <a:gd name="connsiteX4" fmla="*/ 0 w 178419"/>
                      <a:gd name="connsiteY4" fmla="*/ 1025913 h 10259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8419" h="1025913">
                        <a:moveTo>
                          <a:pt x="178419" y="0"/>
                        </a:moveTo>
                        <a:lnTo>
                          <a:pt x="141248" y="163552"/>
                        </a:lnTo>
                        <a:lnTo>
                          <a:pt x="96643" y="490654"/>
                        </a:lnTo>
                        <a:lnTo>
                          <a:pt x="37170" y="706244"/>
                        </a:lnTo>
                        <a:lnTo>
                          <a:pt x="0" y="1025913"/>
                        </a:lnTo>
                      </a:path>
                    </a:pathLst>
                  </a:custGeom>
                  <a:noFill/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b-NO"/>
                  </a:p>
                </p:txBody>
              </p:sp>
              <p:sp>
                <p:nvSpPr>
                  <p:cNvPr id="43" name="Freeform 42"/>
                  <p:cNvSpPr/>
                  <p:nvPr/>
                </p:nvSpPr>
                <p:spPr>
                  <a:xfrm>
                    <a:off x="6490010" y="2668859"/>
                    <a:ext cx="267629" cy="1196897"/>
                  </a:xfrm>
                  <a:custGeom>
                    <a:avLst/>
                    <a:gdLst>
                      <a:gd name="connsiteX0" fmla="*/ 267629 w 267629"/>
                      <a:gd name="connsiteY0" fmla="*/ 0 h 1196897"/>
                      <a:gd name="connsiteX1" fmla="*/ 163551 w 267629"/>
                      <a:gd name="connsiteY1" fmla="*/ 505521 h 1196897"/>
                      <a:gd name="connsiteX2" fmla="*/ 89210 w 267629"/>
                      <a:gd name="connsiteY2" fmla="*/ 780585 h 1196897"/>
                      <a:gd name="connsiteX3" fmla="*/ 0 w 267629"/>
                      <a:gd name="connsiteY3" fmla="*/ 1196897 h 11968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67629" h="1196897">
                        <a:moveTo>
                          <a:pt x="267629" y="0"/>
                        </a:moveTo>
                        <a:lnTo>
                          <a:pt x="163551" y="505521"/>
                        </a:lnTo>
                        <a:lnTo>
                          <a:pt x="89210" y="780585"/>
                        </a:lnTo>
                        <a:lnTo>
                          <a:pt x="0" y="1196897"/>
                        </a:lnTo>
                      </a:path>
                    </a:pathLst>
                  </a:custGeom>
                  <a:noFill/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b-NO"/>
                  </a:p>
                </p:txBody>
              </p:sp>
            </p:grpSp>
          </p:grpSp>
          <p:sp>
            <p:nvSpPr>
              <p:cNvPr id="46" name="TextBox 45"/>
              <p:cNvSpPr txBox="1"/>
              <p:nvPr/>
            </p:nvSpPr>
            <p:spPr>
              <a:xfrm>
                <a:off x="4817412" y="3642287"/>
                <a:ext cx="129394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nb-NO" sz="800" dirty="0" err="1" smtClean="0"/>
                  <a:t>Triassic</a:t>
                </a:r>
                <a:r>
                  <a:rPr lang="nb-NO" sz="800" dirty="0" smtClean="0"/>
                  <a:t> and </a:t>
                </a:r>
                <a:r>
                  <a:rPr lang="nb-NO" sz="800" dirty="0" err="1" smtClean="0"/>
                  <a:t>Lower</a:t>
                </a:r>
                <a:r>
                  <a:rPr lang="nb-NO" sz="800" dirty="0" smtClean="0"/>
                  <a:t> Jurassic</a:t>
                </a:r>
                <a:endParaRPr lang="nb-NO" sz="800" dirty="0"/>
              </a:p>
            </p:txBody>
          </p:sp>
          <p:sp>
            <p:nvSpPr>
              <p:cNvPr id="47" name="TextBox 46"/>
              <p:cNvSpPr txBox="1"/>
              <p:nvPr/>
            </p:nvSpPr>
            <p:spPr>
              <a:xfrm>
                <a:off x="6130413" y="3345770"/>
                <a:ext cx="822661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nb-NO" sz="800" dirty="0" err="1" smtClean="0"/>
                  <a:t>Middle</a:t>
                </a:r>
                <a:r>
                  <a:rPr lang="nb-NO" sz="800" dirty="0" smtClean="0"/>
                  <a:t> Jurassic</a:t>
                </a:r>
                <a:endParaRPr lang="nb-NO" sz="800" dirty="0"/>
              </a:p>
            </p:txBody>
          </p:sp>
          <p:sp>
            <p:nvSpPr>
              <p:cNvPr id="48" name="TextBox 47"/>
              <p:cNvSpPr txBox="1"/>
              <p:nvPr/>
            </p:nvSpPr>
            <p:spPr>
              <a:xfrm>
                <a:off x="5275372" y="3134999"/>
                <a:ext cx="1183337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nb-NO" sz="800" dirty="0" err="1" smtClean="0"/>
                  <a:t>Upper</a:t>
                </a:r>
                <a:r>
                  <a:rPr lang="nb-NO" sz="800" dirty="0" smtClean="0"/>
                  <a:t> Jurassic </a:t>
                </a:r>
                <a:r>
                  <a:rPr lang="nb-NO" sz="800" dirty="0" err="1" smtClean="0"/>
                  <a:t>reservoir</a:t>
                </a:r>
                <a:endParaRPr lang="nb-NO" sz="800" dirty="0"/>
              </a:p>
            </p:txBody>
          </p:sp>
          <p:sp>
            <p:nvSpPr>
              <p:cNvPr id="49" name="TextBox 48"/>
              <p:cNvSpPr txBox="1"/>
              <p:nvPr/>
            </p:nvSpPr>
            <p:spPr>
              <a:xfrm>
                <a:off x="6061641" y="2925220"/>
                <a:ext cx="91242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nb-NO" sz="800" dirty="0" err="1" smtClean="0"/>
                  <a:t>Upper</a:t>
                </a:r>
                <a:r>
                  <a:rPr lang="nb-NO" sz="800" dirty="0" smtClean="0"/>
                  <a:t> Jurassic SR</a:t>
                </a:r>
                <a:endParaRPr lang="nb-NO" sz="800" dirty="0"/>
              </a:p>
            </p:txBody>
          </p:sp>
          <p:sp>
            <p:nvSpPr>
              <p:cNvPr id="50" name="TextBox 49"/>
              <p:cNvSpPr txBox="1"/>
              <p:nvPr/>
            </p:nvSpPr>
            <p:spPr>
              <a:xfrm>
                <a:off x="6539120" y="2732637"/>
                <a:ext cx="93326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nb-NO" sz="800" dirty="0" err="1" smtClean="0"/>
                  <a:t>Lower</a:t>
                </a:r>
                <a:r>
                  <a:rPr lang="nb-NO" sz="800" dirty="0" smtClean="0"/>
                  <a:t> </a:t>
                </a:r>
                <a:r>
                  <a:rPr lang="nb-NO" sz="800" dirty="0" err="1" smtClean="0"/>
                  <a:t>Cretaceous</a:t>
                </a:r>
                <a:endParaRPr lang="nb-NO" sz="800" dirty="0"/>
              </a:p>
            </p:txBody>
          </p:sp>
        </p:grpSp>
        <p:sp>
          <p:nvSpPr>
            <p:cNvPr id="52" name="TextBox 51"/>
            <p:cNvSpPr txBox="1"/>
            <p:nvPr/>
          </p:nvSpPr>
          <p:spPr>
            <a:xfrm>
              <a:off x="1069618" y="1909354"/>
              <a:ext cx="27603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b-NO" sz="800" dirty="0" smtClean="0"/>
                <a:t>W</a:t>
              </a:r>
              <a:endParaRPr lang="nb-NO" sz="800" dirty="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7589786" y="1884170"/>
              <a:ext cx="234360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b-NO" sz="800" dirty="0" smtClean="0"/>
                <a:t>E</a:t>
              </a:r>
              <a:endParaRPr lang="nb-NO" sz="800" dirty="0"/>
            </a:p>
          </p:txBody>
        </p:sp>
      </p:grpSp>
    </p:spTree>
    <p:extLst>
      <p:ext uri="{BB962C8B-B14F-4D97-AF65-F5344CB8AC3E}">
        <p14:creationId xmlns:p14="http://schemas.microsoft.com/office/powerpoint/2010/main" val="4233655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4980" y="2103950"/>
            <a:ext cx="8349420" cy="857250"/>
          </a:xfrm>
        </p:spPr>
        <p:txBody>
          <a:bodyPr/>
          <a:lstStyle/>
          <a:p>
            <a:pPr algn="ctr"/>
            <a:r>
              <a:rPr lang="nb-NO" dirty="0" err="1" smtClean="0"/>
              <a:t>Thank</a:t>
            </a:r>
            <a:r>
              <a:rPr lang="nb-NO" dirty="0" smtClean="0"/>
              <a:t> </a:t>
            </a:r>
            <a:r>
              <a:rPr lang="nb-NO" dirty="0" err="1" smtClean="0"/>
              <a:t>you</a:t>
            </a:r>
            <a:r>
              <a:rPr lang="nb-NO" dirty="0" smtClean="0"/>
              <a:t>!</a:t>
            </a:r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8E218-4016-3246-85B3-334501356CBA}" type="slidenum">
              <a:rPr lang="nb-NO" smtClean="0"/>
              <a:t>13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6192064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7380" y="328300"/>
            <a:ext cx="8349420" cy="898334"/>
          </a:xfrm>
        </p:spPr>
        <p:txBody>
          <a:bodyPr>
            <a:noAutofit/>
          </a:bodyPr>
          <a:lstStyle/>
          <a:p>
            <a:r>
              <a:rPr lang="nb-NO" sz="3200" dirty="0" smtClean="0"/>
              <a:t>To </a:t>
            </a:r>
            <a:r>
              <a:rPr lang="nb-NO" sz="3200" dirty="0" err="1" smtClean="0"/>
              <a:t>add</a:t>
            </a:r>
            <a:r>
              <a:rPr lang="nb-NO" sz="3200" dirty="0" smtClean="0"/>
              <a:t> – </a:t>
            </a:r>
            <a:r>
              <a:rPr lang="nb-NO" sz="3200" dirty="0" err="1" smtClean="0"/>
              <a:t>use</a:t>
            </a:r>
            <a:r>
              <a:rPr lang="nb-NO" sz="3200" dirty="0" smtClean="0"/>
              <a:t> </a:t>
            </a:r>
            <a:r>
              <a:rPr lang="nb-NO" sz="3200" dirty="0" err="1" smtClean="0"/>
              <a:t>this</a:t>
            </a:r>
            <a:r>
              <a:rPr lang="nb-NO" sz="3200" dirty="0" smtClean="0"/>
              <a:t> </a:t>
            </a:r>
            <a:r>
              <a:rPr lang="nb-NO" sz="3200" dirty="0" err="1" smtClean="0"/>
              <a:t>concret</a:t>
            </a:r>
            <a:r>
              <a:rPr lang="nb-NO" sz="3200" dirty="0" smtClean="0"/>
              <a:t> </a:t>
            </a:r>
            <a:r>
              <a:rPr lang="nb-NO" sz="3200" dirty="0" err="1" smtClean="0"/>
              <a:t>use</a:t>
            </a:r>
            <a:r>
              <a:rPr lang="nb-NO" sz="3200" dirty="0" smtClean="0"/>
              <a:t> case</a:t>
            </a:r>
            <a:br>
              <a:rPr lang="nb-NO" sz="3200" dirty="0" smtClean="0"/>
            </a:br>
            <a:r>
              <a:rPr lang="nb-NO" sz="3200" dirty="0" smtClean="0"/>
              <a:t>(</a:t>
            </a:r>
            <a:r>
              <a:rPr lang="nb-NO" sz="2800" dirty="0" smtClean="0"/>
              <a:t>Troll </a:t>
            </a:r>
            <a:r>
              <a:rPr lang="nb-NO" sz="2800" dirty="0" err="1" smtClean="0"/>
              <a:t>field</a:t>
            </a:r>
            <a:r>
              <a:rPr lang="nb-NO" sz="2800" dirty="0" smtClean="0"/>
              <a:t> – </a:t>
            </a:r>
            <a:r>
              <a:rPr lang="nb-NO" sz="2800" dirty="0" err="1" smtClean="0"/>
              <a:t>without</a:t>
            </a:r>
            <a:r>
              <a:rPr lang="nb-NO" sz="2800" dirty="0" smtClean="0"/>
              <a:t> </a:t>
            </a:r>
            <a:r>
              <a:rPr lang="nb-NO" sz="2800" dirty="0" err="1" smtClean="0"/>
              <a:t>wells</a:t>
            </a:r>
            <a:r>
              <a:rPr lang="nb-NO" sz="2800" dirty="0" smtClean="0"/>
              <a:t>)</a:t>
            </a:r>
            <a:endParaRPr lang="nb-NO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8E218-4016-3246-85B3-334501356CBA}" type="slidenum">
              <a:rPr lang="nb-NO" smtClean="0"/>
              <a:t>14</a:t>
            </a:fld>
            <a:endParaRPr lang="nb-NO"/>
          </a:p>
        </p:txBody>
      </p:sp>
      <p:pic>
        <p:nvPicPr>
          <p:cNvPr id="62" name="Picture 6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5" t="5514" r="2498" b="1764"/>
          <a:stretch/>
        </p:blipFill>
        <p:spPr>
          <a:xfrm>
            <a:off x="2616820" y="1263805"/>
            <a:ext cx="6363629" cy="3858322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059327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0194" y="112222"/>
            <a:ext cx="7886700" cy="567344"/>
          </a:xfrm>
        </p:spPr>
        <p:txBody>
          <a:bodyPr>
            <a:normAutofit fontScale="90000"/>
          </a:bodyPr>
          <a:lstStyle/>
          <a:p>
            <a:r>
              <a:rPr lang="nb-NO" b="1" dirty="0" smtClean="0"/>
              <a:t>Source rock</a:t>
            </a:r>
            <a:endParaRPr lang="nb-NO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2910" y="798021"/>
            <a:ext cx="7886700" cy="4121035"/>
          </a:xfrm>
        </p:spPr>
        <p:txBody>
          <a:bodyPr>
            <a:normAutofit fontScale="32500" lnSpcReduction="20000"/>
          </a:bodyPr>
          <a:lstStyle/>
          <a:p>
            <a:pPr marL="0" indent="0">
              <a:buNone/>
            </a:pPr>
            <a:r>
              <a:rPr lang="en-US" b="1" i="1" dirty="0">
                <a:solidFill>
                  <a:srgbClr val="FF0000"/>
                </a:solidFill>
              </a:rPr>
              <a:t>A source rock is a rock that is capable of generating or that has generated movable </a:t>
            </a:r>
            <a:r>
              <a:rPr lang="en-US" b="1" i="1" dirty="0" smtClean="0">
                <a:solidFill>
                  <a:srgbClr val="FF0000"/>
                </a:solidFill>
              </a:rPr>
              <a:t>quantities of hydrocarbons</a:t>
            </a:r>
          </a:p>
          <a:p>
            <a:r>
              <a:rPr lang="en-US" dirty="0" smtClean="0"/>
              <a:t>Source rock is evaluated in terms of presence, quality, quantity and maturity.</a:t>
            </a:r>
          </a:p>
          <a:p>
            <a:r>
              <a:rPr lang="en-US" b="1" dirty="0" smtClean="0">
                <a:effectLst/>
              </a:rPr>
              <a:t>Is there an effective source rock present?</a:t>
            </a:r>
          </a:p>
          <a:p>
            <a:pPr lvl="1"/>
            <a:r>
              <a:rPr lang="en-US" sz="1875" b="1" dirty="0">
                <a:solidFill>
                  <a:schemeClr val="accent1">
                    <a:lumMod val="75000"/>
                  </a:schemeClr>
                </a:solidFill>
              </a:rPr>
              <a:t>We assumed that the source rock is present</a:t>
            </a:r>
          </a:p>
          <a:p>
            <a:r>
              <a:rPr lang="en-US" dirty="0" smtClean="0"/>
              <a:t>Depositional </a:t>
            </a:r>
            <a:r>
              <a:rPr lang="en-US" dirty="0"/>
              <a:t>environment controls the amount of organic carbon contained in a rock.</a:t>
            </a:r>
            <a:endParaRPr lang="en-US" b="0" dirty="0" smtClean="0">
              <a:effectLst/>
            </a:endParaRPr>
          </a:p>
          <a:p>
            <a:r>
              <a:rPr lang="en-US" dirty="0"/>
              <a:t>Source rocks are generally associated with areas where high organic productivity is </a:t>
            </a:r>
            <a:r>
              <a:rPr lang="en-US" dirty="0" smtClean="0"/>
              <a:t>combined</a:t>
            </a:r>
            <a:r>
              <a:rPr lang="en-US" dirty="0"/>
              <a:t> </a:t>
            </a:r>
            <a:r>
              <a:rPr lang="en-US" dirty="0" smtClean="0"/>
              <a:t>with </a:t>
            </a:r>
            <a:r>
              <a:rPr lang="en-US" dirty="0"/>
              <a:t>deposition in poorly oxygenated environments (anoxic to </a:t>
            </a:r>
            <a:r>
              <a:rPr lang="en-US" dirty="0" err="1"/>
              <a:t>dysaerobic</a:t>
            </a:r>
            <a:r>
              <a:rPr lang="en-US" dirty="0"/>
              <a:t>), upwelling, and rapid sedimentation. These processes preserve organic matter.</a:t>
            </a:r>
            <a:endParaRPr lang="en-US" b="0" dirty="0" smtClean="0">
              <a:effectLst/>
            </a:endParaRPr>
          </a:p>
          <a:p>
            <a:pPr lvl="1" fontAlgn="base"/>
            <a:r>
              <a:rPr lang="en-US" b="1" dirty="0" smtClean="0"/>
              <a:t>What </a:t>
            </a:r>
            <a:r>
              <a:rPr lang="en-US" b="1" dirty="0"/>
              <a:t>type of lithology of source rock is expected?</a:t>
            </a:r>
          </a:p>
          <a:p>
            <a:pPr lvl="2" fontAlgn="base"/>
            <a:r>
              <a:rPr lang="en-US" sz="1875" b="1" dirty="0">
                <a:solidFill>
                  <a:schemeClr val="accent1">
                    <a:lumMod val="75000"/>
                  </a:schemeClr>
                </a:solidFill>
              </a:rPr>
              <a:t>Shale</a:t>
            </a:r>
            <a:r>
              <a:rPr lang="en-US" dirty="0"/>
              <a:t>, coal, limestone</a:t>
            </a:r>
          </a:p>
          <a:p>
            <a:pPr lvl="1" fontAlgn="base"/>
            <a:r>
              <a:rPr lang="en-US" b="1" dirty="0"/>
              <a:t>Did the source rock contain enough organic matter to generate hydrocarbons</a:t>
            </a:r>
            <a:r>
              <a:rPr lang="en-US" dirty="0"/>
              <a:t>? </a:t>
            </a:r>
            <a:r>
              <a:rPr lang="en-US" dirty="0" smtClean="0"/>
              <a:t>– richness</a:t>
            </a:r>
          </a:p>
          <a:p>
            <a:pPr lvl="2" fontAlgn="base"/>
            <a:r>
              <a:rPr lang="en-US" sz="1875" b="1" dirty="0">
                <a:solidFill>
                  <a:schemeClr val="accent1">
                    <a:lumMod val="75000"/>
                  </a:schemeClr>
                </a:solidFill>
              </a:rPr>
              <a:t>We assumed that SR has generated enough HC</a:t>
            </a:r>
          </a:p>
          <a:p>
            <a:pPr lvl="1" fontAlgn="base"/>
            <a:r>
              <a:rPr lang="en-US" b="1" dirty="0"/>
              <a:t>What kind of hydrocarbons is able to generate? </a:t>
            </a:r>
            <a:r>
              <a:rPr lang="en-US" dirty="0"/>
              <a:t>- quality</a:t>
            </a:r>
          </a:p>
          <a:p>
            <a:pPr lvl="2" fontAlgn="base"/>
            <a:r>
              <a:rPr lang="en-US" dirty="0"/>
              <a:t>If the kerogen is of type I than oil is generated.</a:t>
            </a:r>
          </a:p>
          <a:p>
            <a:pPr lvl="2" fontAlgn="base"/>
            <a:r>
              <a:rPr lang="en-US" dirty="0"/>
              <a:t>If the kerogen is at type II than oil and gas are generated.</a:t>
            </a:r>
          </a:p>
          <a:p>
            <a:pPr lvl="2" fontAlgn="base"/>
            <a:r>
              <a:rPr lang="en-US" dirty="0"/>
              <a:t>If the kerogen is of type III than the gas is generated.</a:t>
            </a:r>
          </a:p>
          <a:p>
            <a:pPr lvl="2"/>
            <a:r>
              <a:rPr lang="en-US" dirty="0"/>
              <a:t>If no information about the kerogen type is available than the depositional environment can be used as kerogen type indicator.</a:t>
            </a:r>
            <a:endParaRPr lang="en-US" b="0" dirty="0" smtClean="0">
              <a:effectLst/>
            </a:endParaRPr>
          </a:p>
          <a:p>
            <a:pPr lvl="3" fontAlgn="base"/>
            <a:r>
              <a:rPr lang="en-US" dirty="0"/>
              <a:t>If the source rock was deposited in a lacustrine environment than the kerogen will be type I.</a:t>
            </a:r>
          </a:p>
          <a:p>
            <a:pPr lvl="3" fontAlgn="base"/>
            <a:r>
              <a:rPr lang="en-US" dirty="0"/>
              <a:t>If the source rock was deposited in a marine environment than the kerogen will be type II</a:t>
            </a:r>
            <a:r>
              <a:rPr lang="en-US" dirty="0" smtClean="0"/>
              <a:t>.</a:t>
            </a:r>
          </a:p>
          <a:p>
            <a:pPr lvl="4" fontAlgn="base"/>
            <a:r>
              <a:rPr lang="en-US" sz="1650" b="1" dirty="0">
                <a:solidFill>
                  <a:schemeClr val="accent1">
                    <a:lumMod val="75000"/>
                  </a:schemeClr>
                </a:solidFill>
              </a:rPr>
              <a:t>We assumed that the ST has been deposited in marine environment -&gt; kerogen type II -&gt; oil and gas</a:t>
            </a:r>
          </a:p>
          <a:p>
            <a:pPr lvl="3" fontAlgn="base"/>
            <a:r>
              <a:rPr lang="en-US" dirty="0"/>
              <a:t>If the source rock was deposited in a terrestrial environment than the kerogen will be type III.</a:t>
            </a:r>
          </a:p>
          <a:p>
            <a:pPr lvl="1" fontAlgn="base"/>
            <a:endParaRPr lang="en-US" dirty="0"/>
          </a:p>
          <a:p>
            <a:pPr lvl="1"/>
            <a:r>
              <a:rPr lang="en-US" b="1" dirty="0"/>
              <a:t>Is the source rock mature enough</a:t>
            </a:r>
            <a:r>
              <a:rPr lang="en-US" dirty="0" smtClean="0"/>
              <a:t>?</a:t>
            </a:r>
          </a:p>
          <a:p>
            <a:pPr lvl="1"/>
            <a:r>
              <a:rPr lang="en-US" b="1" dirty="0"/>
              <a:t>Volume of mature source rock within drainage area </a:t>
            </a:r>
            <a:endParaRPr lang="en-US" b="1" dirty="0" smtClean="0"/>
          </a:p>
          <a:p>
            <a:pPr lvl="1"/>
            <a:endParaRPr lang="en-US" dirty="0"/>
          </a:p>
          <a:p>
            <a:pPr fontAlgn="base"/>
            <a:r>
              <a:rPr lang="en-US" sz="2025" b="1" dirty="0"/>
              <a:t>It is possible to have a secondary source rock present, charging my trap</a:t>
            </a:r>
            <a:r>
              <a:rPr lang="en-US" sz="2025" dirty="0"/>
              <a:t>? </a:t>
            </a:r>
          </a:p>
          <a:p>
            <a:pPr marL="557213" lvl="1" indent="-214313" fontAlgn="base"/>
            <a:r>
              <a:rPr lang="en-US" dirty="0"/>
              <a:t>This has impact on the hydrocarbons type present </a:t>
            </a:r>
            <a:endParaRPr lang="en-US" dirty="0" smtClean="0"/>
          </a:p>
          <a:p>
            <a:pPr marL="900113" lvl="2" indent="-214313" fontAlgn="base"/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Maybe something to add?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  <a:p>
            <a:pPr lvl="1"/>
            <a:endParaRPr lang="en-US" dirty="0"/>
          </a:p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8E218-4016-3246-85B3-334501356CBA}" type="slidenum">
              <a:rPr lang="nb-NO" smtClean="0"/>
              <a:t>15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509786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49154"/>
            <a:ext cx="7886700" cy="362080"/>
          </a:xfrm>
        </p:spPr>
        <p:txBody>
          <a:bodyPr>
            <a:normAutofit fontScale="90000"/>
          </a:bodyPr>
          <a:lstStyle/>
          <a:p>
            <a:r>
              <a:rPr lang="nb-NO" b="1" dirty="0" smtClean="0"/>
              <a:t>Migration</a:t>
            </a:r>
            <a:endParaRPr lang="nb-NO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1489" y="826813"/>
            <a:ext cx="7886700" cy="4042367"/>
          </a:xfrm>
        </p:spPr>
        <p:txBody>
          <a:bodyPr>
            <a:normAutofit fontScale="62500" lnSpcReduction="20000"/>
          </a:bodyPr>
          <a:lstStyle/>
          <a:p>
            <a:r>
              <a:rPr lang="en-US" b="1" dirty="0"/>
              <a:t>Did the hydrocarbons </a:t>
            </a:r>
            <a:r>
              <a:rPr lang="en-US" b="1" dirty="0" smtClean="0"/>
              <a:t>migrate </a:t>
            </a:r>
            <a:r>
              <a:rPr lang="en-US" b="1" dirty="0"/>
              <a:t>from the source rock</a:t>
            </a:r>
            <a:r>
              <a:rPr lang="en-US" b="1" dirty="0" smtClean="0"/>
              <a:t>?</a:t>
            </a:r>
          </a:p>
          <a:p>
            <a:pPr lvl="1"/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effectLst/>
              </a:rPr>
              <a:t>Yes</a:t>
            </a:r>
          </a:p>
          <a:p>
            <a:pPr lvl="1" fontAlgn="base"/>
            <a:r>
              <a:rPr lang="en-US" b="1" dirty="0" smtClean="0"/>
              <a:t>When </a:t>
            </a:r>
            <a:r>
              <a:rPr lang="en-US" b="1" dirty="0"/>
              <a:t>did they migrate</a:t>
            </a:r>
            <a:r>
              <a:rPr lang="en-US" dirty="0" smtClean="0"/>
              <a:t>? – we input a time ( million years or </a:t>
            </a:r>
            <a:r>
              <a:rPr lang="en-US" dirty="0" err="1" smtClean="0"/>
              <a:t>geochronologic</a:t>
            </a:r>
            <a:r>
              <a:rPr lang="en-US" dirty="0" smtClean="0"/>
              <a:t> time) :</a:t>
            </a:r>
            <a:r>
              <a:rPr lang="en-US" dirty="0" smtClean="0">
                <a:solidFill>
                  <a:srgbClr val="0070C0"/>
                </a:solidFill>
              </a:rPr>
              <a:t>50 ma ago (Cretaceous)</a:t>
            </a:r>
            <a:endParaRPr lang="en-US" dirty="0">
              <a:solidFill>
                <a:srgbClr val="0070C0"/>
              </a:solidFill>
            </a:endParaRPr>
          </a:p>
          <a:p>
            <a:pPr lvl="2" fontAlgn="base"/>
            <a:r>
              <a:rPr lang="en-US" dirty="0"/>
              <a:t>This time should be correlate with the time of trap formation, discussed below </a:t>
            </a:r>
          </a:p>
          <a:p>
            <a:pPr lvl="1" fontAlgn="base"/>
            <a:r>
              <a:rPr lang="en-US" b="1" dirty="0"/>
              <a:t>What are the migration pathways </a:t>
            </a:r>
            <a:r>
              <a:rPr lang="en-US" dirty="0"/>
              <a:t>(how long is the migration distance)?</a:t>
            </a:r>
          </a:p>
          <a:p>
            <a:pPr lvl="2" fontAlgn="base"/>
            <a:r>
              <a:rPr lang="en-US" dirty="0"/>
              <a:t>If the source rock is adjacent (in contact with) to the reservoir rock than the hydrocarbons can migrate directly into the reservoir rock.</a:t>
            </a:r>
          </a:p>
          <a:p>
            <a:pPr lvl="2" fontAlgn="base"/>
            <a:r>
              <a:rPr lang="en-US" dirty="0"/>
              <a:t>If the source rock is located far away from the reservoir rock than carrier beds are required.</a:t>
            </a:r>
          </a:p>
          <a:p>
            <a:pPr lvl="3" fontAlgn="base"/>
            <a:r>
              <a:rPr lang="en-US" dirty="0"/>
              <a:t>Carrier beds can be a continuous permeable rock, faults or a combination of both.</a:t>
            </a:r>
          </a:p>
          <a:p>
            <a:pPr lvl="3" fontAlgn="base"/>
            <a:r>
              <a:rPr lang="en-US" dirty="0"/>
              <a:t>A continuous regional seal above the permeable rock is required</a:t>
            </a:r>
          </a:p>
          <a:p>
            <a:pPr lvl="3" fontAlgn="base"/>
            <a:r>
              <a:rPr lang="en-US" dirty="0"/>
              <a:t>The most effective migration is when the hydrocarbons are migrated laterally and/or vertically without barriers.</a:t>
            </a:r>
          </a:p>
          <a:p>
            <a:pPr lvl="3" fontAlgn="base"/>
            <a:r>
              <a:rPr lang="en-US" dirty="0"/>
              <a:t>The less effective migration is when the hydrocarbons are migrated vertically with barriers and when there is a long-distance “fill-spill” migration.</a:t>
            </a:r>
          </a:p>
          <a:p>
            <a:pPr lvl="4" fontAlgn="base"/>
            <a:r>
              <a:rPr lang="en-US" i="1" dirty="0">
                <a:solidFill>
                  <a:srgbClr val="FF0000"/>
                </a:solidFill>
              </a:rPr>
              <a:t>Migration models are required.</a:t>
            </a:r>
          </a:p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8E218-4016-3246-85B3-334501356CBA}" type="slidenum">
              <a:rPr lang="nb-NO" smtClean="0"/>
              <a:t>16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176165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8898" y="136684"/>
            <a:ext cx="7886700" cy="461833"/>
          </a:xfrm>
        </p:spPr>
        <p:txBody>
          <a:bodyPr>
            <a:normAutofit fontScale="90000"/>
          </a:bodyPr>
          <a:lstStyle/>
          <a:p>
            <a:r>
              <a:rPr lang="nb-NO" b="1" dirty="0" err="1" smtClean="0"/>
              <a:t>Reservoir</a:t>
            </a:r>
            <a:endParaRPr lang="nb-NO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8898" y="783171"/>
            <a:ext cx="7886700" cy="3986256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b="1" i="1" dirty="0">
                <a:solidFill>
                  <a:srgbClr val="FF0000"/>
                </a:solidFill>
              </a:rPr>
              <a:t>A reservoir is a porous and permeable </a:t>
            </a:r>
            <a:r>
              <a:rPr lang="en-US" b="1" i="1" dirty="0" smtClean="0">
                <a:solidFill>
                  <a:srgbClr val="FF0000"/>
                </a:solidFill>
              </a:rPr>
              <a:t>rock, capable of accumulating hydrocarbons.</a:t>
            </a:r>
          </a:p>
          <a:p>
            <a:r>
              <a:rPr lang="en-US" b="1" dirty="0"/>
              <a:t>Is </a:t>
            </a:r>
            <a:r>
              <a:rPr lang="en-US" b="1" dirty="0" smtClean="0"/>
              <a:t>there </a:t>
            </a:r>
            <a:r>
              <a:rPr lang="en-US" b="1" dirty="0"/>
              <a:t>an effective reservoir rock present</a:t>
            </a:r>
            <a:r>
              <a:rPr lang="en-US" b="1" dirty="0" smtClean="0"/>
              <a:t>?</a:t>
            </a:r>
          </a:p>
          <a:p>
            <a:pPr lvl="1"/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We assumed yes</a:t>
            </a:r>
          </a:p>
          <a:p>
            <a:pPr lvl="1" fontAlgn="base"/>
            <a:r>
              <a:rPr lang="en-US" b="1" dirty="0"/>
              <a:t>What kind of depositional system the reservoir rock was deposited in</a:t>
            </a:r>
            <a:r>
              <a:rPr lang="en-US" b="1" dirty="0" smtClean="0"/>
              <a:t>? –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To add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  <a:p>
            <a:pPr lvl="2" fontAlgn="base"/>
            <a:r>
              <a:rPr lang="en-US" b="1" dirty="0"/>
              <a:t>What is the vertical and lateral </a:t>
            </a:r>
            <a:r>
              <a:rPr lang="en-US" b="1" dirty="0" err="1"/>
              <a:t>facies</a:t>
            </a:r>
            <a:r>
              <a:rPr lang="en-US" b="1" dirty="0"/>
              <a:t> distribution?</a:t>
            </a:r>
          </a:p>
          <a:p>
            <a:pPr lvl="2" fontAlgn="base"/>
            <a:r>
              <a:rPr lang="en-US" b="1" dirty="0"/>
              <a:t>What is the thickness variation?</a:t>
            </a:r>
          </a:p>
          <a:p>
            <a:pPr lvl="2" fontAlgn="base"/>
            <a:r>
              <a:rPr lang="en-US" b="1" dirty="0"/>
              <a:t>What is the prospect location compared to the anticipated distribution of the reservoir </a:t>
            </a:r>
            <a:r>
              <a:rPr lang="en-US" b="1" dirty="0" err="1"/>
              <a:t>facies</a:t>
            </a:r>
            <a:r>
              <a:rPr lang="en-US" b="1" dirty="0"/>
              <a:t>? </a:t>
            </a:r>
          </a:p>
          <a:p>
            <a:pPr lvl="3" fontAlgn="base"/>
            <a:r>
              <a:rPr lang="en-US" dirty="0"/>
              <a:t>Proximal or distal to the source of sediments</a:t>
            </a:r>
          </a:p>
          <a:p>
            <a:pPr lvl="1"/>
            <a:r>
              <a:rPr lang="en-US" b="1" dirty="0"/>
              <a:t>What type of lithology of the reservoir rock is expected</a:t>
            </a:r>
            <a:r>
              <a:rPr lang="en-US" b="1" dirty="0" smtClean="0"/>
              <a:t>?</a:t>
            </a:r>
          </a:p>
          <a:p>
            <a:pPr lvl="2"/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We assumed sandstone</a:t>
            </a:r>
          </a:p>
          <a:p>
            <a:pPr lvl="1" fontAlgn="base"/>
            <a:r>
              <a:rPr lang="en-US" b="1" dirty="0"/>
              <a:t>What is the quality of the reservoir rock?</a:t>
            </a:r>
          </a:p>
          <a:p>
            <a:pPr lvl="2" fontAlgn="base"/>
            <a:r>
              <a:rPr lang="en-US" b="1" dirty="0"/>
              <a:t>What is the thickness?</a:t>
            </a:r>
          </a:p>
          <a:p>
            <a:pPr lvl="3" fontAlgn="base"/>
            <a:r>
              <a:rPr lang="en-US" dirty="0"/>
              <a:t>Thickness maps based on seismic data can give a good estimate</a:t>
            </a:r>
          </a:p>
          <a:p>
            <a:pPr lvl="2" fontAlgn="base"/>
            <a:r>
              <a:rPr lang="en-US" b="1" dirty="0"/>
              <a:t>What is the N/G (net to gross) ratio?</a:t>
            </a:r>
          </a:p>
          <a:p>
            <a:pPr lvl="3" fontAlgn="base"/>
            <a:r>
              <a:rPr lang="en-US" dirty="0"/>
              <a:t>Knowing the depositional environment and the location of the prospect inside the depositional environment can give a rough estimate of the sand/shale ratio.</a:t>
            </a:r>
          </a:p>
          <a:p>
            <a:pPr lvl="2" fontAlgn="base"/>
            <a:r>
              <a:rPr lang="en-US" b="1" dirty="0"/>
              <a:t>What is the lateral extent?</a:t>
            </a:r>
          </a:p>
          <a:p>
            <a:pPr lvl="3" fontAlgn="base"/>
            <a:r>
              <a:rPr lang="en-US" dirty="0"/>
              <a:t>Seismic data together with </a:t>
            </a:r>
            <a:r>
              <a:rPr lang="en-US" dirty="0" err="1"/>
              <a:t>facies</a:t>
            </a:r>
            <a:r>
              <a:rPr lang="en-US" dirty="0"/>
              <a:t> map can be used</a:t>
            </a:r>
          </a:p>
          <a:p>
            <a:pPr lvl="2" fontAlgn="base"/>
            <a:r>
              <a:rPr lang="en-US" b="1" dirty="0"/>
              <a:t>What is the porosity</a:t>
            </a:r>
            <a:r>
              <a:rPr lang="en-US" dirty="0"/>
              <a:t>?</a:t>
            </a:r>
          </a:p>
          <a:p>
            <a:pPr lvl="3" fontAlgn="base"/>
            <a:r>
              <a:rPr lang="en-US" b="1" dirty="0"/>
              <a:t>What are the diagenesis that could have affect the porosity?</a:t>
            </a:r>
          </a:p>
          <a:p>
            <a:pPr lvl="4" fontAlgn="base"/>
            <a:r>
              <a:rPr lang="en-US" dirty="0"/>
              <a:t>Based on the depositional environment what kind of clay minerals are present?</a:t>
            </a:r>
          </a:p>
          <a:p>
            <a:pPr lvl="4" fontAlgn="base"/>
            <a:r>
              <a:rPr lang="en-US" dirty="0"/>
              <a:t>Based on the depositional environment what kind of pore-water chemistry is expected and what kind of cement can form?</a:t>
            </a:r>
          </a:p>
          <a:p>
            <a:pPr lvl="4" fontAlgn="base"/>
            <a:r>
              <a:rPr lang="en-US" dirty="0"/>
              <a:t>What are the diagenetic processes that can preserve or enhance porosity?</a:t>
            </a:r>
          </a:p>
          <a:p>
            <a:pPr lvl="4" fontAlgn="base"/>
            <a:r>
              <a:rPr lang="en-US" dirty="0"/>
              <a:t>What are the diagenetic processes that can destroy porosity?</a:t>
            </a:r>
          </a:p>
          <a:p>
            <a:pPr lvl="3" fontAlgn="base"/>
            <a:r>
              <a:rPr lang="en-US" b="1" dirty="0"/>
              <a:t>Is there any overpressure?</a:t>
            </a:r>
          </a:p>
          <a:p>
            <a:pPr lvl="4" fontAlgn="base"/>
            <a:r>
              <a:rPr lang="en-US" dirty="0"/>
              <a:t>Overpressure may maintain high porosity of greater depths.</a:t>
            </a:r>
          </a:p>
          <a:p>
            <a:pPr lvl="1"/>
            <a:endParaRPr lang="en-US" dirty="0"/>
          </a:p>
          <a:p>
            <a:pPr lvl="1"/>
            <a:endParaRPr lang="nb-NO" b="1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8E218-4016-3246-85B3-334501356CBA}" type="slidenum">
              <a:rPr lang="nb-NO" smtClean="0"/>
              <a:t>17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928513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55864"/>
            <a:ext cx="7886700" cy="405246"/>
          </a:xfrm>
        </p:spPr>
        <p:txBody>
          <a:bodyPr>
            <a:normAutofit fontScale="90000"/>
          </a:bodyPr>
          <a:lstStyle/>
          <a:p>
            <a:r>
              <a:rPr lang="nb-NO" b="1" dirty="0" err="1" smtClean="0"/>
              <a:t>Trap</a:t>
            </a:r>
            <a:endParaRPr lang="nb-NO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0070" y="660862"/>
            <a:ext cx="7886700" cy="4251960"/>
          </a:xfrm>
        </p:spPr>
        <p:txBody>
          <a:bodyPr>
            <a:normAutofit fontScale="32500" lnSpcReduction="20000"/>
          </a:bodyPr>
          <a:lstStyle/>
          <a:p>
            <a:pPr marL="0" indent="0">
              <a:buNone/>
            </a:pPr>
            <a:r>
              <a:rPr lang="en-US" sz="2175" b="1" i="1" dirty="0">
                <a:solidFill>
                  <a:srgbClr val="FF0000"/>
                </a:solidFill>
              </a:rPr>
              <a:t>“A trap consists of a geometric arrangement of permeable (reservoir) and less-permeable (seal) rocks which, when combined with the physical and chemical properties of subsurface fluids, can allow hydrocarbons to accumulate.”</a:t>
            </a:r>
          </a:p>
          <a:p>
            <a:pPr marL="0" indent="0">
              <a:buNone/>
            </a:pPr>
            <a:r>
              <a:rPr lang="en-US" sz="2175" b="1" dirty="0">
                <a:solidFill>
                  <a:srgbClr val="FF0000"/>
                </a:solidFill>
              </a:rPr>
              <a:t>A trap may or may not contain oil or gas. Accumulations are traps that contain oil or gas.</a:t>
            </a:r>
          </a:p>
          <a:p>
            <a:pPr marL="0" indent="0">
              <a:buNone/>
            </a:pPr>
            <a:endParaRPr lang="en-US" sz="2175" b="1" dirty="0">
              <a:solidFill>
                <a:srgbClr val="FF0000"/>
              </a:solidFill>
            </a:endParaRPr>
          </a:p>
          <a:p>
            <a:r>
              <a:rPr lang="en-US" b="1" dirty="0"/>
              <a:t>Is there a trap to allow hydrocarbons to accumulate?</a:t>
            </a:r>
            <a:endParaRPr lang="en-US" b="1" dirty="0" smtClean="0">
              <a:effectLst/>
            </a:endParaRPr>
          </a:p>
          <a:p>
            <a:pPr lvl="1" fontAlgn="base"/>
            <a:r>
              <a:rPr lang="en-US" b="1" dirty="0"/>
              <a:t>When did the trap formed?</a:t>
            </a:r>
          </a:p>
          <a:p>
            <a:pPr lvl="2" fontAlgn="base"/>
            <a:r>
              <a:rPr lang="en-US" i="1" dirty="0"/>
              <a:t>The trap must be formed before the onset of hydrocarbons migration</a:t>
            </a:r>
            <a:r>
              <a:rPr lang="en-US" i="1" dirty="0" smtClean="0"/>
              <a:t>.</a:t>
            </a:r>
          </a:p>
          <a:p>
            <a:pPr lvl="3" fontAlgn="base"/>
            <a:r>
              <a:rPr lang="en-US" b="1" i="1" dirty="0" smtClean="0">
                <a:solidFill>
                  <a:schemeClr val="accent1">
                    <a:lumMod val="75000"/>
                  </a:schemeClr>
                </a:solidFill>
              </a:rPr>
              <a:t>We assigned and age to the faulting </a:t>
            </a:r>
          </a:p>
          <a:p>
            <a:pPr lvl="3" fontAlgn="base"/>
            <a:r>
              <a:rPr lang="en-US" b="1" dirty="0" smtClean="0"/>
              <a:t>What </a:t>
            </a:r>
            <a:r>
              <a:rPr lang="en-US" b="1" dirty="0"/>
              <a:t>kind of trap is it? </a:t>
            </a:r>
          </a:p>
          <a:p>
            <a:pPr lvl="2" fontAlgn="base"/>
            <a:r>
              <a:rPr lang="en-US" dirty="0"/>
              <a:t>Structural</a:t>
            </a:r>
          </a:p>
          <a:p>
            <a:pPr lvl="3" fontAlgn="base"/>
            <a:r>
              <a:rPr lang="en-US" dirty="0"/>
              <a:t>Anticline</a:t>
            </a:r>
          </a:p>
          <a:p>
            <a:pPr lvl="3" fontAlgn="base"/>
            <a:r>
              <a:rPr lang="en-US" b="1" i="1" dirty="0">
                <a:solidFill>
                  <a:schemeClr val="accent1">
                    <a:lumMod val="75000"/>
                  </a:schemeClr>
                </a:solidFill>
              </a:rPr>
              <a:t>Fault(s)-dependent</a:t>
            </a:r>
          </a:p>
          <a:p>
            <a:pPr lvl="2" fontAlgn="base"/>
            <a:r>
              <a:rPr lang="en-US" dirty="0"/>
              <a:t>Stratigraphic </a:t>
            </a:r>
          </a:p>
          <a:p>
            <a:pPr lvl="2" fontAlgn="base"/>
            <a:r>
              <a:rPr lang="en-US" dirty="0"/>
              <a:t>Combined</a:t>
            </a:r>
          </a:p>
          <a:p>
            <a:pPr lvl="1"/>
            <a:r>
              <a:rPr lang="en-US" b="1" dirty="0"/>
              <a:t>Is the trap effective based on its sealing </a:t>
            </a:r>
            <a:r>
              <a:rPr lang="en-US" b="1" dirty="0" smtClean="0"/>
              <a:t>capacity? – </a:t>
            </a:r>
            <a:r>
              <a:rPr lang="en-US" b="1" dirty="0" smtClean="0">
                <a:solidFill>
                  <a:srgbClr val="0070C0"/>
                </a:solidFill>
              </a:rPr>
              <a:t>we reason about sealing capacity of the faults and different filling of the trap</a:t>
            </a:r>
          </a:p>
          <a:p>
            <a:pPr lvl="2"/>
            <a:r>
              <a:rPr lang="en-US" dirty="0" smtClean="0"/>
              <a:t>If </a:t>
            </a:r>
            <a:r>
              <a:rPr lang="en-US" dirty="0"/>
              <a:t>the trap is fault (s) dependent than we need to have an effective cap rock and a sealing fault</a:t>
            </a:r>
          </a:p>
          <a:p>
            <a:pPr lvl="3" fontAlgn="base"/>
            <a:r>
              <a:rPr lang="en-US" dirty="0"/>
              <a:t>There may be cross-sealing faults, which prevent communication of hydrocarbons between juxtaposed sands (reservoirs). </a:t>
            </a:r>
          </a:p>
          <a:p>
            <a:pPr lvl="4" fontAlgn="base"/>
            <a:r>
              <a:rPr lang="en-US" dirty="0"/>
              <a:t>A fault is cross sealing if it juxtaposes hydrocarbon-bearing sands with water-wet sands.</a:t>
            </a:r>
          </a:p>
          <a:p>
            <a:pPr lvl="4" fontAlgn="base"/>
            <a:r>
              <a:rPr lang="en-US" dirty="0"/>
              <a:t>A fault is also cross sealing if it juxtaposes sands with different hydrocarbon contacts and/or different free water levels.</a:t>
            </a:r>
          </a:p>
          <a:p>
            <a:pPr lvl="4" fontAlgn="base"/>
            <a:r>
              <a:rPr lang="en-US" dirty="0"/>
              <a:t>Different pressure across the fault imply cross seal.</a:t>
            </a:r>
          </a:p>
          <a:p>
            <a:pPr lvl="3" fontAlgn="base"/>
            <a:r>
              <a:rPr lang="en-US" dirty="0"/>
              <a:t>There may be dip-sealing faults, which trap hydrocarbons against the fault plane.</a:t>
            </a:r>
          </a:p>
          <a:p>
            <a:pPr lvl="2" fontAlgn="base"/>
            <a:r>
              <a:rPr lang="en-US" dirty="0"/>
              <a:t>If the trap is an anticline than only cap rock is needed to be present and extend above and around the reservoir.</a:t>
            </a:r>
          </a:p>
          <a:p>
            <a:pPr lvl="2" fontAlgn="base"/>
            <a:r>
              <a:rPr lang="en-US" dirty="0"/>
              <a:t>If the trap is a horst than we need to evaluate the sealing properties of the cap rock and of the faults.</a:t>
            </a:r>
          </a:p>
          <a:p>
            <a:pPr lvl="3" fontAlgn="base"/>
            <a:r>
              <a:rPr lang="en-US" dirty="0"/>
              <a:t>The faults may seal in one point and leak in another</a:t>
            </a:r>
          </a:p>
          <a:p>
            <a:pPr lvl="1"/>
            <a:r>
              <a:rPr lang="en-US" dirty="0" smtClean="0"/>
              <a:t>What is the possible filling of the trap?</a:t>
            </a:r>
          </a:p>
          <a:p>
            <a:pPr lvl="2"/>
            <a:r>
              <a:rPr lang="en-US" dirty="0" smtClean="0"/>
              <a:t>Fill to synclinal spill</a:t>
            </a:r>
          </a:p>
          <a:p>
            <a:pPr lvl="2"/>
            <a:r>
              <a:rPr lang="en-US" dirty="0" smtClean="0"/>
              <a:t>Fill to sand-sand juxtaposition point</a:t>
            </a:r>
          </a:p>
          <a:p>
            <a:pPr lvl="2"/>
            <a:r>
              <a:rPr lang="en-US" dirty="0" smtClean="0"/>
              <a:t>Filled to clay smear point</a:t>
            </a:r>
          </a:p>
          <a:p>
            <a:pPr marL="685800" lvl="2" indent="0">
              <a:buNone/>
            </a:pPr>
            <a:r>
              <a:rPr lang="en-US" dirty="0" smtClean="0"/>
              <a:t/>
            </a:r>
            <a:br>
              <a:rPr lang="en-US" dirty="0" smtClean="0"/>
            </a:br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8E218-4016-3246-85B3-334501356CBA}" type="slidenum">
              <a:rPr lang="nb-NO" smtClean="0"/>
              <a:t>18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178012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430660"/>
          </a:xfrm>
        </p:spPr>
        <p:txBody>
          <a:bodyPr>
            <a:normAutofit fontScale="90000"/>
          </a:bodyPr>
          <a:lstStyle/>
          <a:p>
            <a:r>
              <a:rPr lang="nb-NO" b="1" dirty="0" err="1" smtClean="0"/>
              <a:t>Cap</a:t>
            </a:r>
            <a:r>
              <a:rPr lang="nb-NO" b="1" dirty="0" smtClean="0"/>
              <a:t> (Seal) rock</a:t>
            </a:r>
            <a:endParaRPr lang="nb-NO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870455"/>
            <a:ext cx="7886700" cy="3961318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b="1" i="1" dirty="0">
                <a:solidFill>
                  <a:srgbClr val="FF0000"/>
                </a:solidFill>
              </a:rPr>
              <a:t>“Cap rock is defined as a relatively impermeable rock, commonly shale, anhydrite or salt, that forms a barrier or seal above and around reservoir rock so that fluids cannot migrate beyond the reservoir</a:t>
            </a:r>
            <a:r>
              <a:rPr lang="en-US" b="1" i="1" dirty="0" smtClean="0">
                <a:solidFill>
                  <a:srgbClr val="FF0000"/>
                </a:solidFill>
              </a:rPr>
              <a:t>.“</a:t>
            </a:r>
          </a:p>
          <a:p>
            <a:r>
              <a:rPr lang="en-US" b="1" dirty="0" smtClean="0"/>
              <a:t>Is </a:t>
            </a:r>
            <a:r>
              <a:rPr lang="en-US" b="1" dirty="0"/>
              <a:t>there a cap rock present</a:t>
            </a:r>
            <a:r>
              <a:rPr lang="en-US" b="1" dirty="0" smtClean="0"/>
              <a:t>?</a:t>
            </a:r>
          </a:p>
          <a:p>
            <a:pPr lvl="1"/>
            <a:r>
              <a:rPr lang="en-US" sz="1350" b="1" dirty="0">
                <a:solidFill>
                  <a:schemeClr val="accent1">
                    <a:lumMod val="75000"/>
                  </a:schemeClr>
                </a:solidFill>
              </a:rPr>
              <a:t>We assumed yes – </a:t>
            </a:r>
            <a:r>
              <a:rPr lang="en-US" sz="1350" b="1" i="1" dirty="0">
                <a:solidFill>
                  <a:schemeClr val="accent1">
                    <a:lumMod val="75000"/>
                  </a:schemeClr>
                </a:solidFill>
              </a:rPr>
              <a:t>should be correlated with the deposition environment and tectonic evolution of the area</a:t>
            </a:r>
          </a:p>
          <a:p>
            <a:pPr lvl="1" fontAlgn="base"/>
            <a:r>
              <a:rPr lang="en-US" b="1" dirty="0"/>
              <a:t>What is the lithology of the cap rock?</a:t>
            </a:r>
          </a:p>
          <a:p>
            <a:pPr lvl="2" fontAlgn="base"/>
            <a:r>
              <a:rPr lang="en-US" dirty="0"/>
              <a:t>Main cap rocks are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shale</a:t>
            </a:r>
            <a:r>
              <a:rPr lang="en-US" dirty="0"/>
              <a:t>, salt and anhydrite</a:t>
            </a:r>
          </a:p>
          <a:p>
            <a:pPr lvl="3" fontAlgn="base"/>
            <a:r>
              <a:rPr lang="en-US" dirty="0"/>
              <a:t>Salt, anhydrite are considered as having very good sealing properties</a:t>
            </a:r>
          </a:p>
          <a:p>
            <a:pPr lvl="3" fontAlgn="base"/>
            <a:r>
              <a:rPr lang="en-US" dirty="0"/>
              <a:t>Thick shales have good sealing properties</a:t>
            </a:r>
          </a:p>
          <a:p>
            <a:pPr lvl="3" fontAlgn="base"/>
            <a:r>
              <a:rPr lang="en-US" dirty="0"/>
              <a:t>Thin shales have poor to acceptable sealing properties</a:t>
            </a:r>
          </a:p>
          <a:p>
            <a:pPr lvl="3" fontAlgn="base"/>
            <a:r>
              <a:rPr lang="en-US" dirty="0"/>
              <a:t>Juxtaposition, fault planes depend on sand/shale or sand/sand contact</a:t>
            </a:r>
          </a:p>
          <a:p>
            <a:pPr lvl="1" fontAlgn="base"/>
            <a:r>
              <a:rPr lang="en-US" b="1" dirty="0"/>
              <a:t>What is the effectiveness of the cap rock? What is its lateral extent?</a:t>
            </a:r>
          </a:p>
          <a:p>
            <a:pPr lvl="2" fontAlgn="base"/>
            <a:r>
              <a:rPr lang="en-US" dirty="0"/>
              <a:t>The cap rock must extend over the entire reservoir section inside the trap in order to be effective.</a:t>
            </a:r>
          </a:p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8E218-4016-3246-85B3-334501356CBA}" type="slidenum">
              <a:rPr lang="nb-NO" smtClean="0"/>
              <a:t>19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818307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67" y="367339"/>
            <a:ext cx="7886700" cy="562583"/>
          </a:xfrm>
        </p:spPr>
        <p:txBody>
          <a:bodyPr>
            <a:noAutofit/>
          </a:bodyPr>
          <a:lstStyle/>
          <a:p>
            <a:r>
              <a:rPr lang="nb-NO" sz="2400" b="1" dirty="0" smtClean="0"/>
              <a:t>Petroleum system elements and </a:t>
            </a:r>
            <a:r>
              <a:rPr lang="nb-NO" sz="2400" b="1" dirty="0" err="1" smtClean="0"/>
              <a:t>processes</a:t>
            </a:r>
            <a:r>
              <a:rPr lang="nb-NO" sz="2400" b="1" dirty="0" smtClean="0"/>
              <a:t/>
            </a:r>
            <a:br>
              <a:rPr lang="nb-NO" sz="2400" b="1" dirty="0" smtClean="0"/>
            </a:br>
            <a:r>
              <a:rPr lang="nb-NO" sz="2400" b="1" dirty="0" err="1" smtClean="0"/>
              <a:t>Introduction</a:t>
            </a:r>
            <a:endParaRPr lang="nb-NO" sz="2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567" y="1342595"/>
            <a:ext cx="7886700" cy="3263504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sz="3500" b="1" i="1" dirty="0">
                <a:solidFill>
                  <a:srgbClr val="FF0000"/>
                </a:solidFill>
              </a:rPr>
              <a:t>The goal for exploration (for petroleum system evaluation) is to find areas (prospects) where there are hydrocarbons.</a:t>
            </a:r>
          </a:p>
          <a:p>
            <a:pPr marL="0" indent="0">
              <a:buNone/>
            </a:pPr>
            <a:endParaRPr lang="en-US" b="1" i="1" dirty="0" smtClean="0">
              <a:solidFill>
                <a:srgbClr val="FF0000"/>
              </a:solidFill>
              <a:effectLst/>
            </a:endParaRPr>
          </a:p>
          <a:p>
            <a:r>
              <a:rPr lang="en-US" dirty="0"/>
              <a:t>Hydrocarbons will be found if:</a:t>
            </a:r>
            <a:endParaRPr lang="en-US" b="0" dirty="0" smtClean="0">
              <a:effectLst/>
            </a:endParaRPr>
          </a:p>
          <a:p>
            <a:pPr marL="685800" lvl="1" indent="-342900">
              <a:buFont typeface="+mj-lt"/>
              <a:buAutoNum type="arabicPeriod"/>
            </a:pPr>
            <a:r>
              <a:rPr lang="en-US" dirty="0" smtClean="0"/>
              <a:t>Hydrocarbons </a:t>
            </a:r>
            <a:r>
              <a:rPr lang="en-US" dirty="0"/>
              <a:t>are formed inside a kitchen (</a:t>
            </a:r>
            <a:r>
              <a:rPr lang="en-US" i="1" dirty="0"/>
              <a:t>Source rock</a:t>
            </a:r>
            <a:r>
              <a:rPr lang="en-US" dirty="0"/>
              <a:t>) from organic matter </a:t>
            </a:r>
            <a:endParaRPr lang="en-US" dirty="0" smtClean="0"/>
          </a:p>
          <a:p>
            <a:pPr marL="685800" lvl="1" indent="-342900">
              <a:buFont typeface="+mj-lt"/>
              <a:buAutoNum type="arabicPeriod"/>
            </a:pPr>
            <a:endParaRPr lang="en-US" dirty="0"/>
          </a:p>
          <a:p>
            <a:pPr marL="728663" lvl="1" indent="-385763">
              <a:buFont typeface="+mj-lt"/>
              <a:buAutoNum type="arabicPeriod"/>
            </a:pPr>
            <a:r>
              <a:rPr lang="en-US" dirty="0"/>
              <a:t>Hydrocarbons are migrated from the Source rock into a porous and permeable rock (Reservoir rock)</a:t>
            </a:r>
          </a:p>
          <a:p>
            <a:pPr lvl="2" fontAlgn="base"/>
            <a:r>
              <a:rPr lang="en-US" dirty="0" smtClean="0"/>
              <a:t>Migration </a:t>
            </a:r>
            <a:r>
              <a:rPr lang="en-US" dirty="0"/>
              <a:t>takes place through migration pathways: </a:t>
            </a:r>
          </a:p>
          <a:p>
            <a:pPr lvl="3" fontAlgn="base"/>
            <a:r>
              <a:rPr lang="en-US" dirty="0"/>
              <a:t>Faults, should be non-sealing</a:t>
            </a:r>
          </a:p>
          <a:p>
            <a:pPr lvl="3" fontAlgn="base"/>
            <a:r>
              <a:rPr lang="en-US" dirty="0"/>
              <a:t>Porous carrier beds, continuous and sealed by a continuous non-porous rock</a:t>
            </a:r>
          </a:p>
          <a:p>
            <a:pPr lvl="3" fontAlgn="base"/>
            <a:r>
              <a:rPr lang="en-US" dirty="0" smtClean="0"/>
              <a:t>Combination </a:t>
            </a:r>
            <a:r>
              <a:rPr lang="en-US" dirty="0"/>
              <a:t>of faults and porous carrier </a:t>
            </a:r>
            <a:r>
              <a:rPr lang="en-US" dirty="0" smtClean="0"/>
              <a:t>beds</a:t>
            </a:r>
          </a:p>
          <a:p>
            <a:pPr lvl="3" fontAlgn="base"/>
            <a:endParaRPr lang="en-US" dirty="0"/>
          </a:p>
          <a:p>
            <a:pPr marL="728663" lvl="1" indent="-385763">
              <a:buFont typeface="+mj-lt"/>
              <a:buAutoNum type="arabicPeriod"/>
            </a:pPr>
            <a:r>
              <a:rPr lang="nb-NO" dirty="0" err="1"/>
              <a:t>Hydrocarbons</a:t>
            </a:r>
            <a:r>
              <a:rPr lang="nb-NO" dirty="0"/>
              <a:t> </a:t>
            </a:r>
            <a:r>
              <a:rPr lang="nb-NO" dirty="0" err="1"/>
              <a:t>are</a:t>
            </a:r>
            <a:r>
              <a:rPr lang="nb-NO" dirty="0"/>
              <a:t> </a:t>
            </a:r>
            <a:r>
              <a:rPr lang="nb-NO" dirty="0" err="1"/>
              <a:t>accumulated</a:t>
            </a:r>
            <a:r>
              <a:rPr lang="nb-NO" dirty="0"/>
              <a:t> </a:t>
            </a:r>
            <a:r>
              <a:rPr lang="nb-NO" dirty="0" err="1"/>
              <a:t>inside</a:t>
            </a:r>
            <a:r>
              <a:rPr lang="nb-NO" dirty="0"/>
              <a:t> a </a:t>
            </a:r>
            <a:r>
              <a:rPr lang="nb-NO" dirty="0" err="1" smtClean="0"/>
              <a:t>trap</a:t>
            </a:r>
            <a:endParaRPr lang="en-US" b="0" dirty="0" smtClean="0">
              <a:effectLst/>
            </a:endParaRPr>
          </a:p>
          <a:p>
            <a:pPr lvl="2" fontAlgn="base"/>
            <a:r>
              <a:rPr lang="en-US" dirty="0"/>
              <a:t>The trap must have been formed before the hydrocarbons started to migrate</a:t>
            </a:r>
          </a:p>
          <a:p>
            <a:pPr lvl="2" fontAlgn="base"/>
            <a:r>
              <a:rPr lang="en-US" dirty="0"/>
              <a:t>The type of trap is important </a:t>
            </a:r>
          </a:p>
          <a:p>
            <a:pPr lvl="2"/>
            <a:endParaRPr lang="nb-NO" dirty="0" smtClean="0"/>
          </a:p>
          <a:p>
            <a:pPr marL="728663" lvl="1" indent="-385763" fontAlgn="base">
              <a:buFont typeface="+mj-lt"/>
              <a:buAutoNum type="arabicPeriod"/>
            </a:pPr>
            <a:r>
              <a:rPr lang="en-US" dirty="0"/>
              <a:t>Hydrocarbons are retained and preserved inside the trap after accumulation until present day</a:t>
            </a:r>
          </a:p>
          <a:p>
            <a:pPr lvl="2" fontAlgn="base"/>
            <a:r>
              <a:rPr lang="en-US" dirty="0"/>
              <a:t>The trap must maintain the integrity </a:t>
            </a:r>
          </a:p>
          <a:p>
            <a:pPr lvl="2" fontAlgn="base"/>
            <a:r>
              <a:rPr lang="en-US" dirty="0"/>
              <a:t>Hydrocarbons should maintain their quality (no degradation) </a:t>
            </a:r>
          </a:p>
          <a:p>
            <a:pPr marL="1071563" lvl="2" indent="-385763">
              <a:buFont typeface="+mj-lt"/>
              <a:buAutoNum type="arabicPeriod"/>
            </a:pPr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8E218-4016-3246-85B3-334501356CBA}" type="slidenum">
              <a:rPr lang="nb-NO" smtClean="0"/>
              <a:t>2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99444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511709"/>
          </a:xfrm>
        </p:spPr>
        <p:txBody>
          <a:bodyPr>
            <a:normAutofit fontScale="90000"/>
          </a:bodyPr>
          <a:lstStyle/>
          <a:p>
            <a:r>
              <a:rPr lang="nb-NO" b="1" dirty="0" err="1"/>
              <a:t>Retention</a:t>
            </a:r>
            <a:r>
              <a:rPr lang="nb-NO" b="1" dirty="0"/>
              <a:t> </a:t>
            </a:r>
            <a:r>
              <a:rPr lang="nb-NO" b="1" dirty="0" err="1"/>
              <a:t>after</a:t>
            </a:r>
            <a:r>
              <a:rPr lang="nb-NO" b="1" dirty="0"/>
              <a:t> </a:t>
            </a:r>
            <a:r>
              <a:rPr lang="nb-NO" b="1" dirty="0" err="1"/>
              <a:t>accumulation</a:t>
            </a:r>
            <a:endParaRPr lang="nb-NO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094899"/>
            <a:ext cx="7886700" cy="2496200"/>
          </a:xfrm>
        </p:spPr>
        <p:txBody>
          <a:bodyPr/>
          <a:lstStyle/>
          <a:p>
            <a:r>
              <a:rPr lang="en-US" sz="1800" dirty="0"/>
              <a:t>It is not enough just to know that a trap is present in a basin where hydrocarbons were generated and migrated. We also must know that the trap was preserved over time.</a:t>
            </a:r>
          </a:p>
          <a:p>
            <a:pPr lvl="1" fontAlgn="base"/>
            <a:r>
              <a:rPr lang="en-US" sz="1500" dirty="0"/>
              <a:t>Processes that can destroy the accumulation or alter the hydrocarbons quality</a:t>
            </a:r>
          </a:p>
          <a:p>
            <a:pPr lvl="1" fontAlgn="base"/>
            <a:r>
              <a:rPr lang="en-US" sz="1500" dirty="0"/>
              <a:t>Hydrocarbon column</a:t>
            </a:r>
          </a:p>
          <a:p>
            <a:endParaRPr lang="nb-NO" sz="15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8E218-4016-3246-85B3-334501356CBA}" type="slidenum">
              <a:rPr lang="nb-NO" smtClean="0"/>
              <a:t>20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770942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8E218-4016-3246-85B3-334501356CBA}" type="slidenum">
              <a:rPr lang="nb-NO" smtClean="0"/>
              <a:t>21</a:t>
            </a:fld>
            <a:endParaRPr lang="nb-NO"/>
          </a:p>
        </p:txBody>
      </p:sp>
      <p:grpSp>
        <p:nvGrpSpPr>
          <p:cNvPr id="9" name="Group 8"/>
          <p:cNvGrpSpPr/>
          <p:nvPr/>
        </p:nvGrpSpPr>
        <p:grpSpPr>
          <a:xfrm>
            <a:off x="2581275" y="1727140"/>
            <a:ext cx="6368926" cy="3224219"/>
            <a:chOff x="2219325" y="1462247"/>
            <a:chExt cx="6368926" cy="3224219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19325" y="1462247"/>
              <a:ext cx="6368926" cy="3224219"/>
            </a:xfrm>
            <a:prstGeom prst="rect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</p:pic>
        <p:sp>
          <p:nvSpPr>
            <p:cNvPr id="7" name="Oval 6"/>
            <p:cNvSpPr/>
            <p:nvPr/>
          </p:nvSpPr>
          <p:spPr>
            <a:xfrm rot="300000">
              <a:off x="3280889" y="2377777"/>
              <a:ext cx="3737472" cy="800124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243002" y="374541"/>
            <a:ext cx="4529060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1600" b="1" dirty="0" smtClean="0">
                <a:solidFill>
                  <a:srgbClr val="C00000"/>
                </a:solidFill>
              </a:rPr>
              <a:t>How to </a:t>
            </a:r>
            <a:r>
              <a:rPr lang="nb-NO" sz="1600" b="1" dirty="0" err="1" smtClean="0">
                <a:solidFill>
                  <a:srgbClr val="C00000"/>
                </a:solidFill>
              </a:rPr>
              <a:t>recognize</a:t>
            </a:r>
            <a:r>
              <a:rPr lang="nb-NO" sz="1600" b="1" dirty="0" smtClean="0">
                <a:solidFill>
                  <a:srgbClr val="C00000"/>
                </a:solidFill>
              </a:rPr>
              <a:t> </a:t>
            </a:r>
            <a:r>
              <a:rPr lang="nb-NO" sz="1600" b="1" dirty="0" err="1" smtClean="0">
                <a:solidFill>
                  <a:srgbClr val="C00000"/>
                </a:solidFill>
              </a:rPr>
              <a:t>reservoir</a:t>
            </a:r>
            <a:r>
              <a:rPr lang="nb-NO" sz="1600" b="1" dirty="0" smtClean="0">
                <a:solidFill>
                  <a:srgbClr val="C00000"/>
                </a:solidFill>
              </a:rPr>
              <a:t> rocks </a:t>
            </a:r>
            <a:r>
              <a:rPr lang="nb-NO" sz="1600" b="1" dirty="0" err="1" smtClean="0">
                <a:solidFill>
                  <a:srgbClr val="C00000"/>
                </a:solidFill>
              </a:rPr>
              <a:t>on</a:t>
            </a:r>
            <a:r>
              <a:rPr lang="nb-NO" sz="1600" b="1" dirty="0" smtClean="0">
                <a:solidFill>
                  <a:srgbClr val="C00000"/>
                </a:solidFill>
              </a:rPr>
              <a:t> </a:t>
            </a:r>
            <a:r>
              <a:rPr lang="nb-NO" sz="1600" b="1" dirty="0" err="1" smtClean="0">
                <a:solidFill>
                  <a:srgbClr val="C00000"/>
                </a:solidFill>
              </a:rPr>
              <a:t>seismic</a:t>
            </a:r>
            <a:endParaRPr lang="nb-NO" sz="1600" b="1" dirty="0" smtClean="0">
              <a:solidFill>
                <a:srgbClr val="C00000"/>
              </a:solidFill>
            </a:endParaRPr>
          </a:p>
          <a:p>
            <a:endParaRPr lang="nb-NO" sz="1600" b="1" dirty="0" smtClean="0">
              <a:solidFill>
                <a:srgbClr val="C00000"/>
              </a:solidFill>
            </a:endParaRPr>
          </a:p>
          <a:p>
            <a:r>
              <a:rPr lang="nb-NO" sz="1200" b="1" dirty="0" err="1" smtClean="0"/>
              <a:t>Clinoforms</a:t>
            </a:r>
            <a:r>
              <a:rPr lang="nb-NO" sz="1200" b="1" dirty="0" smtClean="0"/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sz="1200" dirty="0" err="1" smtClean="0"/>
              <a:t>dipping</a:t>
            </a:r>
            <a:r>
              <a:rPr lang="nb-NO" sz="1200" dirty="0" smtClean="0"/>
              <a:t> to </a:t>
            </a:r>
            <a:r>
              <a:rPr lang="nb-NO" sz="1200" dirty="0" err="1" smtClean="0"/>
              <a:t>the</a:t>
            </a:r>
            <a:r>
              <a:rPr lang="nb-NO" sz="1200" dirty="0" smtClean="0"/>
              <a:t> </a:t>
            </a:r>
            <a:r>
              <a:rPr lang="nb-NO" sz="1200" dirty="0" err="1" smtClean="0"/>
              <a:t>west</a:t>
            </a:r>
            <a:r>
              <a:rPr lang="nb-NO" sz="1200" dirty="0" smtClean="0"/>
              <a:t> – &gt; </a:t>
            </a:r>
            <a:r>
              <a:rPr lang="nb-NO" sz="1200" dirty="0" err="1" smtClean="0"/>
              <a:t>source</a:t>
            </a:r>
            <a:r>
              <a:rPr lang="nb-NO" sz="1200" dirty="0" smtClean="0"/>
              <a:t> </a:t>
            </a:r>
            <a:r>
              <a:rPr lang="nb-NO" sz="1200" dirty="0" err="1" smtClean="0"/>
              <a:t>of</a:t>
            </a:r>
            <a:r>
              <a:rPr lang="nb-NO" sz="1200" dirty="0" smtClean="0"/>
              <a:t> </a:t>
            </a:r>
            <a:r>
              <a:rPr lang="nb-NO" sz="1200" dirty="0" err="1" smtClean="0"/>
              <a:t>the</a:t>
            </a:r>
            <a:r>
              <a:rPr lang="nb-NO" sz="1200" dirty="0" smtClean="0"/>
              <a:t> sediments </a:t>
            </a:r>
            <a:r>
              <a:rPr lang="nb-NO" sz="1200" dirty="0" err="1" smtClean="0"/>
              <a:t>located</a:t>
            </a:r>
            <a:r>
              <a:rPr lang="nb-NO" sz="1200" dirty="0" smtClean="0"/>
              <a:t> to </a:t>
            </a:r>
            <a:r>
              <a:rPr lang="nb-NO" sz="1200" dirty="0" err="1" smtClean="0"/>
              <a:t>the</a:t>
            </a:r>
            <a:r>
              <a:rPr lang="nb-NO" sz="1200" dirty="0" smtClean="0"/>
              <a:t> </a:t>
            </a:r>
            <a:r>
              <a:rPr lang="nb-NO" sz="1200" dirty="0" err="1" smtClean="0"/>
              <a:t>east</a:t>
            </a:r>
            <a:endParaRPr lang="nb-NO" sz="12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sz="1200" dirty="0" err="1" smtClean="0"/>
              <a:t>Typically</a:t>
            </a:r>
            <a:r>
              <a:rPr lang="nb-NO" sz="1200" dirty="0" smtClean="0"/>
              <a:t> </a:t>
            </a:r>
            <a:r>
              <a:rPr lang="nb-NO" sz="1200" dirty="0" err="1" smtClean="0"/>
              <a:t>occur</a:t>
            </a:r>
            <a:r>
              <a:rPr lang="nb-NO" sz="1200" dirty="0" smtClean="0"/>
              <a:t> in delta front, shelf </a:t>
            </a:r>
            <a:r>
              <a:rPr lang="nb-NO" sz="1200" dirty="0" err="1" smtClean="0"/>
              <a:t>slope</a:t>
            </a:r>
            <a:r>
              <a:rPr lang="nb-NO" sz="1200" dirty="0" smtClean="0"/>
              <a:t> and </a:t>
            </a:r>
            <a:r>
              <a:rPr lang="nb-NO" sz="1200" dirty="0" err="1" smtClean="0"/>
              <a:t>continental</a:t>
            </a:r>
            <a:r>
              <a:rPr lang="nb-NO" sz="1200" dirty="0" smtClean="0"/>
              <a:t> </a:t>
            </a:r>
            <a:r>
              <a:rPr lang="nb-NO" sz="1200" dirty="0" err="1" smtClean="0"/>
              <a:t>marginas</a:t>
            </a:r>
            <a:endParaRPr lang="nb-NO" sz="12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nb-NO" sz="12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nb-NO" sz="1200" dirty="0"/>
          </a:p>
        </p:txBody>
      </p:sp>
    </p:spTree>
    <p:extLst>
      <p:ext uri="{BB962C8B-B14F-4D97-AF65-F5344CB8AC3E}">
        <p14:creationId xmlns:p14="http://schemas.microsoft.com/office/powerpoint/2010/main" val="42854176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8E218-4016-3246-85B3-334501356CBA}" type="slidenum">
              <a:rPr lang="nb-NO" smtClean="0"/>
              <a:t>22</a:t>
            </a:fld>
            <a:endParaRPr lang="nb-NO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226" y="395118"/>
            <a:ext cx="8410574" cy="4257787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6" name="Oval 5"/>
          <p:cNvSpPr/>
          <p:nvPr/>
        </p:nvSpPr>
        <p:spPr>
          <a:xfrm>
            <a:off x="1533525" y="1724025"/>
            <a:ext cx="3838575" cy="876300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7" name="TextBox 6"/>
          <p:cNvSpPr txBox="1"/>
          <p:nvPr/>
        </p:nvSpPr>
        <p:spPr>
          <a:xfrm>
            <a:off x="2853160" y="1977509"/>
            <a:ext cx="8611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1200" dirty="0" err="1" smtClean="0"/>
              <a:t>Clinoforms</a:t>
            </a:r>
            <a:endParaRPr lang="nb-NO" sz="1200" dirty="0"/>
          </a:p>
        </p:txBody>
      </p:sp>
    </p:spTree>
    <p:extLst>
      <p:ext uri="{BB962C8B-B14F-4D97-AF65-F5344CB8AC3E}">
        <p14:creationId xmlns:p14="http://schemas.microsoft.com/office/powerpoint/2010/main" val="262666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8E218-4016-3246-85B3-334501356CBA}" type="slidenum">
              <a:rPr lang="nb-NO" smtClean="0"/>
              <a:t>23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006054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4082" y="365736"/>
            <a:ext cx="7886700" cy="699864"/>
          </a:xfrm>
        </p:spPr>
        <p:txBody>
          <a:bodyPr>
            <a:noAutofit/>
          </a:bodyPr>
          <a:lstStyle/>
          <a:p>
            <a:r>
              <a:rPr lang="nb-NO" sz="2800" b="1" dirty="0" smtClean="0"/>
              <a:t>Petroleum system elements and </a:t>
            </a:r>
            <a:r>
              <a:rPr lang="nb-NO" sz="2800" b="1" dirty="0" err="1" smtClean="0"/>
              <a:t>processes</a:t>
            </a:r>
            <a:r>
              <a:rPr lang="nb-NO" sz="2800" b="1" dirty="0" smtClean="0"/>
              <a:t/>
            </a:r>
            <a:br>
              <a:rPr lang="nb-NO" sz="2800" b="1" dirty="0" smtClean="0"/>
            </a:br>
            <a:r>
              <a:rPr lang="nb-NO" sz="2800" b="1" dirty="0" err="1" smtClean="0"/>
              <a:t>Introduction</a:t>
            </a:r>
            <a:endParaRPr lang="nb-NO" sz="2800" b="1" dirty="0"/>
          </a:p>
        </p:txBody>
      </p:sp>
      <p:sp>
        <p:nvSpPr>
          <p:cNvPr id="4" name="Rectangle 3"/>
          <p:cNvSpPr/>
          <p:nvPr/>
        </p:nvSpPr>
        <p:spPr>
          <a:xfrm>
            <a:off x="454082" y="1498045"/>
            <a:ext cx="7289223" cy="31239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nb-NO" sz="1350" dirty="0">
                <a:solidFill>
                  <a:srgbClr val="000000"/>
                </a:solidFill>
                <a:latin typeface="Arial" panose="020B0604020202020204" pitchFamily="34" charset="0"/>
              </a:rPr>
              <a:t>The </a:t>
            </a:r>
            <a:r>
              <a:rPr lang="nb-NO" sz="1350" dirty="0" err="1">
                <a:solidFill>
                  <a:srgbClr val="000000"/>
                </a:solidFill>
                <a:latin typeface="Arial" panose="020B0604020202020204" pitchFamily="34" charset="0"/>
              </a:rPr>
              <a:t>essential</a:t>
            </a:r>
            <a:r>
              <a:rPr lang="nb-NO" sz="135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nb-NO" sz="1350" b="1" dirty="0">
                <a:solidFill>
                  <a:srgbClr val="000000"/>
                </a:solidFill>
                <a:latin typeface="Arial" panose="020B0604020202020204" pitchFamily="34" charset="0"/>
              </a:rPr>
              <a:t>elements</a:t>
            </a:r>
            <a:r>
              <a:rPr lang="nb-NO" sz="135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nb-NO" sz="1350" dirty="0" err="1">
                <a:solidFill>
                  <a:srgbClr val="000000"/>
                </a:solidFill>
                <a:latin typeface="Arial" panose="020B0604020202020204" pitchFamily="34" charset="0"/>
              </a:rPr>
              <a:t>of</a:t>
            </a:r>
            <a:r>
              <a:rPr lang="nb-NO" sz="1350" dirty="0">
                <a:solidFill>
                  <a:srgbClr val="000000"/>
                </a:solidFill>
                <a:latin typeface="Arial" panose="020B0604020202020204" pitchFamily="34" charset="0"/>
              </a:rPr>
              <a:t> a petroleum system </a:t>
            </a:r>
            <a:r>
              <a:rPr lang="nb-NO" sz="1350" dirty="0" err="1">
                <a:solidFill>
                  <a:srgbClr val="000000"/>
                </a:solidFill>
                <a:latin typeface="Arial" panose="020B0604020202020204" pitchFamily="34" charset="0"/>
              </a:rPr>
              <a:t>include</a:t>
            </a:r>
            <a:r>
              <a:rPr lang="nb-NO" sz="1350" dirty="0">
                <a:solidFill>
                  <a:srgbClr val="000000"/>
                </a:solidFill>
                <a:latin typeface="Arial" panose="020B0604020202020204" pitchFamily="34" charset="0"/>
              </a:rPr>
              <a:t>:</a:t>
            </a:r>
            <a:endParaRPr lang="nb-NO" sz="1350" dirty="0"/>
          </a:p>
          <a:p>
            <a:pPr marL="342900" fontAlgn="base">
              <a:buFont typeface="Arial" panose="020B0604020202020204" pitchFamily="34" charset="0"/>
              <a:buChar char="•"/>
            </a:pPr>
            <a:r>
              <a:rPr lang="nb-NO" sz="1350" dirty="0">
                <a:solidFill>
                  <a:srgbClr val="000000"/>
                </a:solidFill>
                <a:latin typeface="Arial" panose="020B0604020202020204" pitchFamily="34" charset="0"/>
              </a:rPr>
              <a:t>Source rock</a:t>
            </a:r>
          </a:p>
          <a:p>
            <a:pPr marL="342900" fontAlgn="base">
              <a:buFont typeface="Arial" panose="020B0604020202020204" pitchFamily="34" charset="0"/>
              <a:buChar char="•"/>
            </a:pPr>
            <a:r>
              <a:rPr lang="nb-NO" sz="1350" dirty="0" err="1">
                <a:solidFill>
                  <a:srgbClr val="000000"/>
                </a:solidFill>
                <a:latin typeface="Arial" panose="020B0604020202020204" pitchFamily="34" charset="0"/>
              </a:rPr>
              <a:t>Reservoir</a:t>
            </a:r>
            <a:r>
              <a:rPr lang="nb-NO" sz="1350" dirty="0">
                <a:solidFill>
                  <a:srgbClr val="000000"/>
                </a:solidFill>
                <a:latin typeface="Arial" panose="020B0604020202020204" pitchFamily="34" charset="0"/>
              </a:rPr>
              <a:t> rock</a:t>
            </a:r>
          </a:p>
          <a:p>
            <a:pPr marL="342900" fontAlgn="base">
              <a:buFont typeface="Arial" panose="020B0604020202020204" pitchFamily="34" charset="0"/>
              <a:buChar char="•"/>
            </a:pPr>
            <a:r>
              <a:rPr lang="nb-NO" sz="1350" dirty="0" err="1">
                <a:solidFill>
                  <a:srgbClr val="000000"/>
                </a:solidFill>
                <a:latin typeface="Arial" panose="020B0604020202020204" pitchFamily="34" charset="0"/>
              </a:rPr>
              <a:t>Cap</a:t>
            </a:r>
            <a:r>
              <a:rPr lang="nb-NO" sz="1350" dirty="0">
                <a:solidFill>
                  <a:srgbClr val="000000"/>
                </a:solidFill>
                <a:latin typeface="Arial" panose="020B0604020202020204" pitchFamily="34" charset="0"/>
              </a:rPr>
              <a:t> (Seal) rock</a:t>
            </a:r>
          </a:p>
          <a:p>
            <a:pPr marL="342900" fontAlgn="base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b-NO" sz="1350" dirty="0" err="1">
                <a:solidFill>
                  <a:srgbClr val="000000"/>
                </a:solidFill>
                <a:latin typeface="Arial" panose="020B0604020202020204" pitchFamily="34" charset="0"/>
              </a:rPr>
              <a:t>Overburden</a:t>
            </a:r>
            <a:r>
              <a:rPr lang="nb-NO" sz="1350" dirty="0">
                <a:solidFill>
                  <a:srgbClr val="000000"/>
                </a:solidFill>
                <a:latin typeface="Arial" panose="020B0604020202020204" pitchFamily="34" charset="0"/>
              </a:rPr>
              <a:t> rock</a:t>
            </a:r>
          </a:p>
          <a:p>
            <a:pPr marL="342900" fontAlgn="base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nb-NO" sz="135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>
              <a:spcAft>
                <a:spcPts val="600"/>
              </a:spcAft>
            </a:pPr>
            <a:r>
              <a:rPr lang="nb-NO" sz="1350" dirty="0">
                <a:solidFill>
                  <a:srgbClr val="000000"/>
                </a:solidFill>
                <a:latin typeface="Arial" panose="020B0604020202020204" pitchFamily="34" charset="0"/>
              </a:rPr>
              <a:t>Petroleum systems have </a:t>
            </a:r>
            <a:r>
              <a:rPr lang="nb-NO" sz="1350" dirty="0" err="1">
                <a:solidFill>
                  <a:srgbClr val="000000"/>
                </a:solidFill>
                <a:latin typeface="Arial" panose="020B0604020202020204" pitchFamily="34" charset="0"/>
              </a:rPr>
              <a:t>two</a:t>
            </a:r>
            <a:r>
              <a:rPr lang="nb-NO" sz="135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nb-NO" sz="1350" b="1" dirty="0" err="1">
                <a:solidFill>
                  <a:srgbClr val="000000"/>
                </a:solidFill>
                <a:latin typeface="Arial" panose="020B0604020202020204" pitchFamily="34" charset="0"/>
              </a:rPr>
              <a:t>processes</a:t>
            </a:r>
            <a:r>
              <a:rPr lang="nb-NO" sz="1350" dirty="0">
                <a:solidFill>
                  <a:srgbClr val="000000"/>
                </a:solidFill>
                <a:latin typeface="Arial" panose="020B0604020202020204" pitchFamily="34" charset="0"/>
              </a:rPr>
              <a:t>:</a:t>
            </a:r>
            <a:endParaRPr lang="nb-NO" sz="1350" dirty="0"/>
          </a:p>
          <a:p>
            <a:pPr marL="342900" fontAlgn="base">
              <a:buFont typeface="Arial" panose="020B0604020202020204" pitchFamily="34" charset="0"/>
              <a:buChar char="•"/>
            </a:pPr>
            <a:r>
              <a:rPr lang="nb-NO" sz="1350" dirty="0" err="1">
                <a:solidFill>
                  <a:srgbClr val="000000"/>
                </a:solidFill>
                <a:latin typeface="Arial" panose="020B0604020202020204" pitchFamily="34" charset="0"/>
              </a:rPr>
              <a:t>Trap</a:t>
            </a:r>
            <a:r>
              <a:rPr lang="nb-NO" sz="135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nb-NO" sz="1350" dirty="0" err="1">
                <a:solidFill>
                  <a:srgbClr val="000000"/>
                </a:solidFill>
                <a:latin typeface="Arial" panose="020B0604020202020204" pitchFamily="34" charset="0"/>
              </a:rPr>
              <a:t>formation</a:t>
            </a:r>
            <a:endParaRPr lang="nb-NO" sz="135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342900" fontAlgn="base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b-NO" sz="1350" dirty="0" err="1">
                <a:solidFill>
                  <a:srgbClr val="000000"/>
                </a:solidFill>
                <a:latin typeface="Arial" panose="020B0604020202020204" pitchFamily="34" charset="0"/>
              </a:rPr>
              <a:t>Generation</a:t>
            </a:r>
            <a:r>
              <a:rPr lang="nb-NO" sz="1350" dirty="0">
                <a:solidFill>
                  <a:srgbClr val="000000"/>
                </a:solidFill>
                <a:latin typeface="Arial" panose="020B0604020202020204" pitchFamily="34" charset="0"/>
              </a:rPr>
              <a:t>–</a:t>
            </a:r>
            <a:r>
              <a:rPr lang="nb-NO" sz="1350" dirty="0" err="1">
                <a:solidFill>
                  <a:srgbClr val="000000"/>
                </a:solidFill>
                <a:latin typeface="Arial" panose="020B0604020202020204" pitchFamily="34" charset="0"/>
              </a:rPr>
              <a:t>migration</a:t>
            </a:r>
            <a:r>
              <a:rPr lang="nb-NO" sz="1350" dirty="0">
                <a:solidFill>
                  <a:srgbClr val="000000"/>
                </a:solidFill>
                <a:latin typeface="Arial" panose="020B0604020202020204" pitchFamily="34" charset="0"/>
              </a:rPr>
              <a:t>–</a:t>
            </a:r>
            <a:r>
              <a:rPr lang="nb-NO" sz="1350" dirty="0" err="1">
                <a:solidFill>
                  <a:srgbClr val="000000"/>
                </a:solidFill>
                <a:latin typeface="Arial" panose="020B0604020202020204" pitchFamily="34" charset="0"/>
              </a:rPr>
              <a:t>accumulation</a:t>
            </a:r>
            <a:r>
              <a:rPr lang="nb-NO" sz="135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nb-NO" sz="1350" dirty="0" err="1">
                <a:solidFill>
                  <a:srgbClr val="000000"/>
                </a:solidFill>
                <a:latin typeface="Arial" panose="020B0604020202020204" pitchFamily="34" charset="0"/>
              </a:rPr>
              <a:t>of</a:t>
            </a:r>
            <a:r>
              <a:rPr lang="nb-NO" sz="135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nb-NO" sz="1350" dirty="0" err="1">
                <a:solidFill>
                  <a:srgbClr val="000000"/>
                </a:solidFill>
                <a:latin typeface="Arial" panose="020B0604020202020204" pitchFamily="34" charset="0"/>
              </a:rPr>
              <a:t>hydrocarbons</a:t>
            </a:r>
            <a:endParaRPr lang="nb-NO" sz="135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342900" fontAlgn="base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nb-NO" sz="1350" b="1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342900" fontAlgn="base">
              <a:spcAft>
                <a:spcPts val="600"/>
              </a:spcAft>
            </a:pPr>
            <a:r>
              <a:rPr lang="en-US" sz="1400" b="1" i="1" dirty="0" smtClean="0">
                <a:solidFill>
                  <a:srgbClr val="FF0000"/>
                </a:solidFill>
              </a:rPr>
              <a:t>**** </a:t>
            </a:r>
            <a:r>
              <a:rPr lang="en-US" sz="1400" b="1" i="1" dirty="0" smtClean="0">
                <a:solidFill>
                  <a:srgbClr val="FF0000"/>
                </a:solidFill>
              </a:rPr>
              <a:t>If </a:t>
            </a:r>
            <a:r>
              <a:rPr lang="en-US" sz="1400" b="1" i="1" dirty="0">
                <a:solidFill>
                  <a:srgbClr val="FF0000"/>
                </a:solidFill>
              </a:rPr>
              <a:t>one of these elements or processes </a:t>
            </a:r>
            <a:r>
              <a:rPr lang="en-US" sz="1400" b="1" i="1" dirty="0" smtClean="0">
                <a:solidFill>
                  <a:srgbClr val="FF0000"/>
                </a:solidFill>
              </a:rPr>
              <a:t>is </a:t>
            </a:r>
            <a:r>
              <a:rPr lang="en-US" sz="1400" b="1" i="1" dirty="0">
                <a:solidFill>
                  <a:srgbClr val="FF0000"/>
                </a:solidFill>
              </a:rPr>
              <a:t>not present than there is no petroleum system</a:t>
            </a:r>
            <a:r>
              <a:rPr lang="en-US" sz="1350" i="1" dirty="0">
                <a:solidFill>
                  <a:srgbClr val="FF0000"/>
                </a:solidFill>
              </a:rPr>
              <a:t>.</a:t>
            </a:r>
            <a:endParaRPr lang="nb-NO" sz="1350" i="1" dirty="0">
              <a:solidFill>
                <a:srgbClr val="FF0000"/>
              </a:solidFill>
              <a:latin typeface="Arial" panose="020B0604020202020204" pitchFamily="34" charset="0"/>
            </a:endParaRPr>
          </a:p>
          <a:p>
            <a:pPr marL="685800" lvl="1" fontAlgn="base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nb-NO" sz="1350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8E218-4016-3246-85B3-334501356CBA}" type="slidenum">
              <a:rPr lang="nb-NO" smtClean="0"/>
              <a:t>3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085151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4076" b="4764"/>
          <a:stretch/>
        </p:blipFill>
        <p:spPr>
          <a:xfrm>
            <a:off x="1149797" y="1414233"/>
            <a:ext cx="7537003" cy="3601936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1417" y="187405"/>
            <a:ext cx="8868611" cy="595203"/>
          </a:xfrm>
        </p:spPr>
        <p:txBody>
          <a:bodyPr>
            <a:normAutofit/>
          </a:bodyPr>
          <a:lstStyle/>
          <a:p>
            <a:r>
              <a:rPr lang="en-US" sz="2000" b="1" dirty="0"/>
              <a:t>Contextualize use case </a:t>
            </a:r>
            <a:r>
              <a:rPr lang="en-US" sz="2000" b="1" dirty="0" smtClean="0"/>
              <a:t>in </a:t>
            </a:r>
            <a:r>
              <a:rPr lang="en-US" sz="2000" b="1" dirty="0"/>
              <a:t>geoscientists’ </a:t>
            </a:r>
            <a:r>
              <a:rPr lang="en-US" sz="2000" b="1" dirty="0" smtClean="0"/>
              <a:t>prospect maturation </a:t>
            </a:r>
            <a:r>
              <a:rPr lang="en-US" sz="2000" b="1" dirty="0"/>
              <a:t>workflow</a:t>
            </a:r>
            <a:endParaRPr lang="nb-NO" sz="2000" b="1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8E218-4016-3246-85B3-334501356CBA}" type="slidenum">
              <a:rPr lang="nb-NO" smtClean="0"/>
              <a:t>4</a:t>
            </a:fld>
            <a:endParaRPr lang="nb-NO"/>
          </a:p>
        </p:txBody>
      </p:sp>
      <p:sp>
        <p:nvSpPr>
          <p:cNvPr id="3" name="Rectangle 2"/>
          <p:cNvSpPr/>
          <p:nvPr/>
        </p:nvSpPr>
        <p:spPr>
          <a:xfrm>
            <a:off x="340370" y="782608"/>
            <a:ext cx="4793659" cy="16389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nb-NO" sz="1050" b="1" dirty="0" err="1">
                <a:solidFill>
                  <a:srgbClr val="FF0000"/>
                </a:solidFill>
              </a:rPr>
              <a:t>What</a:t>
            </a:r>
            <a:r>
              <a:rPr lang="nb-NO" sz="1050" b="1" dirty="0">
                <a:solidFill>
                  <a:srgbClr val="FF0000"/>
                </a:solidFill>
              </a:rPr>
              <a:t> do </a:t>
            </a:r>
            <a:r>
              <a:rPr lang="nb-NO" sz="1050" b="1" dirty="0" err="1">
                <a:solidFill>
                  <a:srgbClr val="FF0000"/>
                </a:solidFill>
              </a:rPr>
              <a:t>we</a:t>
            </a:r>
            <a:r>
              <a:rPr lang="nb-NO" sz="1050" b="1" dirty="0">
                <a:solidFill>
                  <a:srgbClr val="FF0000"/>
                </a:solidFill>
              </a:rPr>
              <a:t> </a:t>
            </a:r>
            <a:r>
              <a:rPr lang="nb-NO" sz="1050" b="1" dirty="0" err="1">
                <a:solidFill>
                  <a:srgbClr val="FF0000"/>
                </a:solidFill>
              </a:rPr>
              <a:t>know</a:t>
            </a:r>
            <a:r>
              <a:rPr lang="nb-NO" sz="1050" b="1" dirty="0">
                <a:solidFill>
                  <a:srgbClr val="FF0000"/>
                </a:solidFill>
              </a:rPr>
              <a:t> </a:t>
            </a:r>
            <a:r>
              <a:rPr lang="nb-NO" sz="750" dirty="0"/>
              <a:t>(</a:t>
            </a:r>
            <a:r>
              <a:rPr lang="nb-NO" sz="750" dirty="0" err="1"/>
              <a:t>before</a:t>
            </a:r>
            <a:r>
              <a:rPr lang="nb-NO" sz="750" dirty="0"/>
              <a:t> </a:t>
            </a:r>
            <a:r>
              <a:rPr lang="nb-NO" sz="750" dirty="0" err="1"/>
              <a:t>started</a:t>
            </a:r>
            <a:r>
              <a:rPr lang="nb-NO" sz="750" dirty="0"/>
              <a:t> </a:t>
            </a:r>
            <a:r>
              <a:rPr lang="nb-NO" sz="750" dirty="0" err="1"/>
              <a:t>the</a:t>
            </a:r>
            <a:r>
              <a:rPr lang="nb-NO" sz="750" dirty="0"/>
              <a:t> </a:t>
            </a:r>
            <a:r>
              <a:rPr lang="nb-NO" sz="750" dirty="0" err="1"/>
              <a:t>evaluation</a:t>
            </a:r>
            <a:r>
              <a:rPr lang="nb-NO" sz="750" dirty="0"/>
              <a:t>)?</a:t>
            </a:r>
          </a:p>
          <a:p>
            <a:pPr marL="128588" indent="-128588">
              <a:buFont typeface="Arial" panose="020B0604020202020204" pitchFamily="34" charset="0"/>
              <a:buChar char="•"/>
            </a:pPr>
            <a:r>
              <a:rPr lang="nb-NO" sz="900" dirty="0" err="1" smtClean="0"/>
              <a:t>We</a:t>
            </a:r>
            <a:r>
              <a:rPr lang="nb-NO" sz="900" dirty="0" smtClean="0"/>
              <a:t> </a:t>
            </a:r>
            <a:r>
              <a:rPr lang="nb-NO" sz="900" dirty="0" err="1" smtClean="0"/>
              <a:t>know</a:t>
            </a:r>
            <a:r>
              <a:rPr lang="nb-NO" sz="900" dirty="0" smtClean="0"/>
              <a:t> </a:t>
            </a:r>
            <a:r>
              <a:rPr lang="nb-NO" sz="900" dirty="0" err="1" smtClean="0"/>
              <a:t>the</a:t>
            </a:r>
            <a:r>
              <a:rPr lang="nb-NO" sz="900" dirty="0" smtClean="0"/>
              <a:t> location – Northern North </a:t>
            </a:r>
            <a:r>
              <a:rPr lang="nb-NO" sz="900" dirty="0" err="1" smtClean="0"/>
              <a:t>sea</a:t>
            </a:r>
            <a:endParaRPr lang="nb-NO" sz="900" dirty="0" smtClean="0"/>
          </a:p>
          <a:p>
            <a:pPr marL="128588" indent="-128588">
              <a:buFont typeface="Arial" panose="020B0604020202020204" pitchFamily="34" charset="0"/>
              <a:buChar char="•"/>
            </a:pPr>
            <a:r>
              <a:rPr lang="nb-NO" sz="900" dirty="0" err="1" smtClean="0"/>
              <a:t>We</a:t>
            </a:r>
            <a:r>
              <a:rPr lang="nb-NO" sz="900" dirty="0" smtClean="0"/>
              <a:t> </a:t>
            </a:r>
            <a:r>
              <a:rPr lang="nb-NO" sz="900" dirty="0" err="1" smtClean="0"/>
              <a:t>recognize</a:t>
            </a:r>
            <a:r>
              <a:rPr lang="nb-NO" sz="900" dirty="0" smtClean="0"/>
              <a:t> </a:t>
            </a:r>
            <a:r>
              <a:rPr lang="nb-NO" sz="900" dirty="0" err="1" smtClean="0"/>
              <a:t>the</a:t>
            </a:r>
            <a:r>
              <a:rPr lang="nb-NO" sz="900" dirty="0" smtClean="0"/>
              <a:t> limit </a:t>
            </a:r>
            <a:r>
              <a:rPr lang="nb-NO" sz="900" dirty="0" err="1" smtClean="0"/>
              <a:t>between</a:t>
            </a:r>
            <a:r>
              <a:rPr lang="nb-NO" sz="900" dirty="0" smtClean="0"/>
              <a:t> </a:t>
            </a:r>
            <a:r>
              <a:rPr lang="nb-NO" sz="900" dirty="0" err="1" smtClean="0"/>
              <a:t>the</a:t>
            </a:r>
            <a:r>
              <a:rPr lang="nb-NO" sz="900" dirty="0" smtClean="0"/>
              <a:t> </a:t>
            </a:r>
            <a:r>
              <a:rPr lang="nb-NO" sz="900" dirty="0" err="1" smtClean="0"/>
              <a:t>Creatceous</a:t>
            </a:r>
            <a:r>
              <a:rPr lang="nb-NO" sz="900" dirty="0" smtClean="0"/>
              <a:t> / Jurassic </a:t>
            </a:r>
            <a:r>
              <a:rPr lang="nb-NO" sz="900" dirty="0" err="1" smtClean="0"/>
              <a:t>sequnces</a:t>
            </a:r>
            <a:r>
              <a:rPr lang="nb-NO" sz="900" dirty="0" smtClean="0"/>
              <a:t> </a:t>
            </a:r>
            <a:r>
              <a:rPr lang="nb-NO" sz="900" dirty="0" err="1" smtClean="0"/>
              <a:t>of</a:t>
            </a:r>
            <a:r>
              <a:rPr lang="nb-NO" sz="900" dirty="0" smtClean="0"/>
              <a:t> sediments (Base </a:t>
            </a:r>
            <a:r>
              <a:rPr lang="nb-NO" sz="900" dirty="0" err="1" smtClean="0"/>
              <a:t>Cretacous</a:t>
            </a:r>
            <a:r>
              <a:rPr lang="nb-NO" sz="900" dirty="0" smtClean="0"/>
              <a:t> </a:t>
            </a:r>
            <a:r>
              <a:rPr lang="nb-NO" sz="900" dirty="0" err="1" smtClean="0"/>
              <a:t>Unconformity</a:t>
            </a:r>
            <a:r>
              <a:rPr lang="nb-NO" sz="900" dirty="0" smtClean="0"/>
              <a:t> = BCU) -&gt; </a:t>
            </a:r>
            <a:r>
              <a:rPr lang="nb-NO" sz="900" dirty="0" err="1" smtClean="0"/>
              <a:t>the</a:t>
            </a:r>
            <a:r>
              <a:rPr lang="nb-NO" sz="900" dirty="0" smtClean="0"/>
              <a:t> </a:t>
            </a:r>
            <a:r>
              <a:rPr lang="nb-NO" sz="900" b="1" dirty="0" err="1" smtClean="0"/>
              <a:t>geological</a:t>
            </a:r>
            <a:r>
              <a:rPr lang="nb-NO" sz="900" b="1" dirty="0" smtClean="0"/>
              <a:t> age  </a:t>
            </a:r>
            <a:r>
              <a:rPr lang="nb-NO" sz="900" dirty="0" smtClean="0"/>
              <a:t>-&gt; </a:t>
            </a:r>
            <a:r>
              <a:rPr lang="nb-NO" sz="900" dirty="0" err="1" smtClean="0"/>
              <a:t>which</a:t>
            </a:r>
            <a:r>
              <a:rPr lang="nb-NO" sz="900" dirty="0" smtClean="0"/>
              <a:t>  </a:t>
            </a:r>
            <a:r>
              <a:rPr lang="nb-NO" sz="900" dirty="0" err="1" smtClean="0"/>
              <a:t>kind</a:t>
            </a:r>
            <a:r>
              <a:rPr lang="nb-NO" sz="900" dirty="0" smtClean="0"/>
              <a:t> </a:t>
            </a:r>
            <a:r>
              <a:rPr lang="nb-NO" sz="900" dirty="0" err="1" smtClean="0"/>
              <a:t>of</a:t>
            </a:r>
            <a:r>
              <a:rPr lang="nb-NO" sz="900" dirty="0" smtClean="0"/>
              <a:t> </a:t>
            </a:r>
            <a:r>
              <a:rPr lang="nb-NO" sz="900" b="1" dirty="0" err="1" smtClean="0"/>
              <a:t>depositional</a:t>
            </a:r>
            <a:r>
              <a:rPr lang="nb-NO" sz="900" b="1" dirty="0" smtClean="0"/>
              <a:t> </a:t>
            </a:r>
            <a:r>
              <a:rPr lang="nb-NO" sz="900" b="1" dirty="0" err="1" smtClean="0"/>
              <a:t>environments</a:t>
            </a:r>
            <a:r>
              <a:rPr lang="nb-NO" sz="900" b="1" dirty="0" smtClean="0"/>
              <a:t>  </a:t>
            </a:r>
            <a:r>
              <a:rPr lang="nb-NO" sz="900" dirty="0" err="1" smtClean="0"/>
              <a:t>these</a:t>
            </a:r>
            <a:r>
              <a:rPr lang="nb-NO" sz="900" dirty="0" smtClean="0"/>
              <a:t> </a:t>
            </a:r>
            <a:r>
              <a:rPr lang="nb-NO" sz="900" dirty="0" err="1" smtClean="0"/>
              <a:t>sequences</a:t>
            </a:r>
            <a:r>
              <a:rPr lang="nb-NO" sz="900" dirty="0" smtClean="0"/>
              <a:t> </a:t>
            </a:r>
          </a:p>
          <a:p>
            <a:r>
              <a:rPr lang="nb-NO" sz="900" dirty="0" smtClean="0"/>
              <a:t>      have </a:t>
            </a:r>
            <a:r>
              <a:rPr lang="nb-NO" sz="900" dirty="0" err="1" smtClean="0"/>
              <a:t>been</a:t>
            </a:r>
            <a:r>
              <a:rPr lang="nb-NO" sz="900" dirty="0" smtClean="0"/>
              <a:t> </a:t>
            </a:r>
            <a:r>
              <a:rPr lang="nb-NO" sz="900" dirty="0" err="1" smtClean="0"/>
              <a:t>deposited</a:t>
            </a:r>
            <a:r>
              <a:rPr lang="nb-NO" sz="900" dirty="0" smtClean="0"/>
              <a:t> in</a:t>
            </a:r>
          </a:p>
          <a:p>
            <a:pPr marL="471488" lvl="1" indent="-128588">
              <a:buFont typeface="Arial" panose="020B0604020202020204" pitchFamily="34" charset="0"/>
              <a:buChar char="•"/>
            </a:pPr>
            <a:r>
              <a:rPr lang="nb-NO" sz="900" dirty="0" err="1" smtClean="0"/>
              <a:t>We</a:t>
            </a:r>
            <a:r>
              <a:rPr lang="nb-NO" sz="900" dirty="0" smtClean="0"/>
              <a:t> </a:t>
            </a:r>
            <a:r>
              <a:rPr lang="nb-NO" sz="900" dirty="0" err="1"/>
              <a:t>also</a:t>
            </a:r>
            <a:r>
              <a:rPr lang="nb-NO" sz="900" dirty="0"/>
              <a:t> </a:t>
            </a:r>
            <a:r>
              <a:rPr lang="nb-NO" sz="900" dirty="0" err="1"/>
              <a:t>know</a:t>
            </a:r>
            <a:r>
              <a:rPr lang="nb-NO" sz="900" dirty="0"/>
              <a:t> </a:t>
            </a:r>
            <a:r>
              <a:rPr lang="nb-NO" sz="900" dirty="0" err="1"/>
              <a:t>that</a:t>
            </a:r>
            <a:r>
              <a:rPr lang="nb-NO" sz="900" dirty="0"/>
              <a:t> Jurassic is </a:t>
            </a:r>
            <a:r>
              <a:rPr lang="nb-NO" sz="900" dirty="0" err="1"/>
              <a:t>deivided</a:t>
            </a:r>
            <a:r>
              <a:rPr lang="nb-NO" sz="900" dirty="0"/>
              <a:t> </a:t>
            </a:r>
            <a:r>
              <a:rPr lang="nb-NO" sz="900" dirty="0" err="1"/>
              <a:t>into</a:t>
            </a:r>
            <a:r>
              <a:rPr lang="nb-NO" sz="900" dirty="0"/>
              <a:t> </a:t>
            </a:r>
            <a:r>
              <a:rPr lang="nb-NO" sz="900" dirty="0" err="1"/>
              <a:t>Lower</a:t>
            </a:r>
            <a:r>
              <a:rPr lang="nb-NO" sz="900" dirty="0"/>
              <a:t>, </a:t>
            </a:r>
            <a:r>
              <a:rPr lang="nb-NO" sz="900" dirty="0" err="1"/>
              <a:t>Middle</a:t>
            </a:r>
            <a:r>
              <a:rPr lang="nb-NO" sz="900" dirty="0"/>
              <a:t> and </a:t>
            </a:r>
            <a:r>
              <a:rPr lang="nb-NO" sz="900" dirty="0" err="1"/>
              <a:t>Upper</a:t>
            </a:r>
            <a:r>
              <a:rPr lang="nb-NO" sz="900" dirty="0"/>
              <a:t> Jurassic</a:t>
            </a:r>
          </a:p>
          <a:p>
            <a:pPr marL="814388" lvl="2" indent="-128588">
              <a:buFont typeface="Arial" panose="020B0604020202020204" pitchFamily="34" charset="0"/>
              <a:buChar char="•"/>
            </a:pPr>
            <a:r>
              <a:rPr lang="nb-NO" sz="900" b="1" dirty="0"/>
              <a:t>SR</a:t>
            </a:r>
            <a:r>
              <a:rPr lang="nb-NO" sz="900" dirty="0"/>
              <a:t> </a:t>
            </a:r>
            <a:r>
              <a:rPr lang="nb-NO" sz="900" dirty="0" err="1"/>
              <a:t>was</a:t>
            </a:r>
            <a:r>
              <a:rPr lang="nb-NO" sz="900" dirty="0"/>
              <a:t> </a:t>
            </a:r>
            <a:r>
              <a:rPr lang="nb-NO" sz="900" dirty="0" err="1"/>
              <a:t>deposited</a:t>
            </a:r>
            <a:r>
              <a:rPr lang="nb-NO" sz="900" dirty="0"/>
              <a:t> during </a:t>
            </a:r>
            <a:r>
              <a:rPr lang="nb-NO" sz="900" dirty="0" err="1"/>
              <a:t>Upper</a:t>
            </a:r>
            <a:r>
              <a:rPr lang="nb-NO" sz="900" dirty="0"/>
              <a:t> Jurassic, </a:t>
            </a:r>
            <a:r>
              <a:rPr lang="nb-NO" sz="900" dirty="0" err="1"/>
              <a:t>its</a:t>
            </a:r>
            <a:r>
              <a:rPr lang="nb-NO" sz="900" dirty="0"/>
              <a:t> </a:t>
            </a:r>
            <a:r>
              <a:rPr lang="nb-NO" sz="900" dirty="0" err="1"/>
              <a:t>lithology</a:t>
            </a:r>
            <a:r>
              <a:rPr lang="nb-NO" sz="900" dirty="0"/>
              <a:t> is </a:t>
            </a:r>
            <a:r>
              <a:rPr lang="nb-NO" sz="900" dirty="0" err="1"/>
              <a:t>shale</a:t>
            </a:r>
            <a:r>
              <a:rPr lang="nb-NO" sz="900" dirty="0"/>
              <a:t>, </a:t>
            </a:r>
            <a:r>
              <a:rPr lang="nb-NO" sz="900" dirty="0" err="1"/>
              <a:t>deposited</a:t>
            </a:r>
            <a:r>
              <a:rPr lang="nb-NO" sz="900" dirty="0"/>
              <a:t> in marine </a:t>
            </a:r>
            <a:r>
              <a:rPr lang="nb-NO" sz="900" dirty="0" err="1"/>
              <a:t>environment</a:t>
            </a:r>
            <a:endParaRPr lang="nb-NO" sz="900" dirty="0"/>
          </a:p>
          <a:p>
            <a:pPr marL="814388" lvl="2" indent="-128588">
              <a:buFont typeface="Arial" panose="020B0604020202020204" pitchFamily="34" charset="0"/>
              <a:buChar char="•"/>
            </a:pPr>
            <a:r>
              <a:rPr lang="nb-NO" sz="900" b="1" dirty="0" err="1"/>
              <a:t>Reservoir</a:t>
            </a:r>
            <a:r>
              <a:rPr lang="nb-NO" sz="900" b="1" dirty="0"/>
              <a:t> rock </a:t>
            </a:r>
            <a:r>
              <a:rPr lang="nb-NO" sz="900" dirty="0"/>
              <a:t>has </a:t>
            </a:r>
            <a:r>
              <a:rPr lang="nb-NO" sz="900" dirty="0" err="1"/>
              <a:t>deposited</a:t>
            </a:r>
            <a:r>
              <a:rPr lang="nb-NO" sz="900" dirty="0"/>
              <a:t> </a:t>
            </a:r>
            <a:r>
              <a:rPr lang="nb-NO" sz="900" dirty="0" err="1"/>
              <a:t>throughout</a:t>
            </a:r>
            <a:r>
              <a:rPr lang="nb-NO" sz="900" dirty="0"/>
              <a:t> all </a:t>
            </a:r>
            <a:r>
              <a:rPr lang="nb-NO" sz="900" dirty="0" err="1"/>
              <a:t>the</a:t>
            </a:r>
            <a:r>
              <a:rPr lang="nb-NO" sz="900" dirty="0"/>
              <a:t> Jurassic </a:t>
            </a:r>
            <a:r>
              <a:rPr lang="nb-NO" sz="900" dirty="0" err="1"/>
              <a:t>period</a:t>
            </a:r>
            <a:r>
              <a:rPr lang="nb-NO" sz="900" dirty="0"/>
              <a:t> in different </a:t>
            </a:r>
            <a:r>
              <a:rPr lang="nb-NO" sz="900" dirty="0" err="1"/>
              <a:t>depositional</a:t>
            </a:r>
            <a:r>
              <a:rPr lang="nb-NO" sz="900" dirty="0"/>
              <a:t> </a:t>
            </a:r>
            <a:r>
              <a:rPr lang="nb-NO" sz="900" dirty="0" err="1"/>
              <a:t>environments</a:t>
            </a:r>
            <a:endParaRPr lang="nb-NO" sz="900" dirty="0"/>
          </a:p>
        </p:txBody>
      </p:sp>
      <p:grpSp>
        <p:nvGrpSpPr>
          <p:cNvPr id="10" name="Group 9"/>
          <p:cNvGrpSpPr/>
          <p:nvPr/>
        </p:nvGrpSpPr>
        <p:grpSpPr>
          <a:xfrm>
            <a:off x="1960259" y="3273698"/>
            <a:ext cx="5971781" cy="1593841"/>
            <a:chOff x="1295400" y="2962275"/>
            <a:chExt cx="6315075" cy="1790700"/>
          </a:xfrm>
        </p:grpSpPr>
        <p:sp>
          <p:nvSpPr>
            <p:cNvPr id="11" name="Freeform 10"/>
            <p:cNvSpPr/>
            <p:nvPr/>
          </p:nvSpPr>
          <p:spPr>
            <a:xfrm>
              <a:off x="1295400" y="2962275"/>
              <a:ext cx="6315075" cy="1790700"/>
            </a:xfrm>
            <a:custGeom>
              <a:avLst/>
              <a:gdLst>
                <a:gd name="connsiteX0" fmla="*/ 76200 w 6315075"/>
                <a:gd name="connsiteY0" fmla="*/ 685800 h 1790700"/>
                <a:gd name="connsiteX1" fmla="*/ 333375 w 6315075"/>
                <a:gd name="connsiteY1" fmla="*/ 581025 h 1790700"/>
                <a:gd name="connsiteX2" fmla="*/ 495300 w 6315075"/>
                <a:gd name="connsiteY2" fmla="*/ 438150 h 1790700"/>
                <a:gd name="connsiteX3" fmla="*/ 781050 w 6315075"/>
                <a:gd name="connsiteY3" fmla="*/ 342900 h 1790700"/>
                <a:gd name="connsiteX4" fmla="*/ 971550 w 6315075"/>
                <a:gd name="connsiteY4" fmla="*/ 285750 h 1790700"/>
                <a:gd name="connsiteX5" fmla="*/ 1104900 w 6315075"/>
                <a:gd name="connsiteY5" fmla="*/ 304800 h 1790700"/>
                <a:gd name="connsiteX6" fmla="*/ 1247775 w 6315075"/>
                <a:gd name="connsiteY6" fmla="*/ 285750 h 1790700"/>
                <a:gd name="connsiteX7" fmla="*/ 1638300 w 6315075"/>
                <a:gd name="connsiteY7" fmla="*/ 304800 h 1790700"/>
                <a:gd name="connsiteX8" fmla="*/ 2181225 w 6315075"/>
                <a:gd name="connsiteY8" fmla="*/ 314325 h 1790700"/>
                <a:gd name="connsiteX9" fmla="*/ 2314575 w 6315075"/>
                <a:gd name="connsiteY9" fmla="*/ 247650 h 1790700"/>
                <a:gd name="connsiteX10" fmla="*/ 2466975 w 6315075"/>
                <a:gd name="connsiteY10" fmla="*/ 200025 h 1790700"/>
                <a:gd name="connsiteX11" fmla="*/ 2667000 w 6315075"/>
                <a:gd name="connsiteY11" fmla="*/ 171450 h 1790700"/>
                <a:gd name="connsiteX12" fmla="*/ 2838450 w 6315075"/>
                <a:gd name="connsiteY12" fmla="*/ 180975 h 1790700"/>
                <a:gd name="connsiteX13" fmla="*/ 3028950 w 6315075"/>
                <a:gd name="connsiteY13" fmla="*/ 152400 h 1790700"/>
                <a:gd name="connsiteX14" fmla="*/ 3810000 w 6315075"/>
                <a:gd name="connsiteY14" fmla="*/ 190500 h 1790700"/>
                <a:gd name="connsiteX15" fmla="*/ 3962400 w 6315075"/>
                <a:gd name="connsiteY15" fmla="*/ 171450 h 1790700"/>
                <a:gd name="connsiteX16" fmla="*/ 4514850 w 6315075"/>
                <a:gd name="connsiteY16" fmla="*/ 238125 h 1790700"/>
                <a:gd name="connsiteX17" fmla="*/ 4791075 w 6315075"/>
                <a:gd name="connsiteY17" fmla="*/ 152400 h 1790700"/>
                <a:gd name="connsiteX18" fmla="*/ 4991100 w 6315075"/>
                <a:gd name="connsiteY18" fmla="*/ 0 h 1790700"/>
                <a:gd name="connsiteX19" fmla="*/ 5524500 w 6315075"/>
                <a:gd name="connsiteY19" fmla="*/ 38100 h 1790700"/>
                <a:gd name="connsiteX20" fmla="*/ 5886450 w 6315075"/>
                <a:gd name="connsiteY20" fmla="*/ 9525 h 1790700"/>
                <a:gd name="connsiteX21" fmla="*/ 6105525 w 6315075"/>
                <a:gd name="connsiteY21" fmla="*/ 38100 h 1790700"/>
                <a:gd name="connsiteX22" fmla="*/ 6315075 w 6315075"/>
                <a:gd name="connsiteY22" fmla="*/ 28575 h 1790700"/>
                <a:gd name="connsiteX23" fmla="*/ 6267450 w 6315075"/>
                <a:gd name="connsiteY23" fmla="*/ 857250 h 1790700"/>
                <a:gd name="connsiteX24" fmla="*/ 4724400 w 6315075"/>
                <a:gd name="connsiteY24" fmla="*/ 809625 h 1790700"/>
                <a:gd name="connsiteX25" fmla="*/ 4514850 w 6315075"/>
                <a:gd name="connsiteY25" fmla="*/ 1419225 h 1790700"/>
                <a:gd name="connsiteX26" fmla="*/ 2152650 w 6315075"/>
                <a:gd name="connsiteY26" fmla="*/ 1057275 h 1790700"/>
                <a:gd name="connsiteX27" fmla="*/ 2085975 w 6315075"/>
                <a:gd name="connsiteY27" fmla="*/ 1419225 h 1790700"/>
                <a:gd name="connsiteX28" fmla="*/ 314325 w 6315075"/>
                <a:gd name="connsiteY28" fmla="*/ 1581150 h 1790700"/>
                <a:gd name="connsiteX29" fmla="*/ 0 w 6315075"/>
                <a:gd name="connsiteY29" fmla="*/ 1790700 h 1790700"/>
                <a:gd name="connsiteX30" fmla="*/ 19050 w 6315075"/>
                <a:gd name="connsiteY30" fmla="*/ 723900 h 1790700"/>
                <a:gd name="connsiteX0" fmla="*/ 76200 w 6315075"/>
                <a:gd name="connsiteY0" fmla="*/ 685800 h 1790700"/>
                <a:gd name="connsiteX1" fmla="*/ 333375 w 6315075"/>
                <a:gd name="connsiteY1" fmla="*/ 581025 h 1790700"/>
                <a:gd name="connsiteX2" fmla="*/ 495300 w 6315075"/>
                <a:gd name="connsiteY2" fmla="*/ 438150 h 1790700"/>
                <a:gd name="connsiteX3" fmla="*/ 781050 w 6315075"/>
                <a:gd name="connsiteY3" fmla="*/ 342900 h 1790700"/>
                <a:gd name="connsiteX4" fmla="*/ 971550 w 6315075"/>
                <a:gd name="connsiteY4" fmla="*/ 285750 h 1790700"/>
                <a:gd name="connsiteX5" fmla="*/ 1104900 w 6315075"/>
                <a:gd name="connsiteY5" fmla="*/ 304800 h 1790700"/>
                <a:gd name="connsiteX6" fmla="*/ 1247775 w 6315075"/>
                <a:gd name="connsiteY6" fmla="*/ 285750 h 1790700"/>
                <a:gd name="connsiteX7" fmla="*/ 1638300 w 6315075"/>
                <a:gd name="connsiteY7" fmla="*/ 304800 h 1790700"/>
                <a:gd name="connsiteX8" fmla="*/ 2181225 w 6315075"/>
                <a:gd name="connsiteY8" fmla="*/ 314325 h 1790700"/>
                <a:gd name="connsiteX9" fmla="*/ 2314575 w 6315075"/>
                <a:gd name="connsiteY9" fmla="*/ 247650 h 1790700"/>
                <a:gd name="connsiteX10" fmla="*/ 2466975 w 6315075"/>
                <a:gd name="connsiteY10" fmla="*/ 200025 h 1790700"/>
                <a:gd name="connsiteX11" fmla="*/ 2667000 w 6315075"/>
                <a:gd name="connsiteY11" fmla="*/ 171450 h 1790700"/>
                <a:gd name="connsiteX12" fmla="*/ 2838450 w 6315075"/>
                <a:gd name="connsiteY12" fmla="*/ 180975 h 1790700"/>
                <a:gd name="connsiteX13" fmla="*/ 3028950 w 6315075"/>
                <a:gd name="connsiteY13" fmla="*/ 152400 h 1790700"/>
                <a:gd name="connsiteX14" fmla="*/ 3810000 w 6315075"/>
                <a:gd name="connsiteY14" fmla="*/ 190500 h 1790700"/>
                <a:gd name="connsiteX15" fmla="*/ 3962400 w 6315075"/>
                <a:gd name="connsiteY15" fmla="*/ 171450 h 1790700"/>
                <a:gd name="connsiteX16" fmla="*/ 4514850 w 6315075"/>
                <a:gd name="connsiteY16" fmla="*/ 238125 h 1790700"/>
                <a:gd name="connsiteX17" fmla="*/ 4791075 w 6315075"/>
                <a:gd name="connsiteY17" fmla="*/ 152400 h 1790700"/>
                <a:gd name="connsiteX18" fmla="*/ 4991100 w 6315075"/>
                <a:gd name="connsiteY18" fmla="*/ 0 h 1790700"/>
                <a:gd name="connsiteX19" fmla="*/ 5524500 w 6315075"/>
                <a:gd name="connsiteY19" fmla="*/ 38100 h 1790700"/>
                <a:gd name="connsiteX20" fmla="*/ 5886450 w 6315075"/>
                <a:gd name="connsiteY20" fmla="*/ 9525 h 1790700"/>
                <a:gd name="connsiteX21" fmla="*/ 6105525 w 6315075"/>
                <a:gd name="connsiteY21" fmla="*/ 38100 h 1790700"/>
                <a:gd name="connsiteX22" fmla="*/ 6315075 w 6315075"/>
                <a:gd name="connsiteY22" fmla="*/ 28575 h 1790700"/>
                <a:gd name="connsiteX23" fmla="*/ 6267450 w 6315075"/>
                <a:gd name="connsiteY23" fmla="*/ 857250 h 1790700"/>
                <a:gd name="connsiteX24" fmla="*/ 4724400 w 6315075"/>
                <a:gd name="connsiteY24" fmla="*/ 809625 h 1790700"/>
                <a:gd name="connsiteX25" fmla="*/ 4514850 w 6315075"/>
                <a:gd name="connsiteY25" fmla="*/ 1419225 h 1790700"/>
                <a:gd name="connsiteX26" fmla="*/ 2152650 w 6315075"/>
                <a:gd name="connsiteY26" fmla="*/ 1057275 h 1790700"/>
                <a:gd name="connsiteX27" fmla="*/ 2085975 w 6315075"/>
                <a:gd name="connsiteY27" fmla="*/ 1419225 h 1790700"/>
                <a:gd name="connsiteX28" fmla="*/ 314325 w 6315075"/>
                <a:gd name="connsiteY28" fmla="*/ 1581150 h 1790700"/>
                <a:gd name="connsiteX29" fmla="*/ 0 w 6315075"/>
                <a:gd name="connsiteY29" fmla="*/ 1790700 h 1790700"/>
                <a:gd name="connsiteX30" fmla="*/ 19050 w 6315075"/>
                <a:gd name="connsiteY30" fmla="*/ 723900 h 1790700"/>
                <a:gd name="connsiteX31" fmla="*/ 76200 w 6315075"/>
                <a:gd name="connsiteY31" fmla="*/ 685800 h 179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6315075" h="1790700">
                  <a:moveTo>
                    <a:pt x="76200" y="685800"/>
                  </a:moveTo>
                  <a:lnTo>
                    <a:pt x="333375" y="581025"/>
                  </a:lnTo>
                  <a:lnTo>
                    <a:pt x="495300" y="438150"/>
                  </a:lnTo>
                  <a:lnTo>
                    <a:pt x="781050" y="342900"/>
                  </a:lnTo>
                  <a:lnTo>
                    <a:pt x="971550" y="285750"/>
                  </a:lnTo>
                  <a:lnTo>
                    <a:pt x="1104900" y="304800"/>
                  </a:lnTo>
                  <a:lnTo>
                    <a:pt x="1247775" y="285750"/>
                  </a:lnTo>
                  <a:lnTo>
                    <a:pt x="1638300" y="304800"/>
                  </a:lnTo>
                  <a:lnTo>
                    <a:pt x="2181225" y="314325"/>
                  </a:lnTo>
                  <a:lnTo>
                    <a:pt x="2314575" y="247650"/>
                  </a:lnTo>
                  <a:lnTo>
                    <a:pt x="2466975" y="200025"/>
                  </a:lnTo>
                  <a:lnTo>
                    <a:pt x="2667000" y="171450"/>
                  </a:lnTo>
                  <a:lnTo>
                    <a:pt x="2838450" y="180975"/>
                  </a:lnTo>
                  <a:lnTo>
                    <a:pt x="3028950" y="152400"/>
                  </a:lnTo>
                  <a:lnTo>
                    <a:pt x="3810000" y="190500"/>
                  </a:lnTo>
                  <a:lnTo>
                    <a:pt x="3962400" y="171450"/>
                  </a:lnTo>
                  <a:lnTo>
                    <a:pt x="4514850" y="238125"/>
                  </a:lnTo>
                  <a:lnTo>
                    <a:pt x="4791075" y="152400"/>
                  </a:lnTo>
                  <a:lnTo>
                    <a:pt x="4991100" y="0"/>
                  </a:lnTo>
                  <a:lnTo>
                    <a:pt x="5524500" y="38100"/>
                  </a:lnTo>
                  <a:lnTo>
                    <a:pt x="5886450" y="9525"/>
                  </a:lnTo>
                  <a:lnTo>
                    <a:pt x="6105525" y="38100"/>
                  </a:lnTo>
                  <a:lnTo>
                    <a:pt x="6315075" y="28575"/>
                  </a:lnTo>
                  <a:lnTo>
                    <a:pt x="6267450" y="857250"/>
                  </a:lnTo>
                  <a:lnTo>
                    <a:pt x="4724400" y="809625"/>
                  </a:lnTo>
                  <a:lnTo>
                    <a:pt x="4514850" y="1419225"/>
                  </a:lnTo>
                  <a:lnTo>
                    <a:pt x="2152650" y="1057275"/>
                  </a:lnTo>
                  <a:lnTo>
                    <a:pt x="2085975" y="1419225"/>
                  </a:lnTo>
                  <a:lnTo>
                    <a:pt x="314325" y="1581150"/>
                  </a:lnTo>
                  <a:lnTo>
                    <a:pt x="0" y="1790700"/>
                  </a:lnTo>
                  <a:lnTo>
                    <a:pt x="19050" y="723900"/>
                  </a:lnTo>
                  <a:lnTo>
                    <a:pt x="76200" y="68580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  <a:alpha val="3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668797" y="3453199"/>
              <a:ext cx="2650203" cy="31121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b-NO" sz="1200" dirty="0" smtClean="0"/>
                <a:t>Jurassic- </a:t>
              </a:r>
              <a:r>
                <a:rPr lang="nb-NO" sz="1200" dirty="0" err="1" smtClean="0"/>
                <a:t>Triassic</a:t>
              </a:r>
              <a:r>
                <a:rPr lang="nb-NO" sz="1200" dirty="0" smtClean="0"/>
                <a:t> and older sediments</a:t>
              </a:r>
              <a:endParaRPr lang="nb-NO" sz="1200" dirty="0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2001391" y="2907363"/>
            <a:ext cx="5944760" cy="974956"/>
            <a:chOff x="2001391" y="2941910"/>
            <a:chExt cx="5944760" cy="974956"/>
          </a:xfrm>
        </p:grpSpPr>
        <p:sp>
          <p:nvSpPr>
            <p:cNvPr id="14" name="Freeform 13"/>
            <p:cNvSpPr/>
            <p:nvPr/>
          </p:nvSpPr>
          <p:spPr>
            <a:xfrm>
              <a:off x="2001391" y="2941910"/>
              <a:ext cx="5944760" cy="974956"/>
            </a:xfrm>
            <a:custGeom>
              <a:avLst/>
              <a:gdLst>
                <a:gd name="connsiteX0" fmla="*/ 0 w 6257925"/>
                <a:gd name="connsiteY0" fmla="*/ 838200 h 1104900"/>
                <a:gd name="connsiteX1" fmla="*/ 0 w 6257925"/>
                <a:gd name="connsiteY1" fmla="*/ 838200 h 1104900"/>
                <a:gd name="connsiteX2" fmla="*/ 114300 w 6257925"/>
                <a:gd name="connsiteY2" fmla="*/ 800100 h 1104900"/>
                <a:gd name="connsiteX3" fmla="*/ 476250 w 6257925"/>
                <a:gd name="connsiteY3" fmla="*/ 590550 h 1104900"/>
                <a:gd name="connsiteX4" fmla="*/ 876300 w 6257925"/>
                <a:gd name="connsiteY4" fmla="*/ 504825 h 1104900"/>
                <a:gd name="connsiteX5" fmla="*/ 1333500 w 6257925"/>
                <a:gd name="connsiteY5" fmla="*/ 476250 h 1104900"/>
                <a:gd name="connsiteX6" fmla="*/ 1428750 w 6257925"/>
                <a:gd name="connsiteY6" fmla="*/ 476250 h 1104900"/>
                <a:gd name="connsiteX7" fmla="*/ 2019300 w 6257925"/>
                <a:gd name="connsiteY7" fmla="*/ 447675 h 1104900"/>
                <a:gd name="connsiteX8" fmla="*/ 2419350 w 6257925"/>
                <a:gd name="connsiteY8" fmla="*/ 342900 h 1104900"/>
                <a:gd name="connsiteX9" fmla="*/ 3257550 w 6257925"/>
                <a:gd name="connsiteY9" fmla="*/ 323850 h 1104900"/>
                <a:gd name="connsiteX10" fmla="*/ 3429000 w 6257925"/>
                <a:gd name="connsiteY10" fmla="*/ 323850 h 1104900"/>
                <a:gd name="connsiteX11" fmla="*/ 4162425 w 6257925"/>
                <a:gd name="connsiteY11" fmla="*/ 314325 h 1104900"/>
                <a:gd name="connsiteX12" fmla="*/ 4476750 w 6257925"/>
                <a:gd name="connsiteY12" fmla="*/ 314325 h 1104900"/>
                <a:gd name="connsiteX13" fmla="*/ 4591050 w 6257925"/>
                <a:gd name="connsiteY13" fmla="*/ 295275 h 1104900"/>
                <a:gd name="connsiteX14" fmla="*/ 4810125 w 6257925"/>
                <a:gd name="connsiteY14" fmla="*/ 219075 h 1104900"/>
                <a:gd name="connsiteX15" fmla="*/ 5019675 w 6257925"/>
                <a:gd name="connsiteY15" fmla="*/ 104775 h 1104900"/>
                <a:gd name="connsiteX16" fmla="*/ 5286375 w 6257925"/>
                <a:gd name="connsiteY16" fmla="*/ 57150 h 1104900"/>
                <a:gd name="connsiteX17" fmla="*/ 5372100 w 6257925"/>
                <a:gd name="connsiteY17" fmla="*/ 38100 h 1104900"/>
                <a:gd name="connsiteX18" fmla="*/ 5648325 w 6257925"/>
                <a:gd name="connsiteY18" fmla="*/ 28575 h 1104900"/>
                <a:gd name="connsiteX19" fmla="*/ 5743575 w 6257925"/>
                <a:gd name="connsiteY19" fmla="*/ 19050 h 1104900"/>
                <a:gd name="connsiteX20" fmla="*/ 6038850 w 6257925"/>
                <a:gd name="connsiteY20" fmla="*/ 0 h 1104900"/>
                <a:gd name="connsiteX21" fmla="*/ 6143625 w 6257925"/>
                <a:gd name="connsiteY21" fmla="*/ 0 h 1104900"/>
                <a:gd name="connsiteX22" fmla="*/ 6248400 w 6257925"/>
                <a:gd name="connsiteY22" fmla="*/ 0 h 1104900"/>
                <a:gd name="connsiteX23" fmla="*/ 6257925 w 6257925"/>
                <a:gd name="connsiteY23" fmla="*/ 409575 h 1104900"/>
                <a:gd name="connsiteX24" fmla="*/ 5905500 w 6257925"/>
                <a:gd name="connsiteY24" fmla="*/ 428625 h 1104900"/>
                <a:gd name="connsiteX25" fmla="*/ 5753100 w 6257925"/>
                <a:gd name="connsiteY25" fmla="*/ 381000 h 1104900"/>
                <a:gd name="connsiteX26" fmla="*/ 5381625 w 6257925"/>
                <a:gd name="connsiteY26" fmla="*/ 428625 h 1104900"/>
                <a:gd name="connsiteX27" fmla="*/ 4953000 w 6257925"/>
                <a:gd name="connsiteY27" fmla="*/ 390525 h 1104900"/>
                <a:gd name="connsiteX28" fmla="*/ 4791075 w 6257925"/>
                <a:gd name="connsiteY28" fmla="*/ 514350 h 1104900"/>
                <a:gd name="connsiteX29" fmla="*/ 4581525 w 6257925"/>
                <a:gd name="connsiteY29" fmla="*/ 561975 h 1104900"/>
                <a:gd name="connsiteX30" fmla="*/ 4324350 w 6257925"/>
                <a:gd name="connsiteY30" fmla="*/ 628650 h 1104900"/>
                <a:gd name="connsiteX31" fmla="*/ 3876675 w 6257925"/>
                <a:gd name="connsiteY31" fmla="*/ 571500 h 1104900"/>
                <a:gd name="connsiteX32" fmla="*/ 3133725 w 6257925"/>
                <a:gd name="connsiteY32" fmla="*/ 571500 h 1104900"/>
                <a:gd name="connsiteX33" fmla="*/ 2962275 w 6257925"/>
                <a:gd name="connsiteY33" fmla="*/ 552450 h 1104900"/>
                <a:gd name="connsiteX34" fmla="*/ 2847975 w 6257925"/>
                <a:gd name="connsiteY34" fmla="*/ 581025 h 1104900"/>
                <a:gd name="connsiteX35" fmla="*/ 2543175 w 6257925"/>
                <a:gd name="connsiteY35" fmla="*/ 552450 h 1104900"/>
                <a:gd name="connsiteX36" fmla="*/ 2295525 w 6257925"/>
                <a:gd name="connsiteY36" fmla="*/ 609600 h 1104900"/>
                <a:gd name="connsiteX37" fmla="*/ 2133600 w 6257925"/>
                <a:gd name="connsiteY37" fmla="*/ 676275 h 1104900"/>
                <a:gd name="connsiteX38" fmla="*/ 1752600 w 6257925"/>
                <a:gd name="connsiteY38" fmla="*/ 695325 h 1104900"/>
                <a:gd name="connsiteX39" fmla="*/ 1400175 w 6257925"/>
                <a:gd name="connsiteY39" fmla="*/ 723900 h 1104900"/>
                <a:gd name="connsiteX40" fmla="*/ 1285875 w 6257925"/>
                <a:gd name="connsiteY40" fmla="*/ 714375 h 1104900"/>
                <a:gd name="connsiteX41" fmla="*/ 1257300 w 6257925"/>
                <a:gd name="connsiteY41" fmla="*/ 704850 h 1104900"/>
                <a:gd name="connsiteX42" fmla="*/ 1209675 w 6257925"/>
                <a:gd name="connsiteY42" fmla="*/ 695325 h 1104900"/>
                <a:gd name="connsiteX43" fmla="*/ 990600 w 6257925"/>
                <a:gd name="connsiteY43" fmla="*/ 695325 h 1104900"/>
                <a:gd name="connsiteX44" fmla="*/ 942975 w 6257925"/>
                <a:gd name="connsiteY44" fmla="*/ 695325 h 1104900"/>
                <a:gd name="connsiteX45" fmla="*/ 600075 w 6257925"/>
                <a:gd name="connsiteY45" fmla="*/ 781050 h 1104900"/>
                <a:gd name="connsiteX46" fmla="*/ 457200 w 6257925"/>
                <a:gd name="connsiteY46" fmla="*/ 809625 h 1104900"/>
                <a:gd name="connsiteX47" fmla="*/ 123825 w 6257925"/>
                <a:gd name="connsiteY47" fmla="*/ 1028700 h 1104900"/>
                <a:gd name="connsiteX48" fmla="*/ 9525 w 6257925"/>
                <a:gd name="connsiteY48" fmla="*/ 1104900 h 1104900"/>
                <a:gd name="connsiteX49" fmla="*/ 0 w 6257925"/>
                <a:gd name="connsiteY49" fmla="*/ 838200 h 1104900"/>
                <a:gd name="connsiteX0" fmla="*/ 28575 w 6286500"/>
                <a:gd name="connsiteY0" fmla="*/ 838200 h 1095375"/>
                <a:gd name="connsiteX1" fmla="*/ 28575 w 6286500"/>
                <a:gd name="connsiteY1" fmla="*/ 838200 h 1095375"/>
                <a:gd name="connsiteX2" fmla="*/ 142875 w 6286500"/>
                <a:gd name="connsiteY2" fmla="*/ 800100 h 1095375"/>
                <a:gd name="connsiteX3" fmla="*/ 504825 w 6286500"/>
                <a:gd name="connsiteY3" fmla="*/ 590550 h 1095375"/>
                <a:gd name="connsiteX4" fmla="*/ 904875 w 6286500"/>
                <a:gd name="connsiteY4" fmla="*/ 504825 h 1095375"/>
                <a:gd name="connsiteX5" fmla="*/ 1362075 w 6286500"/>
                <a:gd name="connsiteY5" fmla="*/ 476250 h 1095375"/>
                <a:gd name="connsiteX6" fmla="*/ 1457325 w 6286500"/>
                <a:gd name="connsiteY6" fmla="*/ 476250 h 1095375"/>
                <a:gd name="connsiteX7" fmla="*/ 2047875 w 6286500"/>
                <a:gd name="connsiteY7" fmla="*/ 447675 h 1095375"/>
                <a:gd name="connsiteX8" fmla="*/ 2447925 w 6286500"/>
                <a:gd name="connsiteY8" fmla="*/ 342900 h 1095375"/>
                <a:gd name="connsiteX9" fmla="*/ 3286125 w 6286500"/>
                <a:gd name="connsiteY9" fmla="*/ 323850 h 1095375"/>
                <a:gd name="connsiteX10" fmla="*/ 3457575 w 6286500"/>
                <a:gd name="connsiteY10" fmla="*/ 323850 h 1095375"/>
                <a:gd name="connsiteX11" fmla="*/ 4191000 w 6286500"/>
                <a:gd name="connsiteY11" fmla="*/ 314325 h 1095375"/>
                <a:gd name="connsiteX12" fmla="*/ 4505325 w 6286500"/>
                <a:gd name="connsiteY12" fmla="*/ 314325 h 1095375"/>
                <a:gd name="connsiteX13" fmla="*/ 4619625 w 6286500"/>
                <a:gd name="connsiteY13" fmla="*/ 295275 h 1095375"/>
                <a:gd name="connsiteX14" fmla="*/ 4838700 w 6286500"/>
                <a:gd name="connsiteY14" fmla="*/ 219075 h 1095375"/>
                <a:gd name="connsiteX15" fmla="*/ 5048250 w 6286500"/>
                <a:gd name="connsiteY15" fmla="*/ 104775 h 1095375"/>
                <a:gd name="connsiteX16" fmla="*/ 5314950 w 6286500"/>
                <a:gd name="connsiteY16" fmla="*/ 57150 h 1095375"/>
                <a:gd name="connsiteX17" fmla="*/ 5400675 w 6286500"/>
                <a:gd name="connsiteY17" fmla="*/ 38100 h 1095375"/>
                <a:gd name="connsiteX18" fmla="*/ 5676900 w 6286500"/>
                <a:gd name="connsiteY18" fmla="*/ 28575 h 1095375"/>
                <a:gd name="connsiteX19" fmla="*/ 5772150 w 6286500"/>
                <a:gd name="connsiteY19" fmla="*/ 19050 h 1095375"/>
                <a:gd name="connsiteX20" fmla="*/ 6067425 w 6286500"/>
                <a:gd name="connsiteY20" fmla="*/ 0 h 1095375"/>
                <a:gd name="connsiteX21" fmla="*/ 6172200 w 6286500"/>
                <a:gd name="connsiteY21" fmla="*/ 0 h 1095375"/>
                <a:gd name="connsiteX22" fmla="*/ 6276975 w 6286500"/>
                <a:gd name="connsiteY22" fmla="*/ 0 h 1095375"/>
                <a:gd name="connsiteX23" fmla="*/ 6286500 w 6286500"/>
                <a:gd name="connsiteY23" fmla="*/ 409575 h 1095375"/>
                <a:gd name="connsiteX24" fmla="*/ 5934075 w 6286500"/>
                <a:gd name="connsiteY24" fmla="*/ 428625 h 1095375"/>
                <a:gd name="connsiteX25" fmla="*/ 5781675 w 6286500"/>
                <a:gd name="connsiteY25" fmla="*/ 381000 h 1095375"/>
                <a:gd name="connsiteX26" fmla="*/ 5410200 w 6286500"/>
                <a:gd name="connsiteY26" fmla="*/ 428625 h 1095375"/>
                <a:gd name="connsiteX27" fmla="*/ 4981575 w 6286500"/>
                <a:gd name="connsiteY27" fmla="*/ 390525 h 1095375"/>
                <a:gd name="connsiteX28" fmla="*/ 4819650 w 6286500"/>
                <a:gd name="connsiteY28" fmla="*/ 514350 h 1095375"/>
                <a:gd name="connsiteX29" fmla="*/ 4610100 w 6286500"/>
                <a:gd name="connsiteY29" fmla="*/ 561975 h 1095375"/>
                <a:gd name="connsiteX30" fmla="*/ 4352925 w 6286500"/>
                <a:gd name="connsiteY30" fmla="*/ 628650 h 1095375"/>
                <a:gd name="connsiteX31" fmla="*/ 3905250 w 6286500"/>
                <a:gd name="connsiteY31" fmla="*/ 571500 h 1095375"/>
                <a:gd name="connsiteX32" fmla="*/ 3162300 w 6286500"/>
                <a:gd name="connsiteY32" fmla="*/ 571500 h 1095375"/>
                <a:gd name="connsiteX33" fmla="*/ 2990850 w 6286500"/>
                <a:gd name="connsiteY33" fmla="*/ 552450 h 1095375"/>
                <a:gd name="connsiteX34" fmla="*/ 2876550 w 6286500"/>
                <a:gd name="connsiteY34" fmla="*/ 581025 h 1095375"/>
                <a:gd name="connsiteX35" fmla="*/ 2571750 w 6286500"/>
                <a:gd name="connsiteY35" fmla="*/ 552450 h 1095375"/>
                <a:gd name="connsiteX36" fmla="*/ 2324100 w 6286500"/>
                <a:gd name="connsiteY36" fmla="*/ 609600 h 1095375"/>
                <a:gd name="connsiteX37" fmla="*/ 2162175 w 6286500"/>
                <a:gd name="connsiteY37" fmla="*/ 676275 h 1095375"/>
                <a:gd name="connsiteX38" fmla="*/ 1781175 w 6286500"/>
                <a:gd name="connsiteY38" fmla="*/ 695325 h 1095375"/>
                <a:gd name="connsiteX39" fmla="*/ 1428750 w 6286500"/>
                <a:gd name="connsiteY39" fmla="*/ 723900 h 1095375"/>
                <a:gd name="connsiteX40" fmla="*/ 1314450 w 6286500"/>
                <a:gd name="connsiteY40" fmla="*/ 714375 h 1095375"/>
                <a:gd name="connsiteX41" fmla="*/ 1285875 w 6286500"/>
                <a:gd name="connsiteY41" fmla="*/ 704850 h 1095375"/>
                <a:gd name="connsiteX42" fmla="*/ 1238250 w 6286500"/>
                <a:gd name="connsiteY42" fmla="*/ 695325 h 1095375"/>
                <a:gd name="connsiteX43" fmla="*/ 1019175 w 6286500"/>
                <a:gd name="connsiteY43" fmla="*/ 695325 h 1095375"/>
                <a:gd name="connsiteX44" fmla="*/ 971550 w 6286500"/>
                <a:gd name="connsiteY44" fmla="*/ 695325 h 1095375"/>
                <a:gd name="connsiteX45" fmla="*/ 628650 w 6286500"/>
                <a:gd name="connsiteY45" fmla="*/ 781050 h 1095375"/>
                <a:gd name="connsiteX46" fmla="*/ 485775 w 6286500"/>
                <a:gd name="connsiteY46" fmla="*/ 809625 h 1095375"/>
                <a:gd name="connsiteX47" fmla="*/ 152400 w 6286500"/>
                <a:gd name="connsiteY47" fmla="*/ 1028700 h 1095375"/>
                <a:gd name="connsiteX48" fmla="*/ 0 w 6286500"/>
                <a:gd name="connsiteY48" fmla="*/ 1095375 h 1095375"/>
                <a:gd name="connsiteX49" fmla="*/ 28575 w 6286500"/>
                <a:gd name="connsiteY49" fmla="*/ 838200 h 1095375"/>
                <a:gd name="connsiteX0" fmla="*/ 9525 w 6286500"/>
                <a:gd name="connsiteY0" fmla="*/ 838200 h 1095375"/>
                <a:gd name="connsiteX1" fmla="*/ 28575 w 6286500"/>
                <a:gd name="connsiteY1" fmla="*/ 838200 h 1095375"/>
                <a:gd name="connsiteX2" fmla="*/ 142875 w 6286500"/>
                <a:gd name="connsiteY2" fmla="*/ 800100 h 1095375"/>
                <a:gd name="connsiteX3" fmla="*/ 504825 w 6286500"/>
                <a:gd name="connsiteY3" fmla="*/ 590550 h 1095375"/>
                <a:gd name="connsiteX4" fmla="*/ 904875 w 6286500"/>
                <a:gd name="connsiteY4" fmla="*/ 504825 h 1095375"/>
                <a:gd name="connsiteX5" fmla="*/ 1362075 w 6286500"/>
                <a:gd name="connsiteY5" fmla="*/ 476250 h 1095375"/>
                <a:gd name="connsiteX6" fmla="*/ 1457325 w 6286500"/>
                <a:gd name="connsiteY6" fmla="*/ 476250 h 1095375"/>
                <a:gd name="connsiteX7" fmla="*/ 2047875 w 6286500"/>
                <a:gd name="connsiteY7" fmla="*/ 447675 h 1095375"/>
                <a:gd name="connsiteX8" fmla="*/ 2447925 w 6286500"/>
                <a:gd name="connsiteY8" fmla="*/ 342900 h 1095375"/>
                <a:gd name="connsiteX9" fmla="*/ 3286125 w 6286500"/>
                <a:gd name="connsiteY9" fmla="*/ 323850 h 1095375"/>
                <a:gd name="connsiteX10" fmla="*/ 3457575 w 6286500"/>
                <a:gd name="connsiteY10" fmla="*/ 323850 h 1095375"/>
                <a:gd name="connsiteX11" fmla="*/ 4191000 w 6286500"/>
                <a:gd name="connsiteY11" fmla="*/ 314325 h 1095375"/>
                <a:gd name="connsiteX12" fmla="*/ 4505325 w 6286500"/>
                <a:gd name="connsiteY12" fmla="*/ 314325 h 1095375"/>
                <a:gd name="connsiteX13" fmla="*/ 4619625 w 6286500"/>
                <a:gd name="connsiteY13" fmla="*/ 295275 h 1095375"/>
                <a:gd name="connsiteX14" fmla="*/ 4838700 w 6286500"/>
                <a:gd name="connsiteY14" fmla="*/ 219075 h 1095375"/>
                <a:gd name="connsiteX15" fmla="*/ 5048250 w 6286500"/>
                <a:gd name="connsiteY15" fmla="*/ 104775 h 1095375"/>
                <a:gd name="connsiteX16" fmla="*/ 5314950 w 6286500"/>
                <a:gd name="connsiteY16" fmla="*/ 57150 h 1095375"/>
                <a:gd name="connsiteX17" fmla="*/ 5400675 w 6286500"/>
                <a:gd name="connsiteY17" fmla="*/ 38100 h 1095375"/>
                <a:gd name="connsiteX18" fmla="*/ 5676900 w 6286500"/>
                <a:gd name="connsiteY18" fmla="*/ 28575 h 1095375"/>
                <a:gd name="connsiteX19" fmla="*/ 5772150 w 6286500"/>
                <a:gd name="connsiteY19" fmla="*/ 19050 h 1095375"/>
                <a:gd name="connsiteX20" fmla="*/ 6067425 w 6286500"/>
                <a:gd name="connsiteY20" fmla="*/ 0 h 1095375"/>
                <a:gd name="connsiteX21" fmla="*/ 6172200 w 6286500"/>
                <a:gd name="connsiteY21" fmla="*/ 0 h 1095375"/>
                <a:gd name="connsiteX22" fmla="*/ 6276975 w 6286500"/>
                <a:gd name="connsiteY22" fmla="*/ 0 h 1095375"/>
                <a:gd name="connsiteX23" fmla="*/ 6286500 w 6286500"/>
                <a:gd name="connsiteY23" fmla="*/ 409575 h 1095375"/>
                <a:gd name="connsiteX24" fmla="*/ 5934075 w 6286500"/>
                <a:gd name="connsiteY24" fmla="*/ 428625 h 1095375"/>
                <a:gd name="connsiteX25" fmla="*/ 5781675 w 6286500"/>
                <a:gd name="connsiteY25" fmla="*/ 381000 h 1095375"/>
                <a:gd name="connsiteX26" fmla="*/ 5410200 w 6286500"/>
                <a:gd name="connsiteY26" fmla="*/ 428625 h 1095375"/>
                <a:gd name="connsiteX27" fmla="*/ 4981575 w 6286500"/>
                <a:gd name="connsiteY27" fmla="*/ 390525 h 1095375"/>
                <a:gd name="connsiteX28" fmla="*/ 4819650 w 6286500"/>
                <a:gd name="connsiteY28" fmla="*/ 514350 h 1095375"/>
                <a:gd name="connsiteX29" fmla="*/ 4610100 w 6286500"/>
                <a:gd name="connsiteY29" fmla="*/ 561975 h 1095375"/>
                <a:gd name="connsiteX30" fmla="*/ 4352925 w 6286500"/>
                <a:gd name="connsiteY30" fmla="*/ 628650 h 1095375"/>
                <a:gd name="connsiteX31" fmla="*/ 3905250 w 6286500"/>
                <a:gd name="connsiteY31" fmla="*/ 571500 h 1095375"/>
                <a:gd name="connsiteX32" fmla="*/ 3162300 w 6286500"/>
                <a:gd name="connsiteY32" fmla="*/ 571500 h 1095375"/>
                <a:gd name="connsiteX33" fmla="*/ 2990850 w 6286500"/>
                <a:gd name="connsiteY33" fmla="*/ 552450 h 1095375"/>
                <a:gd name="connsiteX34" fmla="*/ 2876550 w 6286500"/>
                <a:gd name="connsiteY34" fmla="*/ 581025 h 1095375"/>
                <a:gd name="connsiteX35" fmla="*/ 2571750 w 6286500"/>
                <a:gd name="connsiteY35" fmla="*/ 552450 h 1095375"/>
                <a:gd name="connsiteX36" fmla="*/ 2324100 w 6286500"/>
                <a:gd name="connsiteY36" fmla="*/ 609600 h 1095375"/>
                <a:gd name="connsiteX37" fmla="*/ 2162175 w 6286500"/>
                <a:gd name="connsiteY37" fmla="*/ 676275 h 1095375"/>
                <a:gd name="connsiteX38" fmla="*/ 1781175 w 6286500"/>
                <a:gd name="connsiteY38" fmla="*/ 695325 h 1095375"/>
                <a:gd name="connsiteX39" fmla="*/ 1428750 w 6286500"/>
                <a:gd name="connsiteY39" fmla="*/ 723900 h 1095375"/>
                <a:gd name="connsiteX40" fmla="*/ 1314450 w 6286500"/>
                <a:gd name="connsiteY40" fmla="*/ 714375 h 1095375"/>
                <a:gd name="connsiteX41" fmla="*/ 1285875 w 6286500"/>
                <a:gd name="connsiteY41" fmla="*/ 704850 h 1095375"/>
                <a:gd name="connsiteX42" fmla="*/ 1238250 w 6286500"/>
                <a:gd name="connsiteY42" fmla="*/ 695325 h 1095375"/>
                <a:gd name="connsiteX43" fmla="*/ 1019175 w 6286500"/>
                <a:gd name="connsiteY43" fmla="*/ 695325 h 1095375"/>
                <a:gd name="connsiteX44" fmla="*/ 971550 w 6286500"/>
                <a:gd name="connsiteY44" fmla="*/ 695325 h 1095375"/>
                <a:gd name="connsiteX45" fmla="*/ 628650 w 6286500"/>
                <a:gd name="connsiteY45" fmla="*/ 781050 h 1095375"/>
                <a:gd name="connsiteX46" fmla="*/ 485775 w 6286500"/>
                <a:gd name="connsiteY46" fmla="*/ 809625 h 1095375"/>
                <a:gd name="connsiteX47" fmla="*/ 152400 w 6286500"/>
                <a:gd name="connsiteY47" fmla="*/ 1028700 h 1095375"/>
                <a:gd name="connsiteX48" fmla="*/ 0 w 6286500"/>
                <a:gd name="connsiteY48" fmla="*/ 1095375 h 1095375"/>
                <a:gd name="connsiteX49" fmla="*/ 9525 w 6286500"/>
                <a:gd name="connsiteY49" fmla="*/ 838200 h 1095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6286500" h="1095375">
                  <a:moveTo>
                    <a:pt x="9525" y="838200"/>
                  </a:moveTo>
                  <a:cubicBezTo>
                    <a:pt x="15875" y="838200"/>
                    <a:pt x="6350" y="844550"/>
                    <a:pt x="28575" y="838200"/>
                  </a:cubicBezTo>
                  <a:cubicBezTo>
                    <a:pt x="50800" y="831850"/>
                    <a:pt x="104775" y="812800"/>
                    <a:pt x="142875" y="800100"/>
                  </a:cubicBezTo>
                  <a:lnTo>
                    <a:pt x="504825" y="590550"/>
                  </a:lnTo>
                  <a:lnTo>
                    <a:pt x="904875" y="504825"/>
                  </a:lnTo>
                  <a:lnTo>
                    <a:pt x="1362075" y="476250"/>
                  </a:lnTo>
                  <a:lnTo>
                    <a:pt x="1457325" y="476250"/>
                  </a:lnTo>
                  <a:lnTo>
                    <a:pt x="2047875" y="447675"/>
                  </a:lnTo>
                  <a:lnTo>
                    <a:pt x="2447925" y="342900"/>
                  </a:lnTo>
                  <a:lnTo>
                    <a:pt x="3286125" y="323850"/>
                  </a:lnTo>
                  <a:lnTo>
                    <a:pt x="3457575" y="323850"/>
                  </a:lnTo>
                  <a:lnTo>
                    <a:pt x="4191000" y="314325"/>
                  </a:lnTo>
                  <a:lnTo>
                    <a:pt x="4505325" y="314325"/>
                  </a:lnTo>
                  <a:cubicBezTo>
                    <a:pt x="4613224" y="294707"/>
                    <a:pt x="4574602" y="295275"/>
                    <a:pt x="4619625" y="295275"/>
                  </a:cubicBezTo>
                  <a:lnTo>
                    <a:pt x="4838700" y="219075"/>
                  </a:lnTo>
                  <a:lnTo>
                    <a:pt x="5048250" y="104775"/>
                  </a:lnTo>
                  <a:lnTo>
                    <a:pt x="5314950" y="57150"/>
                  </a:lnTo>
                  <a:lnTo>
                    <a:pt x="5400675" y="38100"/>
                  </a:lnTo>
                  <a:lnTo>
                    <a:pt x="5676900" y="28575"/>
                  </a:lnTo>
                  <a:lnTo>
                    <a:pt x="5772150" y="19050"/>
                  </a:lnTo>
                  <a:lnTo>
                    <a:pt x="6067425" y="0"/>
                  </a:lnTo>
                  <a:lnTo>
                    <a:pt x="6172200" y="0"/>
                  </a:lnTo>
                  <a:lnTo>
                    <a:pt x="6276975" y="0"/>
                  </a:lnTo>
                  <a:lnTo>
                    <a:pt x="6286500" y="409575"/>
                  </a:lnTo>
                  <a:lnTo>
                    <a:pt x="5934075" y="428625"/>
                  </a:lnTo>
                  <a:lnTo>
                    <a:pt x="5781675" y="381000"/>
                  </a:lnTo>
                  <a:lnTo>
                    <a:pt x="5410200" y="428625"/>
                  </a:lnTo>
                  <a:lnTo>
                    <a:pt x="4981575" y="390525"/>
                  </a:lnTo>
                  <a:lnTo>
                    <a:pt x="4819650" y="514350"/>
                  </a:lnTo>
                  <a:lnTo>
                    <a:pt x="4610100" y="561975"/>
                  </a:lnTo>
                  <a:lnTo>
                    <a:pt x="4352925" y="628650"/>
                  </a:lnTo>
                  <a:lnTo>
                    <a:pt x="3905250" y="571500"/>
                  </a:lnTo>
                  <a:lnTo>
                    <a:pt x="3162300" y="571500"/>
                  </a:lnTo>
                  <a:lnTo>
                    <a:pt x="2990850" y="552450"/>
                  </a:lnTo>
                  <a:lnTo>
                    <a:pt x="2876550" y="581025"/>
                  </a:lnTo>
                  <a:lnTo>
                    <a:pt x="2571750" y="552450"/>
                  </a:lnTo>
                  <a:lnTo>
                    <a:pt x="2324100" y="609600"/>
                  </a:lnTo>
                  <a:lnTo>
                    <a:pt x="2162175" y="676275"/>
                  </a:lnTo>
                  <a:lnTo>
                    <a:pt x="1781175" y="695325"/>
                  </a:lnTo>
                  <a:lnTo>
                    <a:pt x="1428750" y="723900"/>
                  </a:lnTo>
                  <a:cubicBezTo>
                    <a:pt x="1390650" y="720725"/>
                    <a:pt x="1352347" y="719428"/>
                    <a:pt x="1314450" y="714375"/>
                  </a:cubicBezTo>
                  <a:cubicBezTo>
                    <a:pt x="1304498" y="713048"/>
                    <a:pt x="1295615" y="707285"/>
                    <a:pt x="1285875" y="704850"/>
                  </a:cubicBezTo>
                  <a:cubicBezTo>
                    <a:pt x="1270169" y="700923"/>
                    <a:pt x="1238250" y="695325"/>
                    <a:pt x="1238250" y="695325"/>
                  </a:cubicBezTo>
                  <a:lnTo>
                    <a:pt x="1019175" y="695325"/>
                  </a:lnTo>
                  <a:lnTo>
                    <a:pt x="971550" y="695325"/>
                  </a:lnTo>
                  <a:lnTo>
                    <a:pt x="628650" y="781050"/>
                  </a:lnTo>
                  <a:lnTo>
                    <a:pt x="485775" y="809625"/>
                  </a:lnTo>
                  <a:lnTo>
                    <a:pt x="152400" y="1028700"/>
                  </a:lnTo>
                  <a:lnTo>
                    <a:pt x="0" y="1095375"/>
                  </a:lnTo>
                  <a:lnTo>
                    <a:pt x="9525" y="838200"/>
                  </a:lnTo>
                  <a:close/>
                </a:path>
              </a:pathLst>
            </a:custGeom>
            <a:solidFill>
              <a:schemeClr val="accent3">
                <a:lumMod val="75000"/>
                <a:alpha val="1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4328152" y="3144405"/>
              <a:ext cx="1263016" cy="21915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b-NO" sz="1000" dirty="0" err="1" smtClean="0"/>
                <a:t>Cretaceous</a:t>
              </a:r>
              <a:r>
                <a:rPr lang="nb-NO" sz="1000" dirty="0" smtClean="0"/>
                <a:t> sediments</a:t>
              </a:r>
              <a:endParaRPr lang="nb-NO" sz="1000" dirty="0"/>
            </a:p>
          </p:txBody>
        </p:sp>
      </p:grpSp>
    </p:spTree>
    <p:extLst>
      <p:ext uri="{BB962C8B-B14F-4D97-AF65-F5344CB8AC3E}">
        <p14:creationId xmlns:p14="http://schemas.microsoft.com/office/powerpoint/2010/main" val="768073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320424" y="334331"/>
            <a:ext cx="8737175" cy="314275"/>
          </a:xfrm>
        </p:spPr>
        <p:txBody>
          <a:bodyPr>
            <a:normAutofit fontScale="90000"/>
          </a:bodyPr>
          <a:lstStyle/>
          <a:p>
            <a:r>
              <a:rPr lang="en-US" sz="2000" b="1" dirty="0"/>
              <a:t>Contextualize use case in geoscientists’ prospect maturation workflow</a:t>
            </a:r>
            <a:endParaRPr lang="nb-NO" sz="2000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0" y="4586741"/>
            <a:ext cx="668773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750" b="1" dirty="0"/>
              <a:t>Kitchen (SR)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8E218-4016-3246-85B3-334501356CBA}" type="slidenum">
              <a:rPr lang="nb-NO" smtClean="0"/>
              <a:t>5</a:t>
            </a:fld>
            <a:endParaRPr lang="nb-NO"/>
          </a:p>
        </p:txBody>
      </p:sp>
      <p:sp>
        <p:nvSpPr>
          <p:cNvPr id="3" name="Rectangle 2"/>
          <p:cNvSpPr/>
          <p:nvPr/>
        </p:nvSpPr>
        <p:spPr>
          <a:xfrm>
            <a:off x="5766468" y="982989"/>
            <a:ext cx="347573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900" b="1" dirty="0" err="1" smtClean="0"/>
              <a:t>Structures</a:t>
            </a:r>
            <a:r>
              <a:rPr lang="nb-NO" sz="900" dirty="0" smtClean="0"/>
              <a:t> </a:t>
            </a:r>
            <a:r>
              <a:rPr lang="nb-NO" sz="900" dirty="0"/>
              <a:t>-&gt; </a:t>
            </a:r>
            <a:r>
              <a:rPr lang="nb-NO" sz="900" dirty="0" smtClean="0"/>
              <a:t>= </a:t>
            </a:r>
            <a:r>
              <a:rPr lang="nb-NO" sz="900" dirty="0" err="1" smtClean="0"/>
              <a:t>based</a:t>
            </a:r>
            <a:r>
              <a:rPr lang="nb-NO" sz="900" dirty="0" smtClean="0"/>
              <a:t> </a:t>
            </a:r>
            <a:r>
              <a:rPr lang="nb-NO" sz="900" dirty="0" err="1"/>
              <a:t>on</a:t>
            </a:r>
            <a:r>
              <a:rPr lang="nb-NO" sz="900" dirty="0"/>
              <a:t> </a:t>
            </a:r>
            <a:r>
              <a:rPr lang="nb-NO" sz="900" dirty="0" err="1"/>
              <a:t>the</a:t>
            </a:r>
            <a:r>
              <a:rPr lang="nb-NO" sz="900" dirty="0"/>
              <a:t> cross-</a:t>
            </a:r>
            <a:r>
              <a:rPr lang="nb-NO" sz="900" dirty="0" err="1"/>
              <a:t>cutting</a:t>
            </a:r>
            <a:r>
              <a:rPr lang="nb-NO" sz="900" dirty="0"/>
              <a:t> </a:t>
            </a:r>
            <a:r>
              <a:rPr lang="nb-NO" sz="900" dirty="0" err="1"/>
              <a:t>relationship</a:t>
            </a:r>
            <a:r>
              <a:rPr lang="nb-NO" sz="900" dirty="0"/>
              <a:t> </a:t>
            </a:r>
            <a:r>
              <a:rPr lang="nb-NO" sz="900" dirty="0" err="1"/>
              <a:t>we</a:t>
            </a:r>
            <a:r>
              <a:rPr lang="nb-NO" sz="900" dirty="0"/>
              <a:t> </a:t>
            </a:r>
            <a:r>
              <a:rPr lang="nb-NO" sz="900" dirty="0" err="1"/>
              <a:t>can</a:t>
            </a:r>
            <a:r>
              <a:rPr lang="nb-NO" sz="900" dirty="0"/>
              <a:t> </a:t>
            </a:r>
            <a:r>
              <a:rPr lang="nb-NO" sz="900" dirty="0" err="1"/>
              <a:t>infer</a:t>
            </a:r>
            <a:r>
              <a:rPr lang="nb-NO" sz="900" dirty="0"/>
              <a:t> </a:t>
            </a:r>
            <a:r>
              <a:rPr lang="nb-NO" sz="900" dirty="0" err="1"/>
              <a:t>the</a:t>
            </a:r>
            <a:r>
              <a:rPr lang="nb-NO" sz="900" dirty="0"/>
              <a:t> timing </a:t>
            </a:r>
            <a:r>
              <a:rPr lang="nb-NO" sz="900" dirty="0" err="1" smtClean="0"/>
              <a:t>of</a:t>
            </a:r>
            <a:r>
              <a:rPr lang="nb-NO" sz="900" dirty="0" smtClean="0"/>
              <a:t> </a:t>
            </a:r>
            <a:r>
              <a:rPr lang="nb-NO" sz="900" dirty="0" err="1"/>
              <a:t>the</a:t>
            </a:r>
            <a:r>
              <a:rPr lang="nb-NO" sz="900" dirty="0"/>
              <a:t> </a:t>
            </a:r>
            <a:r>
              <a:rPr lang="nb-NO" sz="900" dirty="0" err="1" smtClean="0"/>
              <a:t>faulting</a:t>
            </a:r>
            <a:r>
              <a:rPr lang="nb-NO" sz="900" dirty="0" smtClean="0"/>
              <a:t> -&gt; </a:t>
            </a:r>
            <a:r>
              <a:rPr lang="nb-NO" sz="900" b="1" dirty="0"/>
              <a:t>timing </a:t>
            </a:r>
            <a:r>
              <a:rPr lang="nb-NO" sz="900" b="1" dirty="0" err="1"/>
              <a:t>of</a:t>
            </a:r>
            <a:r>
              <a:rPr lang="nb-NO" sz="900" b="1" dirty="0"/>
              <a:t> </a:t>
            </a:r>
            <a:r>
              <a:rPr lang="nb-NO" sz="900" b="1" dirty="0" err="1"/>
              <a:t>the</a:t>
            </a:r>
            <a:r>
              <a:rPr lang="nb-NO" sz="900" b="1" dirty="0"/>
              <a:t> </a:t>
            </a:r>
            <a:r>
              <a:rPr lang="nb-NO" sz="900" b="1" dirty="0" err="1" smtClean="0"/>
              <a:t>trap</a:t>
            </a:r>
            <a:r>
              <a:rPr lang="nb-NO" sz="900" b="1" dirty="0" smtClean="0"/>
              <a:t> </a:t>
            </a:r>
            <a:r>
              <a:rPr lang="nb-NO" sz="900" b="1" dirty="0" err="1"/>
              <a:t>formation</a:t>
            </a:r>
            <a:r>
              <a:rPr lang="nb-NO" sz="900" b="1" dirty="0"/>
              <a:t> </a:t>
            </a:r>
          </a:p>
        </p:txBody>
      </p:sp>
      <p:sp>
        <p:nvSpPr>
          <p:cNvPr id="6" name="Right Brace 5"/>
          <p:cNvSpPr/>
          <p:nvPr/>
        </p:nvSpPr>
        <p:spPr>
          <a:xfrm>
            <a:off x="5680743" y="896391"/>
            <a:ext cx="85725" cy="631530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grpSp>
        <p:nvGrpSpPr>
          <p:cNvPr id="10" name="Group 9"/>
          <p:cNvGrpSpPr/>
          <p:nvPr/>
        </p:nvGrpSpPr>
        <p:grpSpPr>
          <a:xfrm>
            <a:off x="59148" y="1819251"/>
            <a:ext cx="7984923" cy="3297780"/>
            <a:chOff x="49402" y="1867764"/>
            <a:chExt cx="7984923" cy="3297780"/>
          </a:xfrm>
        </p:grpSpPr>
        <p:grpSp>
          <p:nvGrpSpPr>
            <p:cNvPr id="7" name="Group 6"/>
            <p:cNvGrpSpPr/>
            <p:nvPr/>
          </p:nvGrpSpPr>
          <p:grpSpPr>
            <a:xfrm>
              <a:off x="1001167" y="1867764"/>
              <a:ext cx="7033158" cy="3297780"/>
              <a:chOff x="1001167" y="1867764"/>
              <a:chExt cx="7033158" cy="3297780"/>
            </a:xfrm>
          </p:grpSpPr>
          <p:grpSp>
            <p:nvGrpSpPr>
              <p:cNvPr id="15" name="Group 14"/>
              <p:cNvGrpSpPr/>
              <p:nvPr/>
            </p:nvGrpSpPr>
            <p:grpSpPr>
              <a:xfrm>
                <a:off x="1001167" y="1867764"/>
                <a:ext cx="7033158" cy="3297780"/>
                <a:chOff x="2395849" y="2225006"/>
                <a:chExt cx="9445695" cy="4541819"/>
              </a:xfrm>
            </p:grpSpPr>
            <p:pic>
              <p:nvPicPr>
                <p:cNvPr id="12" name="Picture 11"/>
                <p:cNvPicPr>
                  <a:picLocks noChangeAspect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2869912" y="2225006"/>
                  <a:ext cx="8971632" cy="4541819"/>
                </a:xfrm>
                <a:prstGeom prst="rect">
                  <a:avLst/>
                </a:prstGeom>
                <a:ln>
                  <a:solidFill>
                    <a:schemeClr val="bg1">
                      <a:lumMod val="75000"/>
                    </a:schemeClr>
                  </a:solidFill>
                </a:ln>
              </p:spPr>
            </p:pic>
            <p:sp>
              <p:nvSpPr>
                <p:cNvPr id="5" name="TextBox 4"/>
                <p:cNvSpPr txBox="1"/>
                <p:nvPr/>
              </p:nvSpPr>
              <p:spPr>
                <a:xfrm>
                  <a:off x="2395849" y="5265718"/>
                  <a:ext cx="474063" cy="28611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nb-NO" sz="750" b="1" dirty="0" smtClean="0"/>
                    <a:t>BCU</a:t>
                  </a:r>
                  <a:endParaRPr lang="nb-NO" sz="750" b="1" dirty="0"/>
                </a:p>
              </p:txBody>
            </p:sp>
          </p:grpSp>
          <p:sp>
            <p:nvSpPr>
              <p:cNvPr id="4" name="Freeform 3"/>
              <p:cNvSpPr/>
              <p:nvPr/>
            </p:nvSpPr>
            <p:spPr>
              <a:xfrm>
                <a:off x="4051610" y="3612995"/>
                <a:ext cx="639336" cy="14868"/>
              </a:xfrm>
              <a:custGeom>
                <a:avLst/>
                <a:gdLst>
                  <a:gd name="connsiteX0" fmla="*/ 0 w 639336"/>
                  <a:gd name="connsiteY0" fmla="*/ 0 h 14868"/>
                  <a:gd name="connsiteX1" fmla="*/ 297366 w 639336"/>
                  <a:gd name="connsiteY1" fmla="*/ 14868 h 14868"/>
                  <a:gd name="connsiteX2" fmla="*/ 542692 w 639336"/>
                  <a:gd name="connsiteY2" fmla="*/ 0 h 14868"/>
                  <a:gd name="connsiteX3" fmla="*/ 639336 w 639336"/>
                  <a:gd name="connsiteY3" fmla="*/ 14868 h 148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9336" h="14868">
                    <a:moveTo>
                      <a:pt x="0" y="0"/>
                    </a:moveTo>
                    <a:lnTo>
                      <a:pt x="297366" y="14868"/>
                    </a:lnTo>
                    <a:lnTo>
                      <a:pt x="542692" y="0"/>
                    </a:lnTo>
                    <a:lnTo>
                      <a:pt x="639336" y="14868"/>
                    </a:lnTo>
                  </a:path>
                </a:pathLst>
              </a:custGeom>
              <a:noFill/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b-NO"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18" name="Freeform 17"/>
            <p:cNvSpPr/>
            <p:nvPr/>
          </p:nvSpPr>
          <p:spPr>
            <a:xfrm>
              <a:off x="49402" y="3929478"/>
              <a:ext cx="1764998" cy="657263"/>
            </a:xfrm>
            <a:custGeom>
              <a:avLst/>
              <a:gdLst>
                <a:gd name="connsiteX0" fmla="*/ 0 w 2787161"/>
                <a:gd name="connsiteY0" fmla="*/ 571500 h 571500"/>
                <a:gd name="connsiteX1" fmla="*/ 650630 w 2787161"/>
                <a:gd name="connsiteY1" fmla="*/ 545123 h 571500"/>
                <a:gd name="connsiteX2" fmla="*/ 1608992 w 2787161"/>
                <a:gd name="connsiteY2" fmla="*/ 404446 h 571500"/>
                <a:gd name="connsiteX3" fmla="*/ 2787161 w 2787161"/>
                <a:gd name="connsiteY3" fmla="*/ 0 h 571500"/>
                <a:gd name="connsiteX0" fmla="*/ 0 w 2787161"/>
                <a:gd name="connsiteY0" fmla="*/ 571500 h 571500"/>
                <a:gd name="connsiteX1" fmla="*/ 650630 w 2787161"/>
                <a:gd name="connsiteY1" fmla="*/ 545123 h 571500"/>
                <a:gd name="connsiteX2" fmla="*/ 1608992 w 2787161"/>
                <a:gd name="connsiteY2" fmla="*/ 404446 h 571500"/>
                <a:gd name="connsiteX3" fmla="*/ 2207024 w 2787161"/>
                <a:gd name="connsiteY3" fmla="*/ 232833 h 571500"/>
                <a:gd name="connsiteX4" fmla="*/ 2787161 w 2787161"/>
                <a:gd name="connsiteY4" fmla="*/ 0 h 571500"/>
                <a:gd name="connsiteX0" fmla="*/ 0 w 2787161"/>
                <a:gd name="connsiteY0" fmla="*/ 571500 h 571500"/>
                <a:gd name="connsiteX1" fmla="*/ 650630 w 2787161"/>
                <a:gd name="connsiteY1" fmla="*/ 545123 h 571500"/>
                <a:gd name="connsiteX2" fmla="*/ 1225315 w 2787161"/>
                <a:gd name="connsiteY2" fmla="*/ 491814 h 571500"/>
                <a:gd name="connsiteX3" fmla="*/ 1608992 w 2787161"/>
                <a:gd name="connsiteY3" fmla="*/ 404446 h 571500"/>
                <a:gd name="connsiteX4" fmla="*/ 2207024 w 2787161"/>
                <a:gd name="connsiteY4" fmla="*/ 232833 h 571500"/>
                <a:gd name="connsiteX5" fmla="*/ 2787161 w 2787161"/>
                <a:gd name="connsiteY5" fmla="*/ 0 h 571500"/>
                <a:gd name="connsiteX0" fmla="*/ 0 w 2787161"/>
                <a:gd name="connsiteY0" fmla="*/ 571500 h 577633"/>
                <a:gd name="connsiteX1" fmla="*/ 321109 w 2787161"/>
                <a:gd name="connsiteY1" fmla="*/ 575982 h 577633"/>
                <a:gd name="connsiteX2" fmla="*/ 650630 w 2787161"/>
                <a:gd name="connsiteY2" fmla="*/ 545123 h 577633"/>
                <a:gd name="connsiteX3" fmla="*/ 1225315 w 2787161"/>
                <a:gd name="connsiteY3" fmla="*/ 491814 h 577633"/>
                <a:gd name="connsiteX4" fmla="*/ 1608992 w 2787161"/>
                <a:gd name="connsiteY4" fmla="*/ 404446 h 577633"/>
                <a:gd name="connsiteX5" fmla="*/ 2207024 w 2787161"/>
                <a:gd name="connsiteY5" fmla="*/ 232833 h 577633"/>
                <a:gd name="connsiteX6" fmla="*/ 2787161 w 2787161"/>
                <a:gd name="connsiteY6" fmla="*/ 0 h 577633"/>
                <a:gd name="connsiteX0" fmla="*/ 0 w 2787161"/>
                <a:gd name="connsiteY0" fmla="*/ 571500 h 577633"/>
                <a:gd name="connsiteX1" fmla="*/ 321109 w 2787161"/>
                <a:gd name="connsiteY1" fmla="*/ 575982 h 577633"/>
                <a:gd name="connsiteX2" fmla="*/ 659241 w 2787161"/>
                <a:gd name="connsiteY2" fmla="*/ 571021 h 577633"/>
                <a:gd name="connsiteX3" fmla="*/ 1225315 w 2787161"/>
                <a:gd name="connsiteY3" fmla="*/ 491814 h 577633"/>
                <a:gd name="connsiteX4" fmla="*/ 1608992 w 2787161"/>
                <a:gd name="connsiteY4" fmla="*/ 404446 h 577633"/>
                <a:gd name="connsiteX5" fmla="*/ 2207024 w 2787161"/>
                <a:gd name="connsiteY5" fmla="*/ 232833 h 577633"/>
                <a:gd name="connsiteX6" fmla="*/ 2787161 w 2787161"/>
                <a:gd name="connsiteY6" fmla="*/ 0 h 577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87161" h="577633">
                  <a:moveTo>
                    <a:pt x="0" y="571500"/>
                  </a:moveTo>
                  <a:cubicBezTo>
                    <a:pt x="104166" y="564361"/>
                    <a:pt x="216943" y="583121"/>
                    <a:pt x="321109" y="575982"/>
                  </a:cubicBezTo>
                  <a:lnTo>
                    <a:pt x="659241" y="571021"/>
                  </a:lnTo>
                  <a:lnTo>
                    <a:pt x="1225315" y="491814"/>
                  </a:lnTo>
                  <a:lnTo>
                    <a:pt x="1608992" y="404446"/>
                  </a:lnTo>
                  <a:cubicBezTo>
                    <a:pt x="1788243" y="345084"/>
                    <a:pt x="2027773" y="292195"/>
                    <a:pt x="2207024" y="232833"/>
                  </a:cubicBezTo>
                  <a:lnTo>
                    <a:pt x="2787161" y="0"/>
                  </a:lnTo>
                </a:path>
              </a:pathLst>
            </a:custGeom>
            <a:noFill/>
            <a:ln w="15875">
              <a:solidFill>
                <a:srgbClr val="0099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nb-NO" sz="1350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5917566" y="3539305"/>
              <a:ext cx="736099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b-NO" sz="750" b="1" dirty="0"/>
                <a:t>Kitchen (SR) ?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985690" y="3187289"/>
              <a:ext cx="52610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b-NO" sz="1000" dirty="0" smtClean="0"/>
                <a:t>Lead 1</a:t>
              </a:r>
              <a:endParaRPr lang="nb-NO" sz="1000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4754626" y="3140012"/>
              <a:ext cx="52610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b-NO" sz="1000" dirty="0" smtClean="0"/>
                <a:t>Lead 2</a:t>
              </a:r>
              <a:endParaRPr lang="nb-NO" sz="1000" dirty="0"/>
            </a:p>
          </p:txBody>
        </p:sp>
        <p:sp>
          <p:nvSpPr>
            <p:cNvPr id="8" name="Freeform 7"/>
            <p:cNvSpPr/>
            <p:nvPr/>
          </p:nvSpPr>
          <p:spPr>
            <a:xfrm>
              <a:off x="4757854" y="3605561"/>
              <a:ext cx="691375" cy="29737"/>
            </a:xfrm>
            <a:custGeom>
              <a:avLst/>
              <a:gdLst>
                <a:gd name="connsiteX0" fmla="*/ 0 w 691375"/>
                <a:gd name="connsiteY0" fmla="*/ 0 h 29737"/>
                <a:gd name="connsiteX1" fmla="*/ 245326 w 691375"/>
                <a:gd name="connsiteY1" fmla="*/ 14868 h 29737"/>
                <a:gd name="connsiteX2" fmla="*/ 691375 w 691375"/>
                <a:gd name="connsiteY2" fmla="*/ 29737 h 29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91375" h="29737">
                  <a:moveTo>
                    <a:pt x="0" y="0"/>
                  </a:moveTo>
                  <a:lnTo>
                    <a:pt x="245326" y="14868"/>
                  </a:lnTo>
                  <a:lnTo>
                    <a:pt x="691375" y="29737"/>
                  </a:lnTo>
                </a:path>
              </a:pathLst>
            </a:custGeom>
            <a:noFill/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191837" y="695218"/>
            <a:ext cx="5446043" cy="150041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nb-NO" sz="1000" b="1" dirty="0" err="1" smtClean="0">
                <a:solidFill>
                  <a:srgbClr val="FF0000"/>
                </a:solidFill>
              </a:rPr>
              <a:t>Interpretation</a:t>
            </a:r>
            <a:endParaRPr lang="nb-NO" sz="1000" b="1" dirty="0" smtClean="0">
              <a:solidFill>
                <a:srgbClr val="FF0000"/>
              </a:solidFill>
            </a:endParaRPr>
          </a:p>
          <a:p>
            <a:endParaRPr lang="nb-NO" sz="1000" b="1" dirty="0">
              <a:solidFill>
                <a:srgbClr val="FF0000"/>
              </a:solidFill>
            </a:endParaRPr>
          </a:p>
          <a:p>
            <a:pPr marL="128588" indent="-128588">
              <a:buFont typeface="Arial" panose="020B0604020202020204" pitchFamily="34" charset="0"/>
              <a:buChar char="•"/>
            </a:pPr>
            <a:r>
              <a:rPr lang="nb-NO" sz="900" dirty="0" err="1"/>
              <a:t>We</a:t>
            </a:r>
            <a:r>
              <a:rPr lang="nb-NO" sz="900" dirty="0"/>
              <a:t> interpret </a:t>
            </a:r>
            <a:r>
              <a:rPr lang="nb-NO" sz="900" dirty="0" err="1"/>
              <a:t>the</a:t>
            </a:r>
            <a:r>
              <a:rPr lang="nb-NO" sz="900" dirty="0"/>
              <a:t> </a:t>
            </a:r>
            <a:r>
              <a:rPr lang="nb-NO" sz="900" dirty="0" err="1"/>
              <a:t>faults</a:t>
            </a:r>
            <a:r>
              <a:rPr lang="nb-NO" sz="900" dirty="0"/>
              <a:t> </a:t>
            </a:r>
          </a:p>
          <a:p>
            <a:pPr marL="14288" indent="-128588">
              <a:buFont typeface="Arial" panose="020B0604020202020204" pitchFamily="34" charset="0"/>
              <a:buChar char="•"/>
            </a:pPr>
            <a:r>
              <a:rPr lang="nb-NO" sz="900" dirty="0" smtClean="0"/>
              <a:t>Interpret different </a:t>
            </a:r>
            <a:r>
              <a:rPr lang="nb-NO" sz="900" dirty="0" err="1" smtClean="0"/>
              <a:t>geological</a:t>
            </a:r>
            <a:r>
              <a:rPr lang="nb-NO" sz="900" dirty="0" smtClean="0"/>
              <a:t> units: Top and base </a:t>
            </a:r>
            <a:r>
              <a:rPr lang="nb-NO" sz="900" dirty="0" err="1" smtClean="0"/>
              <a:t>of</a:t>
            </a:r>
            <a:r>
              <a:rPr lang="nb-NO" sz="900" dirty="0" smtClean="0"/>
              <a:t> SR, </a:t>
            </a:r>
            <a:r>
              <a:rPr lang="nb-NO" sz="900" dirty="0" err="1" smtClean="0"/>
              <a:t>top</a:t>
            </a:r>
            <a:r>
              <a:rPr lang="nb-NO" sz="900" dirty="0" smtClean="0"/>
              <a:t> and base </a:t>
            </a:r>
            <a:r>
              <a:rPr lang="nb-NO" sz="900" dirty="0" err="1" smtClean="0"/>
              <a:t>of</a:t>
            </a:r>
            <a:r>
              <a:rPr lang="nb-NO" sz="900" dirty="0" smtClean="0"/>
              <a:t> </a:t>
            </a:r>
            <a:r>
              <a:rPr lang="nb-NO" sz="900" dirty="0" err="1" smtClean="0"/>
              <a:t>reservoir</a:t>
            </a:r>
            <a:r>
              <a:rPr lang="nb-NO" sz="900" dirty="0" smtClean="0"/>
              <a:t>(s)?</a:t>
            </a:r>
          </a:p>
          <a:p>
            <a:pPr marL="585788" lvl="1" indent="-128588">
              <a:buFont typeface="Arial" panose="020B0604020202020204" pitchFamily="34" charset="0"/>
              <a:buChar char="•"/>
            </a:pPr>
            <a:r>
              <a:rPr lang="nb-NO" sz="900" dirty="0"/>
              <a:t>Pre-rift sediments – </a:t>
            </a:r>
            <a:r>
              <a:rPr lang="nb-NO" sz="900" dirty="0" err="1"/>
              <a:t>deposited</a:t>
            </a:r>
            <a:r>
              <a:rPr lang="nb-NO" sz="900" dirty="0"/>
              <a:t> </a:t>
            </a:r>
            <a:r>
              <a:rPr lang="nb-NO" sz="900" dirty="0" err="1"/>
              <a:t>before</a:t>
            </a:r>
            <a:r>
              <a:rPr lang="nb-NO" sz="900" dirty="0"/>
              <a:t> </a:t>
            </a:r>
            <a:r>
              <a:rPr lang="nb-NO" sz="900" dirty="0" err="1"/>
              <a:t>the</a:t>
            </a:r>
            <a:r>
              <a:rPr lang="nb-NO" sz="900" dirty="0"/>
              <a:t> </a:t>
            </a:r>
            <a:r>
              <a:rPr lang="nb-NO" sz="900" dirty="0" err="1"/>
              <a:t>faulting</a:t>
            </a:r>
            <a:r>
              <a:rPr lang="nb-NO" sz="900" dirty="0"/>
              <a:t> </a:t>
            </a:r>
            <a:r>
              <a:rPr lang="nb-NO" sz="900" dirty="0" err="1"/>
              <a:t>started</a:t>
            </a:r>
            <a:r>
              <a:rPr lang="nb-NO" sz="900" dirty="0"/>
              <a:t> -&gt; </a:t>
            </a:r>
            <a:r>
              <a:rPr lang="nb-NO" sz="900" dirty="0" err="1"/>
              <a:t>constant</a:t>
            </a:r>
            <a:r>
              <a:rPr lang="nb-NO" sz="900" dirty="0"/>
              <a:t> </a:t>
            </a:r>
            <a:r>
              <a:rPr lang="nb-NO" sz="900" dirty="0" err="1"/>
              <a:t>thickness</a:t>
            </a:r>
            <a:r>
              <a:rPr lang="nb-NO" sz="900" dirty="0"/>
              <a:t> over </a:t>
            </a:r>
            <a:r>
              <a:rPr lang="nb-NO" sz="900" dirty="0" err="1"/>
              <a:t>extended</a:t>
            </a:r>
            <a:r>
              <a:rPr lang="nb-NO" sz="900" dirty="0"/>
              <a:t> areal</a:t>
            </a:r>
          </a:p>
          <a:p>
            <a:pPr marL="585788" lvl="1" indent="-128588">
              <a:buFont typeface="Arial" panose="020B0604020202020204" pitchFamily="34" charset="0"/>
              <a:buChar char="•"/>
            </a:pPr>
            <a:r>
              <a:rPr lang="nb-NO" sz="900" dirty="0"/>
              <a:t>Syn-rift sediments – </a:t>
            </a:r>
            <a:r>
              <a:rPr lang="nb-NO" sz="900" dirty="0" err="1"/>
              <a:t>deposited</a:t>
            </a:r>
            <a:r>
              <a:rPr lang="nb-NO" sz="900" dirty="0"/>
              <a:t> during </a:t>
            </a:r>
            <a:r>
              <a:rPr lang="nb-NO" sz="900" dirty="0" err="1"/>
              <a:t>the</a:t>
            </a:r>
            <a:r>
              <a:rPr lang="nb-NO" sz="900" dirty="0"/>
              <a:t> </a:t>
            </a:r>
            <a:r>
              <a:rPr lang="nb-NO" sz="900" dirty="0" err="1"/>
              <a:t>faulting</a:t>
            </a:r>
            <a:r>
              <a:rPr lang="nb-NO" sz="900" dirty="0"/>
              <a:t> -&gt; </a:t>
            </a:r>
            <a:r>
              <a:rPr lang="nb-NO" sz="900" dirty="0" err="1"/>
              <a:t>development</a:t>
            </a:r>
            <a:r>
              <a:rPr lang="nb-NO" sz="900" dirty="0"/>
              <a:t> </a:t>
            </a:r>
            <a:r>
              <a:rPr lang="nb-NO" sz="900" dirty="0" err="1"/>
              <a:t>of</a:t>
            </a:r>
            <a:r>
              <a:rPr lang="nb-NO" sz="900" dirty="0"/>
              <a:t> </a:t>
            </a:r>
            <a:r>
              <a:rPr lang="nb-NO" sz="900" dirty="0" err="1"/>
              <a:t>wedges</a:t>
            </a:r>
            <a:r>
              <a:rPr lang="nb-NO" sz="900" dirty="0"/>
              <a:t>-like </a:t>
            </a:r>
            <a:r>
              <a:rPr lang="nb-NO" sz="900" dirty="0" err="1"/>
              <a:t>sequences</a:t>
            </a:r>
            <a:endParaRPr lang="nb-NO" sz="900" dirty="0"/>
          </a:p>
          <a:p>
            <a:pPr marL="585788" lvl="1" indent="-128588">
              <a:buFont typeface="Arial" panose="020B0604020202020204" pitchFamily="34" charset="0"/>
              <a:buChar char="•"/>
            </a:pPr>
            <a:r>
              <a:rPr lang="nb-NO" sz="900" dirty="0"/>
              <a:t>Post rift sediment – </a:t>
            </a:r>
            <a:r>
              <a:rPr lang="nb-NO" sz="900" dirty="0" err="1"/>
              <a:t>deposited</a:t>
            </a:r>
            <a:r>
              <a:rPr lang="nb-NO" sz="900" dirty="0"/>
              <a:t> </a:t>
            </a:r>
            <a:r>
              <a:rPr lang="nb-NO" sz="900" dirty="0" err="1"/>
              <a:t>after</a:t>
            </a:r>
            <a:r>
              <a:rPr lang="nb-NO" sz="900" dirty="0"/>
              <a:t> </a:t>
            </a:r>
            <a:r>
              <a:rPr lang="nb-NO" sz="900" dirty="0" err="1"/>
              <a:t>the</a:t>
            </a:r>
            <a:r>
              <a:rPr lang="nb-NO" sz="900" dirty="0"/>
              <a:t> </a:t>
            </a:r>
            <a:r>
              <a:rPr lang="nb-NO" sz="900" dirty="0" err="1"/>
              <a:t>faulting</a:t>
            </a:r>
            <a:r>
              <a:rPr lang="nb-NO" sz="900" dirty="0"/>
              <a:t> </a:t>
            </a:r>
            <a:r>
              <a:rPr lang="nb-NO" sz="900" dirty="0" err="1"/>
              <a:t>ceased</a:t>
            </a:r>
            <a:r>
              <a:rPr lang="nb-NO" sz="900" dirty="0"/>
              <a:t>  </a:t>
            </a:r>
            <a:endParaRPr lang="nb-NO" sz="900" dirty="0" smtClean="0"/>
          </a:p>
          <a:p>
            <a:pPr marL="128588" indent="-128588">
              <a:buFont typeface="Arial" panose="020B0604020202020204" pitchFamily="34" charset="0"/>
              <a:buChar char="•"/>
            </a:pPr>
            <a:r>
              <a:rPr lang="nb-NO" sz="900" dirty="0" err="1" smtClean="0"/>
              <a:t>We</a:t>
            </a:r>
            <a:r>
              <a:rPr lang="nb-NO" sz="900" dirty="0" smtClean="0"/>
              <a:t> </a:t>
            </a:r>
            <a:r>
              <a:rPr lang="nb-NO" sz="900" dirty="0" err="1" smtClean="0"/>
              <a:t>see</a:t>
            </a:r>
            <a:r>
              <a:rPr lang="nb-NO" sz="900" dirty="0" smtClean="0"/>
              <a:t> a Flat spot – </a:t>
            </a:r>
            <a:r>
              <a:rPr lang="nb-NO" sz="900" dirty="0" err="1" smtClean="0"/>
              <a:t>represent</a:t>
            </a:r>
            <a:r>
              <a:rPr lang="nb-NO" sz="900" dirty="0" smtClean="0"/>
              <a:t> </a:t>
            </a:r>
            <a:r>
              <a:rPr lang="nb-NO" sz="900" dirty="0" err="1" smtClean="0"/>
              <a:t>the</a:t>
            </a:r>
            <a:r>
              <a:rPr lang="nb-NO" sz="900" dirty="0" smtClean="0"/>
              <a:t> base </a:t>
            </a:r>
            <a:r>
              <a:rPr lang="nb-NO" sz="900" dirty="0" err="1" smtClean="0"/>
              <a:t>of</a:t>
            </a:r>
            <a:r>
              <a:rPr lang="nb-NO" sz="900" dirty="0" smtClean="0"/>
              <a:t> HC </a:t>
            </a:r>
            <a:r>
              <a:rPr lang="nb-NO" sz="900" dirty="0" err="1" smtClean="0"/>
              <a:t>accumulation</a:t>
            </a:r>
            <a:r>
              <a:rPr lang="nb-NO" sz="900" dirty="0" smtClean="0"/>
              <a:t>?</a:t>
            </a:r>
            <a:endParaRPr lang="nb-NO" sz="900" dirty="0"/>
          </a:p>
          <a:p>
            <a:pPr marL="928688" lvl="2" indent="-128588">
              <a:buFont typeface="Arial" panose="020B0604020202020204" pitchFamily="34" charset="0"/>
              <a:buChar char="•"/>
            </a:pPr>
            <a:r>
              <a:rPr lang="nb-NO" sz="750" b="1" dirty="0" smtClean="0"/>
              <a:t>==&gt; </a:t>
            </a:r>
            <a:r>
              <a:rPr lang="nb-NO" sz="1000" b="1" dirty="0" smtClean="0"/>
              <a:t>leads 1 and 2</a:t>
            </a:r>
            <a:endParaRPr lang="nb-NO" sz="1000" b="1" dirty="0"/>
          </a:p>
          <a:p>
            <a:pPr marL="128588" indent="-128588">
              <a:buFont typeface="Arial" panose="020B0604020202020204" pitchFamily="34" charset="0"/>
              <a:buChar char="•"/>
            </a:pPr>
            <a:endParaRPr lang="nb-NO" sz="750" dirty="0"/>
          </a:p>
        </p:txBody>
      </p:sp>
    </p:spTree>
    <p:extLst>
      <p:ext uri="{BB962C8B-B14F-4D97-AF65-F5344CB8AC3E}">
        <p14:creationId xmlns:p14="http://schemas.microsoft.com/office/powerpoint/2010/main" val="607482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43493" y="239196"/>
            <a:ext cx="8846438" cy="510170"/>
          </a:xfrm>
        </p:spPr>
        <p:txBody>
          <a:bodyPr>
            <a:noAutofit/>
          </a:bodyPr>
          <a:lstStyle/>
          <a:p>
            <a:r>
              <a:rPr lang="en-US" sz="2000" b="1" dirty="0"/>
              <a:t>Contextualize use case in geoscientists’ prospect maturation workflow</a:t>
            </a:r>
            <a:endParaRPr lang="nb-NO" sz="2000" b="1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8E218-4016-3246-85B3-334501356CBA}" type="slidenum">
              <a:rPr lang="nb-NO" smtClean="0"/>
              <a:t>6</a:t>
            </a:fld>
            <a:endParaRPr lang="nb-NO"/>
          </a:p>
        </p:txBody>
      </p:sp>
      <p:sp>
        <p:nvSpPr>
          <p:cNvPr id="14" name="TextBox 13"/>
          <p:cNvSpPr txBox="1"/>
          <p:nvPr/>
        </p:nvSpPr>
        <p:spPr>
          <a:xfrm>
            <a:off x="66224" y="789519"/>
            <a:ext cx="47052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sz="1400" dirty="0" smtClean="0"/>
              <a:t>To </a:t>
            </a:r>
            <a:r>
              <a:rPr lang="nb-NO" sz="1400" dirty="0" err="1" smtClean="0"/>
              <a:t>convert</a:t>
            </a:r>
            <a:r>
              <a:rPr lang="nb-NO" sz="1400" dirty="0" smtClean="0"/>
              <a:t> </a:t>
            </a:r>
            <a:r>
              <a:rPr lang="nb-NO" sz="1400" dirty="0" err="1" smtClean="0"/>
              <a:t>the</a:t>
            </a:r>
            <a:r>
              <a:rPr lang="nb-NO" sz="1400" dirty="0" smtClean="0"/>
              <a:t> leads </a:t>
            </a:r>
            <a:r>
              <a:rPr lang="nb-NO" sz="1400" dirty="0" err="1" smtClean="0"/>
              <a:t>into</a:t>
            </a:r>
            <a:r>
              <a:rPr lang="nb-NO" sz="1400" dirty="0" smtClean="0"/>
              <a:t> </a:t>
            </a:r>
            <a:r>
              <a:rPr lang="nb-NO" sz="1400" dirty="0" err="1" smtClean="0"/>
              <a:t>prospects</a:t>
            </a:r>
            <a:r>
              <a:rPr lang="nb-NO" sz="1400" dirty="0" smtClean="0"/>
              <a:t> </a:t>
            </a:r>
          </a:p>
          <a:p>
            <a:r>
              <a:rPr lang="nb-NO" sz="1400" dirty="0" smtClean="0"/>
              <a:t>        </a:t>
            </a:r>
            <a:r>
              <a:rPr lang="nb-NO" sz="1400" dirty="0" err="1" smtClean="0"/>
              <a:t>we</a:t>
            </a:r>
            <a:r>
              <a:rPr lang="nb-NO" sz="1400" dirty="0" smtClean="0"/>
              <a:t> </a:t>
            </a:r>
            <a:r>
              <a:rPr lang="nb-NO" sz="1400" dirty="0" err="1" smtClean="0"/>
              <a:t>need</a:t>
            </a:r>
            <a:r>
              <a:rPr lang="nb-NO" sz="1400" dirty="0" smtClean="0"/>
              <a:t> to </a:t>
            </a:r>
            <a:r>
              <a:rPr lang="nb-NO" sz="1400" dirty="0" err="1" smtClean="0"/>
              <a:t>convert</a:t>
            </a:r>
            <a:r>
              <a:rPr lang="nb-NO" sz="1400" dirty="0" smtClean="0"/>
              <a:t> </a:t>
            </a:r>
            <a:r>
              <a:rPr lang="nb-NO" sz="1400" dirty="0" err="1" smtClean="0"/>
              <a:t>some</a:t>
            </a:r>
            <a:r>
              <a:rPr lang="nb-NO" sz="1400" dirty="0" smtClean="0"/>
              <a:t> </a:t>
            </a:r>
            <a:r>
              <a:rPr lang="nb-NO" sz="1400" dirty="0" err="1" smtClean="0"/>
              <a:t>of</a:t>
            </a:r>
            <a:r>
              <a:rPr lang="nb-NO" sz="1400" dirty="0" smtClean="0"/>
              <a:t> </a:t>
            </a:r>
            <a:r>
              <a:rPr lang="nb-NO" sz="1400" dirty="0" err="1" smtClean="0"/>
              <a:t>the</a:t>
            </a:r>
            <a:r>
              <a:rPr lang="nb-NO" sz="1400" dirty="0" smtClean="0"/>
              <a:t> </a:t>
            </a:r>
            <a:r>
              <a:rPr lang="nb-NO" sz="1400" dirty="0" err="1" smtClean="0"/>
              <a:t>unknown</a:t>
            </a:r>
            <a:r>
              <a:rPr lang="nb-NO" sz="1400" dirty="0" smtClean="0"/>
              <a:t> </a:t>
            </a:r>
            <a:r>
              <a:rPr lang="nb-NO" sz="1400" dirty="0" err="1" smtClean="0"/>
              <a:t>into</a:t>
            </a:r>
            <a:r>
              <a:rPr lang="nb-NO" sz="1400" dirty="0" smtClean="0"/>
              <a:t> </a:t>
            </a:r>
            <a:r>
              <a:rPr lang="nb-NO" sz="1400" dirty="0" err="1" smtClean="0"/>
              <a:t>the</a:t>
            </a:r>
            <a:r>
              <a:rPr lang="nb-NO" sz="1400" dirty="0" smtClean="0"/>
              <a:t> </a:t>
            </a:r>
            <a:r>
              <a:rPr lang="nb-NO" sz="1400" dirty="0" err="1" smtClean="0"/>
              <a:t>known</a:t>
            </a:r>
            <a:r>
              <a:rPr lang="nb-NO" sz="1400" dirty="0" smtClean="0"/>
              <a:t>.</a:t>
            </a:r>
            <a:endParaRPr lang="nb-NO" sz="1400" dirty="0"/>
          </a:p>
        </p:txBody>
      </p:sp>
      <p:grpSp>
        <p:nvGrpSpPr>
          <p:cNvPr id="19" name="Group 18"/>
          <p:cNvGrpSpPr/>
          <p:nvPr/>
        </p:nvGrpSpPr>
        <p:grpSpPr>
          <a:xfrm>
            <a:off x="111770" y="1977484"/>
            <a:ext cx="8020631" cy="3063624"/>
            <a:chOff x="-80963" y="1977484"/>
            <a:chExt cx="8020631" cy="3063624"/>
          </a:xfrm>
        </p:grpSpPr>
        <p:grpSp>
          <p:nvGrpSpPr>
            <p:cNvPr id="11" name="Group 10"/>
            <p:cNvGrpSpPr/>
            <p:nvPr/>
          </p:nvGrpSpPr>
          <p:grpSpPr>
            <a:xfrm>
              <a:off x="1241502" y="1977484"/>
              <a:ext cx="6698166" cy="3063624"/>
              <a:chOff x="2869912" y="2225006"/>
              <a:chExt cx="8971632" cy="4541819"/>
            </a:xfrm>
          </p:grpSpPr>
          <p:pic>
            <p:nvPicPr>
              <p:cNvPr id="12" name="Picture 11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869912" y="2225006"/>
                <a:ext cx="8971632" cy="4541819"/>
              </a:xfrm>
              <a:prstGeom prst="rect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</p:pic>
          <p:sp>
            <p:nvSpPr>
              <p:cNvPr id="13" name="TextBox 12"/>
              <p:cNvSpPr txBox="1"/>
              <p:nvPr/>
            </p:nvSpPr>
            <p:spPr>
              <a:xfrm>
                <a:off x="2869912" y="4957515"/>
                <a:ext cx="474063" cy="2861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nb-NO" sz="750" b="1" dirty="0" smtClean="0"/>
                  <a:t>BCU</a:t>
                </a:r>
                <a:endParaRPr lang="nb-NO" sz="750" b="1" dirty="0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3896188" y="3190940"/>
              <a:ext cx="2504582" cy="650451"/>
              <a:chOff x="5494014" y="3165963"/>
              <a:chExt cx="2413104" cy="680455"/>
            </a:xfrm>
          </p:grpSpPr>
          <p:grpSp>
            <p:nvGrpSpPr>
              <p:cNvPr id="8" name="Group 7"/>
              <p:cNvGrpSpPr/>
              <p:nvPr/>
            </p:nvGrpSpPr>
            <p:grpSpPr>
              <a:xfrm>
                <a:off x="5494014" y="3165963"/>
                <a:ext cx="1119936" cy="243192"/>
                <a:chOff x="5494014" y="3165963"/>
                <a:chExt cx="1119936" cy="243192"/>
              </a:xfrm>
            </p:grpSpPr>
            <p:sp>
              <p:nvSpPr>
                <p:cNvPr id="3" name="TextBox 2"/>
                <p:cNvSpPr txBox="1"/>
                <p:nvPr/>
              </p:nvSpPr>
              <p:spPr>
                <a:xfrm>
                  <a:off x="5494014" y="3186164"/>
                  <a:ext cx="460340" cy="22299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nb-NO" sz="1000" dirty="0" smtClean="0"/>
                    <a:t>Lead1</a:t>
                  </a:r>
                  <a:endParaRPr lang="nb-NO" sz="1000" dirty="0"/>
                </a:p>
              </p:txBody>
            </p:sp>
            <p:sp>
              <p:nvSpPr>
                <p:cNvPr id="7" name="TextBox 6"/>
                <p:cNvSpPr txBox="1"/>
                <p:nvPr/>
              </p:nvSpPr>
              <p:spPr>
                <a:xfrm>
                  <a:off x="6126897" y="3165963"/>
                  <a:ext cx="487053" cy="22299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nb-NO" sz="1000" dirty="0" smtClean="0"/>
                    <a:t>Lead 2</a:t>
                  </a:r>
                  <a:endParaRPr lang="nb-NO" sz="1000" dirty="0"/>
                </a:p>
              </p:txBody>
            </p:sp>
          </p:grpSp>
          <p:sp>
            <p:nvSpPr>
              <p:cNvPr id="9" name="TextBox 8"/>
              <p:cNvSpPr txBox="1"/>
              <p:nvPr/>
            </p:nvSpPr>
            <p:spPr>
              <a:xfrm>
                <a:off x="7506046" y="3610329"/>
                <a:ext cx="401072" cy="23608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nb-NO" sz="1000" dirty="0" smtClean="0"/>
                  <a:t>SR ?</a:t>
                </a:r>
                <a:endParaRPr lang="nb-NO" sz="1000" dirty="0"/>
              </a:p>
            </p:txBody>
          </p:sp>
        </p:grpSp>
        <p:sp>
          <p:nvSpPr>
            <p:cNvPr id="15" name="Freeform 14"/>
            <p:cNvSpPr/>
            <p:nvPr/>
          </p:nvSpPr>
          <p:spPr>
            <a:xfrm>
              <a:off x="3921245" y="3598127"/>
              <a:ext cx="639336" cy="14868"/>
            </a:xfrm>
            <a:custGeom>
              <a:avLst/>
              <a:gdLst>
                <a:gd name="connsiteX0" fmla="*/ 0 w 639336"/>
                <a:gd name="connsiteY0" fmla="*/ 0 h 14868"/>
                <a:gd name="connsiteX1" fmla="*/ 297366 w 639336"/>
                <a:gd name="connsiteY1" fmla="*/ 14868 h 14868"/>
                <a:gd name="connsiteX2" fmla="*/ 542692 w 639336"/>
                <a:gd name="connsiteY2" fmla="*/ 0 h 14868"/>
                <a:gd name="connsiteX3" fmla="*/ 639336 w 639336"/>
                <a:gd name="connsiteY3" fmla="*/ 14868 h 14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9336" h="14868">
                  <a:moveTo>
                    <a:pt x="0" y="0"/>
                  </a:moveTo>
                  <a:lnTo>
                    <a:pt x="297366" y="14868"/>
                  </a:lnTo>
                  <a:lnTo>
                    <a:pt x="542692" y="0"/>
                  </a:lnTo>
                  <a:lnTo>
                    <a:pt x="639336" y="14868"/>
                  </a:lnTo>
                </a:path>
              </a:pathLst>
            </a:custGeom>
            <a:noFill/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>
                <a:solidFill>
                  <a:srgbClr val="FF0000"/>
                </a:solidFill>
              </a:endParaRPr>
            </a:p>
          </p:txBody>
        </p:sp>
        <p:sp>
          <p:nvSpPr>
            <p:cNvPr id="16" name="Freeform 15"/>
            <p:cNvSpPr/>
            <p:nvPr/>
          </p:nvSpPr>
          <p:spPr>
            <a:xfrm>
              <a:off x="-80963" y="3914610"/>
              <a:ext cx="1764998" cy="657263"/>
            </a:xfrm>
            <a:custGeom>
              <a:avLst/>
              <a:gdLst>
                <a:gd name="connsiteX0" fmla="*/ 0 w 2787161"/>
                <a:gd name="connsiteY0" fmla="*/ 571500 h 571500"/>
                <a:gd name="connsiteX1" fmla="*/ 650630 w 2787161"/>
                <a:gd name="connsiteY1" fmla="*/ 545123 h 571500"/>
                <a:gd name="connsiteX2" fmla="*/ 1608992 w 2787161"/>
                <a:gd name="connsiteY2" fmla="*/ 404446 h 571500"/>
                <a:gd name="connsiteX3" fmla="*/ 2787161 w 2787161"/>
                <a:gd name="connsiteY3" fmla="*/ 0 h 571500"/>
                <a:gd name="connsiteX0" fmla="*/ 0 w 2787161"/>
                <a:gd name="connsiteY0" fmla="*/ 571500 h 571500"/>
                <a:gd name="connsiteX1" fmla="*/ 650630 w 2787161"/>
                <a:gd name="connsiteY1" fmla="*/ 545123 h 571500"/>
                <a:gd name="connsiteX2" fmla="*/ 1608992 w 2787161"/>
                <a:gd name="connsiteY2" fmla="*/ 404446 h 571500"/>
                <a:gd name="connsiteX3" fmla="*/ 2207024 w 2787161"/>
                <a:gd name="connsiteY3" fmla="*/ 232833 h 571500"/>
                <a:gd name="connsiteX4" fmla="*/ 2787161 w 2787161"/>
                <a:gd name="connsiteY4" fmla="*/ 0 h 571500"/>
                <a:gd name="connsiteX0" fmla="*/ 0 w 2787161"/>
                <a:gd name="connsiteY0" fmla="*/ 571500 h 571500"/>
                <a:gd name="connsiteX1" fmla="*/ 650630 w 2787161"/>
                <a:gd name="connsiteY1" fmla="*/ 545123 h 571500"/>
                <a:gd name="connsiteX2" fmla="*/ 1225315 w 2787161"/>
                <a:gd name="connsiteY2" fmla="*/ 491814 h 571500"/>
                <a:gd name="connsiteX3" fmla="*/ 1608992 w 2787161"/>
                <a:gd name="connsiteY3" fmla="*/ 404446 h 571500"/>
                <a:gd name="connsiteX4" fmla="*/ 2207024 w 2787161"/>
                <a:gd name="connsiteY4" fmla="*/ 232833 h 571500"/>
                <a:gd name="connsiteX5" fmla="*/ 2787161 w 2787161"/>
                <a:gd name="connsiteY5" fmla="*/ 0 h 571500"/>
                <a:gd name="connsiteX0" fmla="*/ 0 w 2787161"/>
                <a:gd name="connsiteY0" fmla="*/ 571500 h 577633"/>
                <a:gd name="connsiteX1" fmla="*/ 321109 w 2787161"/>
                <a:gd name="connsiteY1" fmla="*/ 575982 h 577633"/>
                <a:gd name="connsiteX2" fmla="*/ 650630 w 2787161"/>
                <a:gd name="connsiteY2" fmla="*/ 545123 h 577633"/>
                <a:gd name="connsiteX3" fmla="*/ 1225315 w 2787161"/>
                <a:gd name="connsiteY3" fmla="*/ 491814 h 577633"/>
                <a:gd name="connsiteX4" fmla="*/ 1608992 w 2787161"/>
                <a:gd name="connsiteY4" fmla="*/ 404446 h 577633"/>
                <a:gd name="connsiteX5" fmla="*/ 2207024 w 2787161"/>
                <a:gd name="connsiteY5" fmla="*/ 232833 h 577633"/>
                <a:gd name="connsiteX6" fmla="*/ 2787161 w 2787161"/>
                <a:gd name="connsiteY6" fmla="*/ 0 h 577633"/>
                <a:gd name="connsiteX0" fmla="*/ 0 w 2787161"/>
                <a:gd name="connsiteY0" fmla="*/ 571500 h 577633"/>
                <a:gd name="connsiteX1" fmla="*/ 321109 w 2787161"/>
                <a:gd name="connsiteY1" fmla="*/ 575982 h 577633"/>
                <a:gd name="connsiteX2" fmla="*/ 659241 w 2787161"/>
                <a:gd name="connsiteY2" fmla="*/ 571021 h 577633"/>
                <a:gd name="connsiteX3" fmla="*/ 1225315 w 2787161"/>
                <a:gd name="connsiteY3" fmla="*/ 491814 h 577633"/>
                <a:gd name="connsiteX4" fmla="*/ 1608992 w 2787161"/>
                <a:gd name="connsiteY4" fmla="*/ 404446 h 577633"/>
                <a:gd name="connsiteX5" fmla="*/ 2207024 w 2787161"/>
                <a:gd name="connsiteY5" fmla="*/ 232833 h 577633"/>
                <a:gd name="connsiteX6" fmla="*/ 2787161 w 2787161"/>
                <a:gd name="connsiteY6" fmla="*/ 0 h 577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87161" h="577633">
                  <a:moveTo>
                    <a:pt x="0" y="571500"/>
                  </a:moveTo>
                  <a:cubicBezTo>
                    <a:pt x="104166" y="564361"/>
                    <a:pt x="216943" y="583121"/>
                    <a:pt x="321109" y="575982"/>
                  </a:cubicBezTo>
                  <a:lnTo>
                    <a:pt x="659241" y="571021"/>
                  </a:lnTo>
                  <a:lnTo>
                    <a:pt x="1225315" y="491814"/>
                  </a:lnTo>
                  <a:lnTo>
                    <a:pt x="1608992" y="404446"/>
                  </a:lnTo>
                  <a:cubicBezTo>
                    <a:pt x="1788243" y="345084"/>
                    <a:pt x="2027773" y="292195"/>
                    <a:pt x="2207024" y="232833"/>
                  </a:cubicBezTo>
                  <a:lnTo>
                    <a:pt x="2787161" y="0"/>
                  </a:lnTo>
                </a:path>
              </a:pathLst>
            </a:custGeom>
            <a:noFill/>
            <a:ln w="15875">
              <a:solidFill>
                <a:srgbClr val="0099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nb-NO" sz="1350" dirty="0"/>
            </a:p>
          </p:txBody>
        </p:sp>
        <p:sp>
          <p:nvSpPr>
            <p:cNvPr id="17" name="Freeform 16"/>
            <p:cNvSpPr/>
            <p:nvPr/>
          </p:nvSpPr>
          <p:spPr>
            <a:xfrm>
              <a:off x="4627489" y="3590693"/>
              <a:ext cx="691375" cy="29737"/>
            </a:xfrm>
            <a:custGeom>
              <a:avLst/>
              <a:gdLst>
                <a:gd name="connsiteX0" fmla="*/ 0 w 691375"/>
                <a:gd name="connsiteY0" fmla="*/ 0 h 29737"/>
                <a:gd name="connsiteX1" fmla="*/ 245326 w 691375"/>
                <a:gd name="connsiteY1" fmla="*/ 14868 h 29737"/>
                <a:gd name="connsiteX2" fmla="*/ 691375 w 691375"/>
                <a:gd name="connsiteY2" fmla="*/ 29737 h 29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91375" h="29737">
                  <a:moveTo>
                    <a:pt x="0" y="0"/>
                  </a:moveTo>
                  <a:lnTo>
                    <a:pt x="245326" y="14868"/>
                  </a:lnTo>
                  <a:lnTo>
                    <a:pt x="691375" y="29737"/>
                  </a:lnTo>
                </a:path>
              </a:pathLst>
            </a:custGeom>
            <a:noFill/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0" y="4586741"/>
            <a:ext cx="668773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750" b="1" dirty="0"/>
              <a:t>Kitchen (SR)</a:t>
            </a:r>
          </a:p>
        </p:txBody>
      </p:sp>
      <p:sp>
        <p:nvSpPr>
          <p:cNvPr id="4" name="Rectangle 3"/>
          <p:cNvSpPr/>
          <p:nvPr/>
        </p:nvSpPr>
        <p:spPr>
          <a:xfrm>
            <a:off x="4820222" y="688309"/>
            <a:ext cx="4276139" cy="173124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pPr marL="128588" indent="-128588">
              <a:buFont typeface="Arial" panose="020B0604020202020204" pitchFamily="34" charset="0"/>
              <a:buChar char="•"/>
            </a:pPr>
            <a:r>
              <a:rPr lang="nb-NO" sz="1050" b="1" dirty="0" err="1">
                <a:solidFill>
                  <a:srgbClr val="FF0000"/>
                </a:solidFill>
              </a:rPr>
              <a:t>What</a:t>
            </a:r>
            <a:r>
              <a:rPr lang="nb-NO" sz="1050" b="1" dirty="0">
                <a:solidFill>
                  <a:srgbClr val="FF0000"/>
                </a:solidFill>
              </a:rPr>
              <a:t> </a:t>
            </a:r>
            <a:r>
              <a:rPr lang="nb-NO" sz="1050" b="1" dirty="0" err="1">
                <a:solidFill>
                  <a:srgbClr val="FF0000"/>
                </a:solidFill>
              </a:rPr>
              <a:t>we</a:t>
            </a:r>
            <a:r>
              <a:rPr lang="nb-NO" sz="1050" b="1" dirty="0">
                <a:solidFill>
                  <a:srgbClr val="FF0000"/>
                </a:solidFill>
              </a:rPr>
              <a:t> do not </a:t>
            </a:r>
            <a:r>
              <a:rPr lang="nb-NO" sz="1050" b="1" dirty="0" err="1">
                <a:solidFill>
                  <a:srgbClr val="FF0000"/>
                </a:solidFill>
              </a:rPr>
              <a:t>know</a:t>
            </a:r>
            <a:r>
              <a:rPr lang="nb-NO" sz="1050" b="1" dirty="0" smtClean="0">
                <a:solidFill>
                  <a:srgbClr val="FF0000"/>
                </a:solidFill>
              </a:rPr>
              <a:t>?</a:t>
            </a:r>
            <a:endParaRPr lang="nb-NO" sz="1050" b="1" dirty="0">
              <a:solidFill>
                <a:srgbClr val="FF0000"/>
              </a:solidFill>
            </a:endParaRPr>
          </a:p>
          <a:p>
            <a:pPr marL="471488" lvl="1" indent="-128588">
              <a:buFont typeface="Arial" panose="020B0604020202020204" pitchFamily="34" charset="0"/>
              <a:buChar char="•"/>
            </a:pPr>
            <a:r>
              <a:rPr lang="nb-NO" sz="800" dirty="0" err="1"/>
              <a:t>What</a:t>
            </a:r>
            <a:r>
              <a:rPr lang="nb-NO" sz="800" dirty="0"/>
              <a:t> </a:t>
            </a:r>
            <a:r>
              <a:rPr lang="nb-NO" sz="800" dirty="0" smtClean="0"/>
              <a:t>is </a:t>
            </a:r>
            <a:r>
              <a:rPr lang="nb-NO" sz="800" dirty="0" err="1" smtClean="0"/>
              <a:t>the</a:t>
            </a:r>
            <a:r>
              <a:rPr lang="nb-NO" sz="800" dirty="0" smtClean="0"/>
              <a:t> </a:t>
            </a:r>
            <a:r>
              <a:rPr lang="nb-NO" sz="800" dirty="0" err="1" smtClean="0"/>
              <a:t>lithology</a:t>
            </a:r>
            <a:r>
              <a:rPr lang="nb-NO" sz="800" dirty="0" smtClean="0"/>
              <a:t> </a:t>
            </a:r>
            <a:r>
              <a:rPr lang="nb-NO" sz="800" dirty="0" err="1" smtClean="0"/>
              <a:t>of</a:t>
            </a:r>
            <a:r>
              <a:rPr lang="nb-NO" sz="800" dirty="0" smtClean="0"/>
              <a:t> </a:t>
            </a:r>
            <a:r>
              <a:rPr lang="nb-NO" sz="800" dirty="0" err="1" smtClean="0"/>
              <a:t>these</a:t>
            </a:r>
            <a:r>
              <a:rPr lang="nb-NO" sz="800" dirty="0" smtClean="0"/>
              <a:t> </a:t>
            </a:r>
            <a:r>
              <a:rPr lang="nb-NO" sz="800" dirty="0" err="1" smtClean="0"/>
              <a:t>geological</a:t>
            </a:r>
            <a:r>
              <a:rPr lang="nb-NO" sz="800" dirty="0" smtClean="0"/>
              <a:t> units?</a:t>
            </a:r>
          </a:p>
          <a:p>
            <a:pPr marL="814388" lvl="2" indent="-128588">
              <a:buFont typeface="Arial" panose="020B0604020202020204" pitchFamily="34" charset="0"/>
              <a:buChar char="•"/>
            </a:pPr>
            <a:r>
              <a:rPr lang="nb-NO" sz="800" dirty="0" err="1"/>
              <a:t>Where</a:t>
            </a:r>
            <a:r>
              <a:rPr lang="nb-NO" sz="800" dirty="0"/>
              <a:t> </a:t>
            </a:r>
            <a:r>
              <a:rPr lang="nb-NO" sz="800" dirty="0" err="1"/>
              <a:t>are</a:t>
            </a:r>
            <a:r>
              <a:rPr lang="nb-NO" sz="800" dirty="0"/>
              <a:t> </a:t>
            </a:r>
            <a:r>
              <a:rPr lang="nb-NO" sz="800" dirty="0" err="1"/>
              <a:t>the</a:t>
            </a:r>
            <a:r>
              <a:rPr lang="nb-NO" sz="800" dirty="0"/>
              <a:t> </a:t>
            </a:r>
            <a:r>
              <a:rPr lang="nb-NO" sz="800" dirty="0" err="1"/>
              <a:t>reservoir</a:t>
            </a:r>
            <a:r>
              <a:rPr lang="nb-NO" sz="800" dirty="0"/>
              <a:t> rocks and </a:t>
            </a:r>
            <a:r>
              <a:rPr lang="nb-NO" sz="800" dirty="0" err="1"/>
              <a:t>what</a:t>
            </a:r>
            <a:r>
              <a:rPr lang="nb-NO" sz="800" dirty="0"/>
              <a:t> is </a:t>
            </a:r>
            <a:r>
              <a:rPr lang="nb-NO" sz="800" dirty="0" err="1"/>
              <a:t>the</a:t>
            </a:r>
            <a:r>
              <a:rPr lang="nb-NO" sz="800" dirty="0"/>
              <a:t> </a:t>
            </a:r>
            <a:r>
              <a:rPr lang="nb-NO" sz="800" dirty="0" err="1"/>
              <a:t>their</a:t>
            </a:r>
            <a:r>
              <a:rPr lang="nb-NO" sz="800" dirty="0"/>
              <a:t> </a:t>
            </a:r>
            <a:r>
              <a:rPr lang="nb-NO" sz="800" dirty="0" err="1"/>
              <a:t>quality</a:t>
            </a:r>
            <a:r>
              <a:rPr lang="nb-NO" sz="800" dirty="0"/>
              <a:t>? </a:t>
            </a:r>
          </a:p>
          <a:p>
            <a:pPr marL="814388" lvl="2" indent="-128588">
              <a:buFont typeface="Arial" panose="020B0604020202020204" pitchFamily="34" charset="0"/>
              <a:buChar char="•"/>
            </a:pPr>
            <a:r>
              <a:rPr lang="nb-NO" sz="800" dirty="0" err="1"/>
              <a:t>What</a:t>
            </a:r>
            <a:r>
              <a:rPr lang="nb-NO" sz="800" dirty="0"/>
              <a:t> </a:t>
            </a:r>
            <a:r>
              <a:rPr lang="nb-NO" sz="800" dirty="0" err="1"/>
              <a:t>kind</a:t>
            </a:r>
            <a:r>
              <a:rPr lang="nb-NO" sz="800" dirty="0"/>
              <a:t> </a:t>
            </a:r>
            <a:r>
              <a:rPr lang="nb-NO" sz="800" dirty="0" err="1"/>
              <a:t>of</a:t>
            </a:r>
            <a:r>
              <a:rPr lang="nb-NO" sz="800" dirty="0"/>
              <a:t> </a:t>
            </a:r>
            <a:r>
              <a:rPr lang="nb-NO" sz="800" dirty="0" err="1"/>
              <a:t>lithology</a:t>
            </a:r>
            <a:r>
              <a:rPr lang="nb-NO" sz="800" dirty="0"/>
              <a:t> do </a:t>
            </a:r>
            <a:r>
              <a:rPr lang="nb-NO" sz="800" dirty="0" err="1"/>
              <a:t>they</a:t>
            </a:r>
            <a:r>
              <a:rPr lang="nb-NO" sz="800" dirty="0"/>
              <a:t> have? </a:t>
            </a:r>
            <a:endParaRPr lang="nb-NO" sz="800" dirty="0" smtClean="0"/>
          </a:p>
          <a:p>
            <a:pPr marL="471488" lvl="1" indent="-128588">
              <a:buFont typeface="Arial" panose="020B0604020202020204" pitchFamily="34" charset="0"/>
              <a:buChar char="•"/>
            </a:pPr>
            <a:r>
              <a:rPr lang="nb-NO" sz="800" dirty="0" err="1"/>
              <a:t>What</a:t>
            </a:r>
            <a:r>
              <a:rPr lang="nb-NO" sz="800" dirty="0"/>
              <a:t> is </a:t>
            </a:r>
            <a:r>
              <a:rPr lang="nb-NO" sz="800" dirty="0" err="1"/>
              <a:t>the</a:t>
            </a:r>
            <a:r>
              <a:rPr lang="nb-NO" sz="800" dirty="0"/>
              <a:t> </a:t>
            </a:r>
            <a:r>
              <a:rPr lang="nb-NO" sz="800" dirty="0" err="1"/>
              <a:t>source</a:t>
            </a:r>
            <a:r>
              <a:rPr lang="nb-NO" sz="800" dirty="0"/>
              <a:t> for </a:t>
            </a:r>
            <a:r>
              <a:rPr lang="nb-NO" sz="800" dirty="0" err="1"/>
              <a:t>these</a:t>
            </a:r>
            <a:r>
              <a:rPr lang="nb-NO" sz="800" dirty="0"/>
              <a:t> sediments</a:t>
            </a:r>
            <a:r>
              <a:rPr lang="nb-NO" sz="800" dirty="0" smtClean="0"/>
              <a:t>?</a:t>
            </a:r>
            <a:endParaRPr lang="nb-NO" sz="800" dirty="0"/>
          </a:p>
          <a:p>
            <a:pPr marL="471488" lvl="1" indent="-128588">
              <a:buFont typeface="Arial" panose="020B0604020202020204" pitchFamily="34" charset="0"/>
              <a:buChar char="•"/>
            </a:pPr>
            <a:r>
              <a:rPr lang="nb-NO" sz="800" dirty="0" err="1"/>
              <a:t>What</a:t>
            </a:r>
            <a:r>
              <a:rPr lang="nb-NO" sz="800" dirty="0"/>
              <a:t> </a:t>
            </a:r>
            <a:r>
              <a:rPr lang="nb-NO" sz="800" dirty="0" err="1"/>
              <a:t>are</a:t>
            </a:r>
            <a:r>
              <a:rPr lang="nb-NO" sz="800" dirty="0"/>
              <a:t> </a:t>
            </a:r>
            <a:r>
              <a:rPr lang="nb-NO" sz="800" dirty="0" err="1"/>
              <a:t>the</a:t>
            </a:r>
            <a:r>
              <a:rPr lang="nb-NO" sz="800" dirty="0"/>
              <a:t> </a:t>
            </a:r>
            <a:r>
              <a:rPr lang="nb-NO" sz="800" dirty="0" err="1"/>
              <a:t>seal</a:t>
            </a:r>
            <a:r>
              <a:rPr lang="nb-NO" sz="800" dirty="0"/>
              <a:t> rocks (</a:t>
            </a:r>
            <a:r>
              <a:rPr lang="nb-NO" sz="800" dirty="0" err="1"/>
              <a:t>top</a:t>
            </a:r>
            <a:r>
              <a:rPr lang="nb-NO" sz="800" dirty="0"/>
              <a:t> and lateral)?</a:t>
            </a:r>
          </a:p>
          <a:p>
            <a:pPr marL="814388" lvl="2" indent="-128588">
              <a:buFont typeface="Arial" panose="020B0604020202020204" pitchFamily="34" charset="0"/>
              <a:buChar char="•"/>
            </a:pPr>
            <a:r>
              <a:rPr lang="nb-NO" sz="800" dirty="0"/>
              <a:t>Is </a:t>
            </a:r>
            <a:r>
              <a:rPr lang="nb-NO" sz="800" dirty="0" err="1"/>
              <a:t>there</a:t>
            </a:r>
            <a:r>
              <a:rPr lang="nb-NO" sz="800" dirty="0"/>
              <a:t> </a:t>
            </a:r>
            <a:r>
              <a:rPr lang="nb-NO" sz="800" dirty="0" err="1"/>
              <a:t>one</a:t>
            </a:r>
            <a:r>
              <a:rPr lang="nb-NO" sz="800" dirty="0"/>
              <a:t> </a:t>
            </a:r>
            <a:r>
              <a:rPr lang="nb-NO" sz="800" dirty="0" err="1"/>
              <a:t>seal</a:t>
            </a:r>
            <a:r>
              <a:rPr lang="nb-NO" sz="800" dirty="0"/>
              <a:t>, more </a:t>
            </a:r>
            <a:r>
              <a:rPr lang="nb-NO" sz="800" dirty="0" err="1"/>
              <a:t>than</a:t>
            </a:r>
            <a:r>
              <a:rPr lang="nb-NO" sz="800" dirty="0"/>
              <a:t> </a:t>
            </a:r>
            <a:r>
              <a:rPr lang="nb-NO" sz="800" dirty="0" err="1"/>
              <a:t>one</a:t>
            </a:r>
            <a:r>
              <a:rPr lang="nb-NO" sz="800" dirty="0"/>
              <a:t>, </a:t>
            </a:r>
            <a:r>
              <a:rPr lang="nb-NO" sz="800" dirty="0" err="1"/>
              <a:t>are</a:t>
            </a:r>
            <a:r>
              <a:rPr lang="nb-NO" sz="800" dirty="0"/>
              <a:t> </a:t>
            </a:r>
            <a:r>
              <a:rPr lang="nb-NO" sz="800" dirty="0" err="1"/>
              <a:t>they</a:t>
            </a:r>
            <a:r>
              <a:rPr lang="nb-NO" sz="800" dirty="0"/>
              <a:t> </a:t>
            </a:r>
            <a:r>
              <a:rPr lang="nb-NO" sz="800" dirty="0" err="1"/>
              <a:t>continuous</a:t>
            </a:r>
            <a:r>
              <a:rPr lang="nb-NO" sz="800" dirty="0"/>
              <a:t>, </a:t>
            </a:r>
            <a:r>
              <a:rPr lang="nb-NO" sz="800" dirty="0" err="1"/>
              <a:t>what</a:t>
            </a:r>
            <a:r>
              <a:rPr lang="nb-NO" sz="800" dirty="0"/>
              <a:t> is </a:t>
            </a:r>
            <a:r>
              <a:rPr lang="nb-NO" sz="800" dirty="0" err="1"/>
              <a:t>their</a:t>
            </a:r>
            <a:r>
              <a:rPr lang="nb-NO" sz="800" dirty="0"/>
              <a:t> </a:t>
            </a:r>
            <a:r>
              <a:rPr lang="nb-NO" sz="800" dirty="0" err="1"/>
              <a:t>lithology</a:t>
            </a:r>
            <a:r>
              <a:rPr lang="nb-NO" sz="800" dirty="0"/>
              <a:t>?</a:t>
            </a:r>
          </a:p>
          <a:p>
            <a:pPr marL="471488" lvl="1" indent="-128588">
              <a:buFont typeface="Arial" panose="020B0604020202020204" pitchFamily="34" charset="0"/>
              <a:buChar char="•"/>
            </a:pPr>
            <a:r>
              <a:rPr lang="nb-NO" sz="800" dirty="0" err="1"/>
              <a:t>Where</a:t>
            </a:r>
            <a:r>
              <a:rPr lang="nb-NO" sz="800" dirty="0"/>
              <a:t> is </a:t>
            </a:r>
            <a:r>
              <a:rPr lang="nb-NO" sz="800" dirty="0" err="1"/>
              <a:t>the</a:t>
            </a:r>
            <a:r>
              <a:rPr lang="nb-NO" sz="800" dirty="0"/>
              <a:t> Kitchen (SR)?</a:t>
            </a:r>
          </a:p>
          <a:p>
            <a:pPr marL="814388" lvl="2" indent="-128588">
              <a:buFont typeface="Arial" panose="020B0604020202020204" pitchFamily="34" charset="0"/>
              <a:buChar char="•"/>
            </a:pPr>
            <a:r>
              <a:rPr lang="nb-NO" sz="800" dirty="0" err="1" smtClean="0"/>
              <a:t>We</a:t>
            </a:r>
            <a:r>
              <a:rPr lang="nb-NO" sz="800" dirty="0" smtClean="0"/>
              <a:t> </a:t>
            </a:r>
            <a:r>
              <a:rPr lang="nb-NO" sz="800" dirty="0" err="1"/>
              <a:t>know</a:t>
            </a:r>
            <a:r>
              <a:rPr lang="nb-NO" sz="800" dirty="0"/>
              <a:t> </a:t>
            </a:r>
            <a:r>
              <a:rPr lang="nb-NO" sz="800" dirty="0" err="1"/>
              <a:t>that</a:t>
            </a:r>
            <a:r>
              <a:rPr lang="nb-NO" sz="800" dirty="0"/>
              <a:t> it </a:t>
            </a:r>
            <a:r>
              <a:rPr lang="nb-NO" sz="800" dirty="0" err="1"/>
              <a:t>was</a:t>
            </a:r>
            <a:r>
              <a:rPr lang="nb-NO" sz="800" dirty="0"/>
              <a:t> </a:t>
            </a:r>
            <a:r>
              <a:rPr lang="nb-NO" sz="800" dirty="0" err="1"/>
              <a:t>deposited</a:t>
            </a:r>
            <a:r>
              <a:rPr lang="nb-NO" sz="800" dirty="0"/>
              <a:t> in </a:t>
            </a:r>
            <a:r>
              <a:rPr lang="nb-NO" sz="800" dirty="0" err="1"/>
              <a:t>the</a:t>
            </a:r>
            <a:r>
              <a:rPr lang="nb-NO" sz="800" dirty="0"/>
              <a:t> </a:t>
            </a:r>
            <a:r>
              <a:rPr lang="nb-NO" sz="800" dirty="0" err="1"/>
              <a:t>Upper</a:t>
            </a:r>
            <a:r>
              <a:rPr lang="nb-NO" sz="800" dirty="0"/>
              <a:t> Jurassic, </a:t>
            </a:r>
            <a:r>
              <a:rPr lang="nb-NO" sz="800" dirty="0" err="1"/>
              <a:t>but</a:t>
            </a:r>
            <a:r>
              <a:rPr lang="nb-NO" sz="800" dirty="0"/>
              <a:t> </a:t>
            </a:r>
            <a:r>
              <a:rPr lang="nb-NO" sz="800" dirty="0" err="1"/>
              <a:t>where</a:t>
            </a:r>
            <a:r>
              <a:rPr lang="nb-NO" sz="800" dirty="0"/>
              <a:t> is </a:t>
            </a:r>
            <a:r>
              <a:rPr lang="nb-NO" sz="800" dirty="0" err="1" smtClean="0"/>
              <a:t>located</a:t>
            </a:r>
            <a:r>
              <a:rPr lang="nb-NO" sz="800" dirty="0" smtClean="0"/>
              <a:t>, it </a:t>
            </a:r>
            <a:r>
              <a:rPr lang="nb-NO" sz="800" dirty="0" err="1" smtClean="0"/>
              <a:t>was</a:t>
            </a:r>
            <a:r>
              <a:rPr lang="nb-NO" sz="800" dirty="0" smtClean="0"/>
              <a:t> </a:t>
            </a:r>
            <a:r>
              <a:rPr lang="nb-NO" sz="800" dirty="0" err="1" smtClean="0"/>
              <a:t>deep</a:t>
            </a:r>
            <a:r>
              <a:rPr lang="nb-NO" sz="800" dirty="0" smtClean="0"/>
              <a:t> </a:t>
            </a:r>
            <a:r>
              <a:rPr lang="nb-NO" sz="800" dirty="0" err="1" smtClean="0"/>
              <a:t>enough</a:t>
            </a:r>
            <a:r>
              <a:rPr lang="nb-NO" sz="800" dirty="0" smtClean="0"/>
              <a:t> </a:t>
            </a:r>
            <a:r>
              <a:rPr lang="nb-NO" sz="800" dirty="0" err="1" smtClean="0"/>
              <a:t>burried</a:t>
            </a:r>
            <a:r>
              <a:rPr lang="nb-NO" sz="800" dirty="0" smtClean="0"/>
              <a:t> to </a:t>
            </a:r>
            <a:r>
              <a:rPr lang="nb-NO" sz="800" dirty="0" err="1" smtClean="0"/>
              <a:t>generate</a:t>
            </a:r>
            <a:r>
              <a:rPr lang="nb-NO" sz="800" dirty="0" smtClean="0"/>
              <a:t> </a:t>
            </a:r>
            <a:r>
              <a:rPr lang="nb-NO" sz="800" dirty="0" err="1" smtClean="0"/>
              <a:t>Hc</a:t>
            </a:r>
            <a:r>
              <a:rPr lang="nb-NO" sz="800" dirty="0" smtClean="0"/>
              <a:t>? </a:t>
            </a:r>
          </a:p>
          <a:p>
            <a:pPr marL="1271588" lvl="3" indent="-128588">
              <a:buFont typeface="Arial" panose="020B0604020202020204" pitchFamily="34" charset="0"/>
              <a:buChar char="•"/>
            </a:pPr>
            <a:r>
              <a:rPr lang="nb-NO" sz="800" dirty="0" smtClean="0"/>
              <a:t>2 different </a:t>
            </a:r>
            <a:r>
              <a:rPr lang="nb-NO" sz="800" dirty="0" err="1" smtClean="0"/>
              <a:t>kitchens</a:t>
            </a:r>
            <a:r>
              <a:rPr lang="nb-NO" sz="800" dirty="0" smtClean="0"/>
              <a:t>?</a:t>
            </a:r>
          </a:p>
          <a:p>
            <a:pPr marL="1271588" lvl="3" indent="-128588">
              <a:buFont typeface="Arial" panose="020B0604020202020204" pitchFamily="34" charset="0"/>
              <a:buChar char="•"/>
            </a:pPr>
            <a:r>
              <a:rPr lang="nb-NO" sz="800" dirty="0" err="1" smtClean="0"/>
              <a:t>Possibility</a:t>
            </a:r>
            <a:r>
              <a:rPr lang="nb-NO" sz="800" dirty="0" smtClean="0"/>
              <a:t> </a:t>
            </a:r>
            <a:r>
              <a:rPr lang="nb-NO" sz="800" dirty="0" err="1" smtClean="0"/>
              <a:t>of</a:t>
            </a:r>
            <a:r>
              <a:rPr lang="nb-NO" sz="800" dirty="0" smtClean="0"/>
              <a:t> 2 different SR?</a:t>
            </a:r>
            <a:endParaRPr lang="nb-NO" sz="800" dirty="0"/>
          </a:p>
          <a:p>
            <a:pPr marL="357188" lvl="1" indent="-128588">
              <a:buFont typeface="Arial" panose="020B0604020202020204" pitchFamily="34" charset="0"/>
              <a:buChar char="•"/>
            </a:pPr>
            <a:r>
              <a:rPr lang="nb-NO" sz="800" dirty="0" err="1"/>
              <a:t>What</a:t>
            </a:r>
            <a:r>
              <a:rPr lang="nb-NO" sz="800" dirty="0"/>
              <a:t> </a:t>
            </a:r>
            <a:r>
              <a:rPr lang="nb-NO" sz="800" dirty="0" err="1"/>
              <a:t>are</a:t>
            </a:r>
            <a:r>
              <a:rPr lang="nb-NO" sz="800" dirty="0"/>
              <a:t> </a:t>
            </a:r>
            <a:r>
              <a:rPr lang="nb-NO" sz="800" dirty="0" err="1"/>
              <a:t>the</a:t>
            </a:r>
            <a:r>
              <a:rPr lang="nb-NO" sz="800" dirty="0"/>
              <a:t> </a:t>
            </a:r>
            <a:r>
              <a:rPr lang="nb-NO" sz="800" dirty="0" err="1"/>
              <a:t>migrations</a:t>
            </a:r>
            <a:r>
              <a:rPr lang="nb-NO" sz="800" dirty="0"/>
              <a:t> </a:t>
            </a:r>
            <a:r>
              <a:rPr lang="nb-NO" sz="800" dirty="0" err="1"/>
              <a:t>pathways</a:t>
            </a:r>
            <a:r>
              <a:rPr lang="nb-NO" sz="800" dirty="0"/>
              <a:t>? </a:t>
            </a:r>
          </a:p>
        </p:txBody>
      </p:sp>
    </p:spTree>
    <p:extLst>
      <p:ext uri="{BB962C8B-B14F-4D97-AF65-F5344CB8AC3E}">
        <p14:creationId xmlns:p14="http://schemas.microsoft.com/office/powerpoint/2010/main" val="2893518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36" b="2342"/>
          <a:stretch/>
        </p:blipFill>
        <p:spPr>
          <a:xfrm>
            <a:off x="1167571" y="1525517"/>
            <a:ext cx="7203277" cy="3515589"/>
          </a:xfr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8E218-4016-3246-85B3-334501356CBA}" type="slidenum">
              <a:rPr lang="nb-NO" smtClean="0"/>
              <a:t>7</a:t>
            </a:fld>
            <a:endParaRPr lang="nb-NO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39162" y="234303"/>
            <a:ext cx="8846437" cy="510170"/>
          </a:xfrm>
        </p:spPr>
        <p:txBody>
          <a:bodyPr>
            <a:noAutofit/>
          </a:bodyPr>
          <a:lstStyle/>
          <a:p>
            <a:r>
              <a:rPr lang="en-US" sz="2000" b="1" dirty="0"/>
              <a:t>Contextualize use case in geoscientists’ prospect maturation workflow</a:t>
            </a:r>
            <a:endParaRPr lang="nb-NO" sz="20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374400" y="680408"/>
            <a:ext cx="6229975" cy="1292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sz="1400" dirty="0" smtClean="0"/>
              <a:t>The most </a:t>
            </a:r>
            <a:r>
              <a:rPr lang="nb-NO" sz="1400" dirty="0" err="1" smtClean="0"/>
              <a:t>likely</a:t>
            </a:r>
            <a:r>
              <a:rPr lang="nb-NO" sz="1400" dirty="0" smtClean="0"/>
              <a:t> scenario </a:t>
            </a:r>
            <a:r>
              <a:rPr lang="nb-NO" sz="1400" dirty="0" err="1" smtClean="0"/>
              <a:t>looks</a:t>
            </a:r>
            <a:r>
              <a:rPr lang="nb-NO" sz="1400" dirty="0" smtClean="0"/>
              <a:t>  </a:t>
            </a:r>
            <a:r>
              <a:rPr lang="nb-NO" sz="1400" dirty="0" smtClean="0"/>
              <a:t>like </a:t>
            </a:r>
            <a:r>
              <a:rPr lang="nb-NO" sz="1400" dirty="0" err="1" smtClean="0"/>
              <a:t>this</a:t>
            </a:r>
            <a:endParaRPr lang="nb-NO" sz="1400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b-NO" sz="1400" dirty="0" smtClean="0"/>
              <a:t>How do </a:t>
            </a:r>
            <a:r>
              <a:rPr lang="nb-NO" sz="1400" dirty="0" err="1" smtClean="0"/>
              <a:t>we</a:t>
            </a:r>
            <a:r>
              <a:rPr lang="nb-NO" sz="1400" dirty="0" smtClean="0"/>
              <a:t> </a:t>
            </a:r>
            <a:r>
              <a:rPr lang="nb-NO" sz="1400" dirty="0" err="1" smtClean="0"/>
              <a:t>come</a:t>
            </a:r>
            <a:r>
              <a:rPr lang="nb-NO" sz="1400" dirty="0" smtClean="0"/>
              <a:t> up to </a:t>
            </a:r>
            <a:r>
              <a:rPr lang="nb-NO" sz="1400" dirty="0" err="1" smtClean="0"/>
              <a:t>this</a:t>
            </a:r>
            <a:r>
              <a:rPr lang="nb-NO" sz="1400" dirty="0" smtClean="0"/>
              <a:t> </a:t>
            </a:r>
            <a:r>
              <a:rPr lang="nb-NO" sz="1400" dirty="0" err="1" smtClean="0"/>
              <a:t>interpretation</a:t>
            </a:r>
            <a:r>
              <a:rPr lang="nb-NO" sz="1400" dirty="0" smtClean="0"/>
              <a:t> </a:t>
            </a:r>
            <a:r>
              <a:rPr lang="nb-NO" sz="1600" dirty="0" err="1" smtClean="0"/>
              <a:t>if</a:t>
            </a:r>
            <a:r>
              <a:rPr lang="nb-NO" sz="1600" dirty="0" smtClean="0"/>
              <a:t> </a:t>
            </a:r>
            <a:r>
              <a:rPr lang="nb-NO" sz="1600" dirty="0" err="1" smtClean="0"/>
              <a:t>we</a:t>
            </a:r>
            <a:r>
              <a:rPr lang="nb-NO" sz="1600" dirty="0" smtClean="0"/>
              <a:t> have </a:t>
            </a:r>
            <a:r>
              <a:rPr lang="nb-NO" sz="1600" dirty="0" err="1" smtClean="0"/>
              <a:t>no</a:t>
            </a:r>
            <a:r>
              <a:rPr lang="nb-NO" sz="1600" dirty="0" smtClean="0"/>
              <a:t> </a:t>
            </a:r>
            <a:r>
              <a:rPr lang="nb-NO" sz="1600" dirty="0" err="1" smtClean="0"/>
              <a:t>wells</a:t>
            </a:r>
            <a:r>
              <a:rPr lang="nb-NO" sz="1600" dirty="0" smtClean="0"/>
              <a:t> </a:t>
            </a:r>
            <a:r>
              <a:rPr lang="nb-NO" sz="1600" dirty="0" err="1" smtClean="0"/>
              <a:t>drilled</a:t>
            </a:r>
            <a:r>
              <a:rPr lang="nb-NO" sz="1600" dirty="0" smtClean="0"/>
              <a:t>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nb-NO" sz="1600" dirty="0" err="1" smtClean="0"/>
              <a:t>using</a:t>
            </a:r>
            <a:r>
              <a:rPr lang="nb-NO" sz="1600" dirty="0" smtClean="0"/>
              <a:t> </a:t>
            </a:r>
            <a:r>
              <a:rPr lang="nb-NO" sz="1600" dirty="0" err="1" smtClean="0"/>
              <a:t>conceptual</a:t>
            </a:r>
            <a:r>
              <a:rPr lang="nb-NO" sz="1600" dirty="0" smtClean="0"/>
              <a:t> </a:t>
            </a:r>
            <a:r>
              <a:rPr lang="nb-NO" sz="1600" dirty="0" err="1" smtClean="0"/>
              <a:t>model</a:t>
            </a:r>
            <a:r>
              <a:rPr lang="nb-NO" sz="1600" dirty="0" smtClean="0"/>
              <a:t> for </a:t>
            </a:r>
            <a:r>
              <a:rPr lang="nb-NO" sz="1600" dirty="0" err="1" smtClean="0"/>
              <a:t>deposition</a:t>
            </a:r>
            <a:r>
              <a:rPr lang="nb-NO" sz="1600" dirty="0" smtClean="0"/>
              <a:t> </a:t>
            </a:r>
            <a:r>
              <a:rPr lang="nb-NO" sz="1600" dirty="0" err="1" smtClean="0"/>
              <a:t>of</a:t>
            </a:r>
            <a:r>
              <a:rPr lang="nb-NO" sz="1600" dirty="0" smtClean="0"/>
              <a:t> </a:t>
            </a:r>
            <a:r>
              <a:rPr lang="nb-NO" sz="1600" dirty="0" err="1" smtClean="0"/>
              <a:t>sediemnts</a:t>
            </a:r>
            <a:endParaRPr lang="nb-NO" sz="1600" dirty="0" smtClean="0"/>
          </a:p>
          <a:p>
            <a:pPr lvl="2"/>
            <a:endParaRPr lang="nb-NO" sz="1600" dirty="0" smtClean="0"/>
          </a:p>
          <a:p>
            <a:r>
              <a:rPr lang="nb-NO" sz="1600" dirty="0"/>
              <a:t>	</a:t>
            </a:r>
          </a:p>
        </p:txBody>
      </p:sp>
      <p:sp>
        <p:nvSpPr>
          <p:cNvPr id="2" name="Oval 1"/>
          <p:cNvSpPr/>
          <p:nvPr/>
        </p:nvSpPr>
        <p:spPr>
          <a:xfrm>
            <a:off x="5472000" y="1922400"/>
            <a:ext cx="2237210" cy="856800"/>
          </a:xfrm>
          <a:prstGeom prst="ellipse">
            <a:avLst/>
          </a:prstGeom>
          <a:noFill/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970451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677" y="251559"/>
            <a:ext cx="8363123" cy="511407"/>
          </a:xfrm>
        </p:spPr>
        <p:txBody>
          <a:bodyPr>
            <a:normAutofit/>
          </a:bodyPr>
          <a:lstStyle/>
          <a:p>
            <a:r>
              <a:rPr lang="nb-NO" sz="2000" b="1" dirty="0" err="1"/>
              <a:t>Use</a:t>
            </a:r>
            <a:r>
              <a:rPr lang="nb-NO" sz="2000" b="1" dirty="0"/>
              <a:t> case – </a:t>
            </a:r>
            <a:r>
              <a:rPr lang="nb-NO" sz="2000" b="1" dirty="0" err="1" smtClean="0"/>
              <a:t>current</a:t>
            </a:r>
            <a:r>
              <a:rPr lang="nb-NO" sz="2000" b="1" dirty="0" smtClean="0"/>
              <a:t> status</a:t>
            </a:r>
            <a:endParaRPr lang="nb-NO" sz="2000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8E218-4016-3246-85B3-334501356CBA}" type="slidenum">
              <a:rPr lang="nb-NO" smtClean="0"/>
              <a:t>8</a:t>
            </a:fld>
            <a:endParaRPr lang="nb-NO"/>
          </a:p>
        </p:txBody>
      </p:sp>
      <p:grpSp>
        <p:nvGrpSpPr>
          <p:cNvPr id="5" name="Group 4"/>
          <p:cNvGrpSpPr/>
          <p:nvPr/>
        </p:nvGrpSpPr>
        <p:grpSpPr>
          <a:xfrm>
            <a:off x="4847986" y="3168177"/>
            <a:ext cx="4298055" cy="1808364"/>
            <a:chOff x="4168637" y="139382"/>
            <a:chExt cx="4298055" cy="1660132"/>
          </a:xfrm>
        </p:grpSpPr>
        <p:grpSp>
          <p:nvGrpSpPr>
            <p:cNvPr id="6" name="Group 5"/>
            <p:cNvGrpSpPr/>
            <p:nvPr/>
          </p:nvGrpSpPr>
          <p:grpSpPr>
            <a:xfrm>
              <a:off x="4168637" y="139382"/>
              <a:ext cx="4298055" cy="1660132"/>
              <a:chOff x="4168637" y="139382"/>
              <a:chExt cx="4298055" cy="1660132"/>
            </a:xfrm>
          </p:grpSpPr>
          <p:grpSp>
            <p:nvGrpSpPr>
              <p:cNvPr id="8" name="Group 7"/>
              <p:cNvGrpSpPr/>
              <p:nvPr/>
            </p:nvGrpSpPr>
            <p:grpSpPr>
              <a:xfrm>
                <a:off x="4168637" y="304165"/>
                <a:ext cx="4291363" cy="1495349"/>
                <a:chOff x="3996841" y="2932414"/>
                <a:chExt cx="4908436" cy="2159252"/>
              </a:xfrm>
            </p:grpSpPr>
            <p:grpSp>
              <p:nvGrpSpPr>
                <p:cNvPr id="11" name="Group 10"/>
                <p:cNvGrpSpPr/>
                <p:nvPr/>
              </p:nvGrpSpPr>
              <p:grpSpPr>
                <a:xfrm>
                  <a:off x="3996841" y="2932414"/>
                  <a:ext cx="4908436" cy="2159252"/>
                  <a:chOff x="3996841" y="2881855"/>
                  <a:chExt cx="4908436" cy="2159252"/>
                </a:xfrm>
              </p:grpSpPr>
              <p:grpSp>
                <p:nvGrpSpPr>
                  <p:cNvPr id="14" name="Group 13"/>
                  <p:cNvGrpSpPr/>
                  <p:nvPr/>
                </p:nvGrpSpPr>
                <p:grpSpPr>
                  <a:xfrm>
                    <a:off x="3996841" y="2881855"/>
                    <a:ext cx="4908436" cy="2159252"/>
                    <a:chOff x="3996841" y="2881855"/>
                    <a:chExt cx="4908436" cy="2159252"/>
                  </a:xfrm>
                </p:grpSpPr>
                <p:grpSp>
                  <p:nvGrpSpPr>
                    <p:cNvPr id="16" name="Group 15"/>
                    <p:cNvGrpSpPr/>
                    <p:nvPr/>
                  </p:nvGrpSpPr>
                  <p:grpSpPr>
                    <a:xfrm>
                      <a:off x="3996841" y="2881855"/>
                      <a:ext cx="4908436" cy="2159252"/>
                      <a:chOff x="3981674" y="1603019"/>
                      <a:chExt cx="4908436" cy="2159252"/>
                    </a:xfrm>
                  </p:grpSpPr>
                  <p:grpSp>
                    <p:nvGrpSpPr>
                      <p:cNvPr id="21" name="Group 20"/>
                      <p:cNvGrpSpPr/>
                      <p:nvPr/>
                    </p:nvGrpSpPr>
                    <p:grpSpPr>
                      <a:xfrm>
                        <a:off x="3981674" y="1603019"/>
                        <a:ext cx="4908436" cy="2159252"/>
                        <a:chOff x="2183565" y="1896451"/>
                        <a:chExt cx="6593235" cy="3449980"/>
                      </a:xfrm>
                    </p:grpSpPr>
                    <p:grpSp>
                      <p:nvGrpSpPr>
                        <p:cNvPr id="32" name="Group 31"/>
                        <p:cNvGrpSpPr/>
                        <p:nvPr/>
                      </p:nvGrpSpPr>
                      <p:grpSpPr>
                        <a:xfrm>
                          <a:off x="2183565" y="1896451"/>
                          <a:ext cx="6593235" cy="3449980"/>
                          <a:chOff x="498765" y="517236"/>
                          <a:chExt cx="9762836" cy="5623889"/>
                        </a:xfrm>
                      </p:grpSpPr>
                      <p:grpSp>
                        <p:nvGrpSpPr>
                          <p:cNvPr id="34" name="Group 33"/>
                          <p:cNvGrpSpPr/>
                          <p:nvPr/>
                        </p:nvGrpSpPr>
                        <p:grpSpPr>
                          <a:xfrm>
                            <a:off x="498765" y="517236"/>
                            <a:ext cx="9762836" cy="5623889"/>
                            <a:chOff x="498765" y="517236"/>
                            <a:chExt cx="9762836" cy="5623889"/>
                          </a:xfrm>
                        </p:grpSpPr>
                        <p:sp>
                          <p:nvSpPr>
                            <p:cNvPr id="37" name="Freeform 36"/>
                            <p:cNvSpPr/>
                            <p:nvPr/>
                          </p:nvSpPr>
                          <p:spPr>
                            <a:xfrm>
                              <a:off x="877454" y="738909"/>
                              <a:ext cx="7980219" cy="3232727"/>
                            </a:xfrm>
                            <a:custGeom>
                              <a:avLst/>
                              <a:gdLst>
                                <a:gd name="connsiteX0" fmla="*/ 0 w 8007928"/>
                                <a:gd name="connsiteY0" fmla="*/ 3232727 h 3232727"/>
                                <a:gd name="connsiteX1" fmla="*/ 147782 w 8007928"/>
                                <a:gd name="connsiteY1" fmla="*/ 1154546 h 3232727"/>
                                <a:gd name="connsiteX2" fmla="*/ 8007928 w 8007928"/>
                                <a:gd name="connsiteY2" fmla="*/ 0 h 3232727"/>
                                <a:gd name="connsiteX3" fmla="*/ 7832437 w 8007928"/>
                                <a:gd name="connsiteY3" fmla="*/ 443346 h 3232727"/>
                                <a:gd name="connsiteX4" fmla="*/ 6142182 w 8007928"/>
                                <a:gd name="connsiteY4" fmla="*/ 812800 h 3232727"/>
                                <a:gd name="connsiteX5" fmla="*/ 5975928 w 8007928"/>
                                <a:gd name="connsiteY5" fmla="*/ 1256146 h 3232727"/>
                                <a:gd name="connsiteX6" fmla="*/ 4257964 w 8007928"/>
                                <a:gd name="connsiteY6" fmla="*/ 1607127 h 3232727"/>
                                <a:gd name="connsiteX7" fmla="*/ 4174837 w 8007928"/>
                                <a:gd name="connsiteY7" fmla="*/ 1791855 h 3232727"/>
                                <a:gd name="connsiteX8" fmla="*/ 2466110 w 8007928"/>
                                <a:gd name="connsiteY8" fmla="*/ 2152073 h 3232727"/>
                                <a:gd name="connsiteX9" fmla="*/ 2299855 w 8007928"/>
                                <a:gd name="connsiteY9" fmla="*/ 2586182 h 3232727"/>
                                <a:gd name="connsiteX10" fmla="*/ 0 w 8007928"/>
                                <a:gd name="connsiteY10" fmla="*/ 3232727 h 3232727"/>
                                <a:gd name="connsiteX0" fmla="*/ 0 w 7980219"/>
                                <a:gd name="connsiteY0" fmla="*/ 3232727 h 3232727"/>
                                <a:gd name="connsiteX1" fmla="*/ 120073 w 7980219"/>
                                <a:gd name="connsiteY1" fmla="*/ 1154546 h 3232727"/>
                                <a:gd name="connsiteX2" fmla="*/ 7980219 w 7980219"/>
                                <a:gd name="connsiteY2" fmla="*/ 0 h 3232727"/>
                                <a:gd name="connsiteX3" fmla="*/ 7804728 w 7980219"/>
                                <a:gd name="connsiteY3" fmla="*/ 443346 h 3232727"/>
                                <a:gd name="connsiteX4" fmla="*/ 6114473 w 7980219"/>
                                <a:gd name="connsiteY4" fmla="*/ 812800 h 3232727"/>
                                <a:gd name="connsiteX5" fmla="*/ 5948219 w 7980219"/>
                                <a:gd name="connsiteY5" fmla="*/ 1256146 h 3232727"/>
                                <a:gd name="connsiteX6" fmla="*/ 4230255 w 7980219"/>
                                <a:gd name="connsiteY6" fmla="*/ 1607127 h 3232727"/>
                                <a:gd name="connsiteX7" fmla="*/ 4147128 w 7980219"/>
                                <a:gd name="connsiteY7" fmla="*/ 1791855 h 3232727"/>
                                <a:gd name="connsiteX8" fmla="*/ 2438401 w 7980219"/>
                                <a:gd name="connsiteY8" fmla="*/ 2152073 h 3232727"/>
                                <a:gd name="connsiteX9" fmla="*/ 2272146 w 7980219"/>
                                <a:gd name="connsiteY9" fmla="*/ 2586182 h 3232727"/>
                                <a:gd name="connsiteX10" fmla="*/ 0 w 7980219"/>
                                <a:gd name="connsiteY10" fmla="*/ 3232727 h 3232727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  <a:cxn ang="0">
                                  <a:pos x="connsiteX7" y="connsiteY7"/>
                                </a:cxn>
                                <a:cxn ang="0">
                                  <a:pos x="connsiteX8" y="connsiteY8"/>
                                </a:cxn>
                                <a:cxn ang="0">
                                  <a:pos x="connsiteX9" y="connsiteY9"/>
                                </a:cxn>
                                <a:cxn ang="0">
                                  <a:pos x="connsiteX10" y="connsiteY10"/>
                                </a:cxn>
                              </a:cxnLst>
                              <a:rect l="l" t="t" r="r" b="b"/>
                              <a:pathLst>
                                <a:path w="7980219" h="3232727">
                                  <a:moveTo>
                                    <a:pt x="0" y="3232727"/>
                                  </a:moveTo>
                                  <a:lnTo>
                                    <a:pt x="120073" y="1154546"/>
                                  </a:lnTo>
                                  <a:lnTo>
                                    <a:pt x="7980219" y="0"/>
                                  </a:lnTo>
                                  <a:lnTo>
                                    <a:pt x="7804728" y="443346"/>
                                  </a:lnTo>
                                  <a:lnTo>
                                    <a:pt x="6114473" y="812800"/>
                                  </a:lnTo>
                                  <a:lnTo>
                                    <a:pt x="5948219" y="1256146"/>
                                  </a:lnTo>
                                  <a:lnTo>
                                    <a:pt x="4230255" y="1607127"/>
                                  </a:lnTo>
                                  <a:lnTo>
                                    <a:pt x="4147128" y="1791855"/>
                                  </a:lnTo>
                                  <a:lnTo>
                                    <a:pt x="2438401" y="2152073"/>
                                  </a:lnTo>
                                  <a:lnTo>
                                    <a:pt x="2272146" y="2586182"/>
                                  </a:lnTo>
                                  <a:lnTo>
                                    <a:pt x="0" y="3232727"/>
                                  </a:lnTo>
                                  <a:close/>
                                </a:path>
                              </a:pathLst>
                            </a:custGeom>
                            <a:solidFill>
                              <a:schemeClr val="accent1">
                                <a:lumMod val="20000"/>
                                <a:lumOff val="80000"/>
                              </a:schemeClr>
                            </a:solidFill>
                            <a:ln>
                              <a:solidFill>
                                <a:schemeClr val="accent1">
                                  <a:lumMod val="20000"/>
                                  <a:lumOff val="80000"/>
                                </a:schemeClr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endParaRPr lang="nb-NO" dirty="0"/>
                            </a:p>
                          </p:txBody>
                        </p:sp>
                        <p:grpSp>
                          <p:nvGrpSpPr>
                            <p:cNvPr id="38" name="Group 37"/>
                            <p:cNvGrpSpPr/>
                            <p:nvPr/>
                          </p:nvGrpSpPr>
                          <p:grpSpPr>
                            <a:xfrm>
                              <a:off x="775853" y="535610"/>
                              <a:ext cx="9467273" cy="5605515"/>
                              <a:chOff x="2429162" y="258519"/>
                              <a:chExt cx="9467273" cy="5605515"/>
                            </a:xfrm>
                          </p:grpSpPr>
                          <p:sp>
                            <p:nvSpPr>
                              <p:cNvPr id="40" name="Freeform 39"/>
                              <p:cNvSpPr/>
                              <p:nvPr/>
                            </p:nvSpPr>
                            <p:spPr>
                              <a:xfrm>
                                <a:off x="2429162" y="258519"/>
                                <a:ext cx="9467273" cy="5605515"/>
                              </a:xfrm>
                              <a:custGeom>
                                <a:avLst/>
                                <a:gdLst>
                                  <a:gd name="connsiteX0" fmla="*/ 7897091 w 9227127"/>
                                  <a:gd name="connsiteY0" fmla="*/ 36945 h 5163127"/>
                                  <a:gd name="connsiteX1" fmla="*/ 9227127 w 9227127"/>
                                  <a:gd name="connsiteY1" fmla="*/ 0 h 5163127"/>
                                  <a:gd name="connsiteX2" fmla="*/ 8608291 w 9227127"/>
                                  <a:gd name="connsiteY2" fmla="*/ 1995054 h 5163127"/>
                                  <a:gd name="connsiteX3" fmla="*/ 7795491 w 9227127"/>
                                  <a:gd name="connsiteY3" fmla="*/ 3463636 h 5163127"/>
                                  <a:gd name="connsiteX4" fmla="*/ 7038109 w 9227127"/>
                                  <a:gd name="connsiteY4" fmla="*/ 4073236 h 5163127"/>
                                  <a:gd name="connsiteX5" fmla="*/ 3980872 w 9227127"/>
                                  <a:gd name="connsiteY5" fmla="*/ 4765964 h 5163127"/>
                                  <a:gd name="connsiteX6" fmla="*/ 0 w 9227127"/>
                                  <a:gd name="connsiteY6" fmla="*/ 5163127 h 5163127"/>
                                  <a:gd name="connsiteX7" fmla="*/ 101600 w 9227127"/>
                                  <a:gd name="connsiteY7" fmla="*/ 3906982 h 5163127"/>
                                  <a:gd name="connsiteX8" fmla="*/ 1791854 w 9227127"/>
                                  <a:gd name="connsiteY8" fmla="*/ 3583709 h 5163127"/>
                                  <a:gd name="connsiteX9" fmla="*/ 1958109 w 9227127"/>
                                  <a:gd name="connsiteY9" fmla="*/ 3140364 h 5163127"/>
                                  <a:gd name="connsiteX10" fmla="*/ 3666836 w 9227127"/>
                                  <a:gd name="connsiteY10" fmla="*/ 2817091 h 5163127"/>
                                  <a:gd name="connsiteX11" fmla="*/ 3768436 w 9227127"/>
                                  <a:gd name="connsiteY11" fmla="*/ 2604654 h 5163127"/>
                                  <a:gd name="connsiteX12" fmla="*/ 5514109 w 9227127"/>
                                  <a:gd name="connsiteY12" fmla="*/ 2253673 h 5163127"/>
                                  <a:gd name="connsiteX13" fmla="*/ 5652654 w 9227127"/>
                                  <a:gd name="connsiteY13" fmla="*/ 1847273 h 5163127"/>
                                  <a:gd name="connsiteX14" fmla="*/ 7361382 w 9227127"/>
                                  <a:gd name="connsiteY14" fmla="*/ 1477818 h 5163127"/>
                                  <a:gd name="connsiteX15" fmla="*/ 7897091 w 9227127"/>
                                  <a:gd name="connsiteY15" fmla="*/ 36945 h 5163127"/>
                                  <a:gd name="connsiteX0" fmla="*/ 7970982 w 9301018"/>
                                  <a:gd name="connsiteY0" fmla="*/ 36945 h 5163127"/>
                                  <a:gd name="connsiteX1" fmla="*/ 9301018 w 9301018"/>
                                  <a:gd name="connsiteY1" fmla="*/ 0 h 5163127"/>
                                  <a:gd name="connsiteX2" fmla="*/ 8682182 w 9301018"/>
                                  <a:gd name="connsiteY2" fmla="*/ 1995054 h 5163127"/>
                                  <a:gd name="connsiteX3" fmla="*/ 7869382 w 9301018"/>
                                  <a:gd name="connsiteY3" fmla="*/ 3463636 h 5163127"/>
                                  <a:gd name="connsiteX4" fmla="*/ 7112000 w 9301018"/>
                                  <a:gd name="connsiteY4" fmla="*/ 4073236 h 5163127"/>
                                  <a:gd name="connsiteX5" fmla="*/ 4054763 w 9301018"/>
                                  <a:gd name="connsiteY5" fmla="*/ 4765964 h 5163127"/>
                                  <a:gd name="connsiteX6" fmla="*/ 73891 w 9301018"/>
                                  <a:gd name="connsiteY6" fmla="*/ 5163127 h 5163127"/>
                                  <a:gd name="connsiteX7" fmla="*/ 0 w 9301018"/>
                                  <a:gd name="connsiteY7" fmla="*/ 3906982 h 5163127"/>
                                  <a:gd name="connsiteX8" fmla="*/ 1865745 w 9301018"/>
                                  <a:gd name="connsiteY8" fmla="*/ 3583709 h 5163127"/>
                                  <a:gd name="connsiteX9" fmla="*/ 2032000 w 9301018"/>
                                  <a:gd name="connsiteY9" fmla="*/ 3140364 h 5163127"/>
                                  <a:gd name="connsiteX10" fmla="*/ 3740727 w 9301018"/>
                                  <a:gd name="connsiteY10" fmla="*/ 2817091 h 5163127"/>
                                  <a:gd name="connsiteX11" fmla="*/ 3842327 w 9301018"/>
                                  <a:gd name="connsiteY11" fmla="*/ 2604654 h 5163127"/>
                                  <a:gd name="connsiteX12" fmla="*/ 5588000 w 9301018"/>
                                  <a:gd name="connsiteY12" fmla="*/ 2253673 h 5163127"/>
                                  <a:gd name="connsiteX13" fmla="*/ 5726545 w 9301018"/>
                                  <a:gd name="connsiteY13" fmla="*/ 1847273 h 5163127"/>
                                  <a:gd name="connsiteX14" fmla="*/ 7435273 w 9301018"/>
                                  <a:gd name="connsiteY14" fmla="*/ 1477818 h 5163127"/>
                                  <a:gd name="connsiteX15" fmla="*/ 7970982 w 9301018"/>
                                  <a:gd name="connsiteY15" fmla="*/ 36945 h 5163127"/>
                                  <a:gd name="connsiteX0" fmla="*/ 8007928 w 9337964"/>
                                  <a:gd name="connsiteY0" fmla="*/ 36945 h 5163127"/>
                                  <a:gd name="connsiteX1" fmla="*/ 9337964 w 9337964"/>
                                  <a:gd name="connsiteY1" fmla="*/ 0 h 5163127"/>
                                  <a:gd name="connsiteX2" fmla="*/ 8719128 w 9337964"/>
                                  <a:gd name="connsiteY2" fmla="*/ 1995054 h 5163127"/>
                                  <a:gd name="connsiteX3" fmla="*/ 7906328 w 9337964"/>
                                  <a:gd name="connsiteY3" fmla="*/ 3463636 h 5163127"/>
                                  <a:gd name="connsiteX4" fmla="*/ 7148946 w 9337964"/>
                                  <a:gd name="connsiteY4" fmla="*/ 4073236 h 5163127"/>
                                  <a:gd name="connsiteX5" fmla="*/ 4091709 w 9337964"/>
                                  <a:gd name="connsiteY5" fmla="*/ 4765964 h 5163127"/>
                                  <a:gd name="connsiteX6" fmla="*/ 110837 w 9337964"/>
                                  <a:gd name="connsiteY6" fmla="*/ 5163127 h 5163127"/>
                                  <a:gd name="connsiteX7" fmla="*/ 0 w 9337964"/>
                                  <a:gd name="connsiteY7" fmla="*/ 3934691 h 5163127"/>
                                  <a:gd name="connsiteX8" fmla="*/ 1902691 w 9337964"/>
                                  <a:gd name="connsiteY8" fmla="*/ 3583709 h 5163127"/>
                                  <a:gd name="connsiteX9" fmla="*/ 2068946 w 9337964"/>
                                  <a:gd name="connsiteY9" fmla="*/ 3140364 h 5163127"/>
                                  <a:gd name="connsiteX10" fmla="*/ 3777673 w 9337964"/>
                                  <a:gd name="connsiteY10" fmla="*/ 2817091 h 5163127"/>
                                  <a:gd name="connsiteX11" fmla="*/ 3879273 w 9337964"/>
                                  <a:gd name="connsiteY11" fmla="*/ 2604654 h 5163127"/>
                                  <a:gd name="connsiteX12" fmla="*/ 5624946 w 9337964"/>
                                  <a:gd name="connsiteY12" fmla="*/ 2253673 h 5163127"/>
                                  <a:gd name="connsiteX13" fmla="*/ 5763491 w 9337964"/>
                                  <a:gd name="connsiteY13" fmla="*/ 1847273 h 5163127"/>
                                  <a:gd name="connsiteX14" fmla="*/ 7472219 w 9337964"/>
                                  <a:gd name="connsiteY14" fmla="*/ 1477818 h 5163127"/>
                                  <a:gd name="connsiteX15" fmla="*/ 8007928 w 9337964"/>
                                  <a:gd name="connsiteY15" fmla="*/ 36945 h 5163127"/>
                                  <a:gd name="connsiteX0" fmla="*/ 8017164 w 9347200"/>
                                  <a:gd name="connsiteY0" fmla="*/ 36945 h 5163127"/>
                                  <a:gd name="connsiteX1" fmla="*/ 9347200 w 9347200"/>
                                  <a:gd name="connsiteY1" fmla="*/ 0 h 5163127"/>
                                  <a:gd name="connsiteX2" fmla="*/ 8728364 w 9347200"/>
                                  <a:gd name="connsiteY2" fmla="*/ 1995054 h 5163127"/>
                                  <a:gd name="connsiteX3" fmla="*/ 7915564 w 9347200"/>
                                  <a:gd name="connsiteY3" fmla="*/ 3463636 h 5163127"/>
                                  <a:gd name="connsiteX4" fmla="*/ 7158182 w 9347200"/>
                                  <a:gd name="connsiteY4" fmla="*/ 4073236 h 5163127"/>
                                  <a:gd name="connsiteX5" fmla="*/ 4100945 w 9347200"/>
                                  <a:gd name="connsiteY5" fmla="*/ 4765964 h 5163127"/>
                                  <a:gd name="connsiteX6" fmla="*/ 0 w 9347200"/>
                                  <a:gd name="connsiteY6" fmla="*/ 5163127 h 5163127"/>
                                  <a:gd name="connsiteX7" fmla="*/ 9236 w 9347200"/>
                                  <a:gd name="connsiteY7" fmla="*/ 3934691 h 5163127"/>
                                  <a:gd name="connsiteX8" fmla="*/ 1911927 w 9347200"/>
                                  <a:gd name="connsiteY8" fmla="*/ 3583709 h 5163127"/>
                                  <a:gd name="connsiteX9" fmla="*/ 2078182 w 9347200"/>
                                  <a:gd name="connsiteY9" fmla="*/ 3140364 h 5163127"/>
                                  <a:gd name="connsiteX10" fmla="*/ 3786909 w 9347200"/>
                                  <a:gd name="connsiteY10" fmla="*/ 2817091 h 5163127"/>
                                  <a:gd name="connsiteX11" fmla="*/ 3888509 w 9347200"/>
                                  <a:gd name="connsiteY11" fmla="*/ 2604654 h 5163127"/>
                                  <a:gd name="connsiteX12" fmla="*/ 5634182 w 9347200"/>
                                  <a:gd name="connsiteY12" fmla="*/ 2253673 h 5163127"/>
                                  <a:gd name="connsiteX13" fmla="*/ 5772727 w 9347200"/>
                                  <a:gd name="connsiteY13" fmla="*/ 1847273 h 5163127"/>
                                  <a:gd name="connsiteX14" fmla="*/ 7481455 w 9347200"/>
                                  <a:gd name="connsiteY14" fmla="*/ 1477818 h 5163127"/>
                                  <a:gd name="connsiteX15" fmla="*/ 8017164 w 9347200"/>
                                  <a:gd name="connsiteY15" fmla="*/ 36945 h 5163127"/>
                                  <a:gd name="connsiteX0" fmla="*/ 8018052 w 9348088"/>
                                  <a:gd name="connsiteY0" fmla="*/ 36945 h 5163127"/>
                                  <a:gd name="connsiteX1" fmla="*/ 9348088 w 9348088"/>
                                  <a:gd name="connsiteY1" fmla="*/ 0 h 5163127"/>
                                  <a:gd name="connsiteX2" fmla="*/ 8729252 w 9348088"/>
                                  <a:gd name="connsiteY2" fmla="*/ 1995054 h 5163127"/>
                                  <a:gd name="connsiteX3" fmla="*/ 7916452 w 9348088"/>
                                  <a:gd name="connsiteY3" fmla="*/ 3463636 h 5163127"/>
                                  <a:gd name="connsiteX4" fmla="*/ 7159070 w 9348088"/>
                                  <a:gd name="connsiteY4" fmla="*/ 4073236 h 5163127"/>
                                  <a:gd name="connsiteX5" fmla="*/ 4101833 w 9348088"/>
                                  <a:gd name="connsiteY5" fmla="*/ 4765964 h 5163127"/>
                                  <a:gd name="connsiteX6" fmla="*/ 888 w 9348088"/>
                                  <a:gd name="connsiteY6" fmla="*/ 5163127 h 5163127"/>
                                  <a:gd name="connsiteX7" fmla="*/ 888 w 9348088"/>
                                  <a:gd name="connsiteY7" fmla="*/ 3925454 h 5163127"/>
                                  <a:gd name="connsiteX8" fmla="*/ 1912815 w 9348088"/>
                                  <a:gd name="connsiteY8" fmla="*/ 3583709 h 5163127"/>
                                  <a:gd name="connsiteX9" fmla="*/ 2079070 w 9348088"/>
                                  <a:gd name="connsiteY9" fmla="*/ 3140364 h 5163127"/>
                                  <a:gd name="connsiteX10" fmla="*/ 3787797 w 9348088"/>
                                  <a:gd name="connsiteY10" fmla="*/ 2817091 h 5163127"/>
                                  <a:gd name="connsiteX11" fmla="*/ 3889397 w 9348088"/>
                                  <a:gd name="connsiteY11" fmla="*/ 2604654 h 5163127"/>
                                  <a:gd name="connsiteX12" fmla="*/ 5635070 w 9348088"/>
                                  <a:gd name="connsiteY12" fmla="*/ 2253673 h 5163127"/>
                                  <a:gd name="connsiteX13" fmla="*/ 5773615 w 9348088"/>
                                  <a:gd name="connsiteY13" fmla="*/ 1847273 h 5163127"/>
                                  <a:gd name="connsiteX14" fmla="*/ 7482343 w 9348088"/>
                                  <a:gd name="connsiteY14" fmla="*/ 1477818 h 5163127"/>
                                  <a:gd name="connsiteX15" fmla="*/ 8018052 w 9348088"/>
                                  <a:gd name="connsiteY15" fmla="*/ 36945 h 5163127"/>
                                  <a:gd name="connsiteX0" fmla="*/ 8017164 w 9347200"/>
                                  <a:gd name="connsiteY0" fmla="*/ 36945 h 5163127"/>
                                  <a:gd name="connsiteX1" fmla="*/ 9347200 w 9347200"/>
                                  <a:gd name="connsiteY1" fmla="*/ 0 h 5163127"/>
                                  <a:gd name="connsiteX2" fmla="*/ 8728364 w 9347200"/>
                                  <a:gd name="connsiteY2" fmla="*/ 1995054 h 5163127"/>
                                  <a:gd name="connsiteX3" fmla="*/ 7915564 w 9347200"/>
                                  <a:gd name="connsiteY3" fmla="*/ 3463636 h 5163127"/>
                                  <a:gd name="connsiteX4" fmla="*/ 7158182 w 9347200"/>
                                  <a:gd name="connsiteY4" fmla="*/ 4073236 h 5163127"/>
                                  <a:gd name="connsiteX5" fmla="*/ 4100945 w 9347200"/>
                                  <a:gd name="connsiteY5" fmla="*/ 4765964 h 5163127"/>
                                  <a:gd name="connsiteX6" fmla="*/ 0 w 9347200"/>
                                  <a:gd name="connsiteY6" fmla="*/ 5163127 h 5163127"/>
                                  <a:gd name="connsiteX7" fmla="*/ 27709 w 9347200"/>
                                  <a:gd name="connsiteY7" fmla="*/ 4036290 h 5163127"/>
                                  <a:gd name="connsiteX8" fmla="*/ 1911927 w 9347200"/>
                                  <a:gd name="connsiteY8" fmla="*/ 3583709 h 5163127"/>
                                  <a:gd name="connsiteX9" fmla="*/ 2078182 w 9347200"/>
                                  <a:gd name="connsiteY9" fmla="*/ 3140364 h 5163127"/>
                                  <a:gd name="connsiteX10" fmla="*/ 3786909 w 9347200"/>
                                  <a:gd name="connsiteY10" fmla="*/ 2817091 h 5163127"/>
                                  <a:gd name="connsiteX11" fmla="*/ 3888509 w 9347200"/>
                                  <a:gd name="connsiteY11" fmla="*/ 2604654 h 5163127"/>
                                  <a:gd name="connsiteX12" fmla="*/ 5634182 w 9347200"/>
                                  <a:gd name="connsiteY12" fmla="*/ 2253673 h 5163127"/>
                                  <a:gd name="connsiteX13" fmla="*/ 5772727 w 9347200"/>
                                  <a:gd name="connsiteY13" fmla="*/ 1847273 h 5163127"/>
                                  <a:gd name="connsiteX14" fmla="*/ 7481455 w 9347200"/>
                                  <a:gd name="connsiteY14" fmla="*/ 1477818 h 5163127"/>
                                  <a:gd name="connsiteX15" fmla="*/ 8017164 w 9347200"/>
                                  <a:gd name="connsiteY15" fmla="*/ 36945 h 5163127"/>
                                  <a:gd name="connsiteX0" fmla="*/ 8017164 w 9347200"/>
                                  <a:gd name="connsiteY0" fmla="*/ 36945 h 5163127"/>
                                  <a:gd name="connsiteX1" fmla="*/ 9347200 w 9347200"/>
                                  <a:gd name="connsiteY1" fmla="*/ 0 h 5163127"/>
                                  <a:gd name="connsiteX2" fmla="*/ 8728364 w 9347200"/>
                                  <a:gd name="connsiteY2" fmla="*/ 1995054 h 5163127"/>
                                  <a:gd name="connsiteX3" fmla="*/ 7915564 w 9347200"/>
                                  <a:gd name="connsiteY3" fmla="*/ 3463636 h 5163127"/>
                                  <a:gd name="connsiteX4" fmla="*/ 7158182 w 9347200"/>
                                  <a:gd name="connsiteY4" fmla="*/ 4073236 h 5163127"/>
                                  <a:gd name="connsiteX5" fmla="*/ 4100945 w 9347200"/>
                                  <a:gd name="connsiteY5" fmla="*/ 4765964 h 5163127"/>
                                  <a:gd name="connsiteX6" fmla="*/ 0 w 9347200"/>
                                  <a:gd name="connsiteY6" fmla="*/ 5163127 h 5163127"/>
                                  <a:gd name="connsiteX7" fmla="*/ 27709 w 9347200"/>
                                  <a:gd name="connsiteY7" fmla="*/ 4036290 h 5163127"/>
                                  <a:gd name="connsiteX8" fmla="*/ 1911927 w 9347200"/>
                                  <a:gd name="connsiteY8" fmla="*/ 3583709 h 5163127"/>
                                  <a:gd name="connsiteX9" fmla="*/ 2078182 w 9347200"/>
                                  <a:gd name="connsiteY9" fmla="*/ 3140364 h 5163127"/>
                                  <a:gd name="connsiteX10" fmla="*/ 3786909 w 9347200"/>
                                  <a:gd name="connsiteY10" fmla="*/ 2817091 h 5163127"/>
                                  <a:gd name="connsiteX11" fmla="*/ 3888509 w 9347200"/>
                                  <a:gd name="connsiteY11" fmla="*/ 2604654 h 5163127"/>
                                  <a:gd name="connsiteX12" fmla="*/ 5634182 w 9347200"/>
                                  <a:gd name="connsiteY12" fmla="*/ 2253673 h 5163127"/>
                                  <a:gd name="connsiteX13" fmla="*/ 5781964 w 9347200"/>
                                  <a:gd name="connsiteY13" fmla="*/ 1810327 h 5163127"/>
                                  <a:gd name="connsiteX14" fmla="*/ 7481455 w 9347200"/>
                                  <a:gd name="connsiteY14" fmla="*/ 1477818 h 5163127"/>
                                  <a:gd name="connsiteX15" fmla="*/ 8017164 w 9347200"/>
                                  <a:gd name="connsiteY15" fmla="*/ 36945 h 5163127"/>
                                  <a:gd name="connsiteX0" fmla="*/ 8017164 w 9347200"/>
                                  <a:gd name="connsiteY0" fmla="*/ 36945 h 5163127"/>
                                  <a:gd name="connsiteX1" fmla="*/ 9347200 w 9347200"/>
                                  <a:gd name="connsiteY1" fmla="*/ 0 h 5163127"/>
                                  <a:gd name="connsiteX2" fmla="*/ 8728364 w 9347200"/>
                                  <a:gd name="connsiteY2" fmla="*/ 1995054 h 5163127"/>
                                  <a:gd name="connsiteX3" fmla="*/ 7915564 w 9347200"/>
                                  <a:gd name="connsiteY3" fmla="*/ 3463636 h 5163127"/>
                                  <a:gd name="connsiteX4" fmla="*/ 7158182 w 9347200"/>
                                  <a:gd name="connsiteY4" fmla="*/ 4073236 h 5163127"/>
                                  <a:gd name="connsiteX5" fmla="*/ 4100945 w 9347200"/>
                                  <a:gd name="connsiteY5" fmla="*/ 4765964 h 5163127"/>
                                  <a:gd name="connsiteX6" fmla="*/ 0 w 9347200"/>
                                  <a:gd name="connsiteY6" fmla="*/ 5163127 h 5163127"/>
                                  <a:gd name="connsiteX7" fmla="*/ 27709 w 9347200"/>
                                  <a:gd name="connsiteY7" fmla="*/ 4036290 h 5163127"/>
                                  <a:gd name="connsiteX8" fmla="*/ 1911927 w 9347200"/>
                                  <a:gd name="connsiteY8" fmla="*/ 3583709 h 5163127"/>
                                  <a:gd name="connsiteX9" fmla="*/ 2078182 w 9347200"/>
                                  <a:gd name="connsiteY9" fmla="*/ 3140364 h 5163127"/>
                                  <a:gd name="connsiteX10" fmla="*/ 3786909 w 9347200"/>
                                  <a:gd name="connsiteY10" fmla="*/ 2817091 h 5163127"/>
                                  <a:gd name="connsiteX11" fmla="*/ 3888509 w 9347200"/>
                                  <a:gd name="connsiteY11" fmla="*/ 2604654 h 5163127"/>
                                  <a:gd name="connsiteX12" fmla="*/ 5634182 w 9347200"/>
                                  <a:gd name="connsiteY12" fmla="*/ 2253673 h 5163127"/>
                                  <a:gd name="connsiteX13" fmla="*/ 5781964 w 9347200"/>
                                  <a:gd name="connsiteY13" fmla="*/ 1810327 h 5163127"/>
                                  <a:gd name="connsiteX14" fmla="*/ 7499927 w 9347200"/>
                                  <a:gd name="connsiteY14" fmla="*/ 1431636 h 5163127"/>
                                  <a:gd name="connsiteX15" fmla="*/ 8017164 w 9347200"/>
                                  <a:gd name="connsiteY15" fmla="*/ 36945 h 5163127"/>
                                  <a:gd name="connsiteX0" fmla="*/ 8164945 w 9347200"/>
                                  <a:gd name="connsiteY0" fmla="*/ 0 h 5486400"/>
                                  <a:gd name="connsiteX1" fmla="*/ 9347200 w 9347200"/>
                                  <a:gd name="connsiteY1" fmla="*/ 323273 h 5486400"/>
                                  <a:gd name="connsiteX2" fmla="*/ 8728364 w 9347200"/>
                                  <a:gd name="connsiteY2" fmla="*/ 2318327 h 5486400"/>
                                  <a:gd name="connsiteX3" fmla="*/ 7915564 w 9347200"/>
                                  <a:gd name="connsiteY3" fmla="*/ 3786909 h 5486400"/>
                                  <a:gd name="connsiteX4" fmla="*/ 7158182 w 9347200"/>
                                  <a:gd name="connsiteY4" fmla="*/ 4396509 h 5486400"/>
                                  <a:gd name="connsiteX5" fmla="*/ 4100945 w 9347200"/>
                                  <a:gd name="connsiteY5" fmla="*/ 5089237 h 5486400"/>
                                  <a:gd name="connsiteX6" fmla="*/ 0 w 9347200"/>
                                  <a:gd name="connsiteY6" fmla="*/ 5486400 h 5486400"/>
                                  <a:gd name="connsiteX7" fmla="*/ 27709 w 9347200"/>
                                  <a:gd name="connsiteY7" fmla="*/ 4359563 h 5486400"/>
                                  <a:gd name="connsiteX8" fmla="*/ 1911927 w 9347200"/>
                                  <a:gd name="connsiteY8" fmla="*/ 3906982 h 5486400"/>
                                  <a:gd name="connsiteX9" fmla="*/ 2078182 w 9347200"/>
                                  <a:gd name="connsiteY9" fmla="*/ 3463637 h 5486400"/>
                                  <a:gd name="connsiteX10" fmla="*/ 3786909 w 9347200"/>
                                  <a:gd name="connsiteY10" fmla="*/ 3140364 h 5486400"/>
                                  <a:gd name="connsiteX11" fmla="*/ 3888509 w 9347200"/>
                                  <a:gd name="connsiteY11" fmla="*/ 2927927 h 5486400"/>
                                  <a:gd name="connsiteX12" fmla="*/ 5634182 w 9347200"/>
                                  <a:gd name="connsiteY12" fmla="*/ 2576946 h 5486400"/>
                                  <a:gd name="connsiteX13" fmla="*/ 5781964 w 9347200"/>
                                  <a:gd name="connsiteY13" fmla="*/ 2133600 h 5486400"/>
                                  <a:gd name="connsiteX14" fmla="*/ 7499927 w 9347200"/>
                                  <a:gd name="connsiteY14" fmla="*/ 1754909 h 5486400"/>
                                  <a:gd name="connsiteX15" fmla="*/ 8164945 w 9347200"/>
                                  <a:gd name="connsiteY15" fmla="*/ 0 h 5486400"/>
                                  <a:gd name="connsiteX0" fmla="*/ 8164945 w 9458037"/>
                                  <a:gd name="connsiteY0" fmla="*/ 64654 h 5551054"/>
                                  <a:gd name="connsiteX1" fmla="*/ 9458037 w 9458037"/>
                                  <a:gd name="connsiteY1" fmla="*/ 0 h 5551054"/>
                                  <a:gd name="connsiteX2" fmla="*/ 8728364 w 9458037"/>
                                  <a:gd name="connsiteY2" fmla="*/ 2382981 h 5551054"/>
                                  <a:gd name="connsiteX3" fmla="*/ 7915564 w 9458037"/>
                                  <a:gd name="connsiteY3" fmla="*/ 3851563 h 5551054"/>
                                  <a:gd name="connsiteX4" fmla="*/ 7158182 w 9458037"/>
                                  <a:gd name="connsiteY4" fmla="*/ 4461163 h 5551054"/>
                                  <a:gd name="connsiteX5" fmla="*/ 4100945 w 9458037"/>
                                  <a:gd name="connsiteY5" fmla="*/ 5153891 h 5551054"/>
                                  <a:gd name="connsiteX6" fmla="*/ 0 w 9458037"/>
                                  <a:gd name="connsiteY6" fmla="*/ 5551054 h 5551054"/>
                                  <a:gd name="connsiteX7" fmla="*/ 27709 w 9458037"/>
                                  <a:gd name="connsiteY7" fmla="*/ 4424217 h 5551054"/>
                                  <a:gd name="connsiteX8" fmla="*/ 1911927 w 9458037"/>
                                  <a:gd name="connsiteY8" fmla="*/ 3971636 h 5551054"/>
                                  <a:gd name="connsiteX9" fmla="*/ 2078182 w 9458037"/>
                                  <a:gd name="connsiteY9" fmla="*/ 3528291 h 5551054"/>
                                  <a:gd name="connsiteX10" fmla="*/ 3786909 w 9458037"/>
                                  <a:gd name="connsiteY10" fmla="*/ 3205018 h 5551054"/>
                                  <a:gd name="connsiteX11" fmla="*/ 3888509 w 9458037"/>
                                  <a:gd name="connsiteY11" fmla="*/ 2992581 h 5551054"/>
                                  <a:gd name="connsiteX12" fmla="*/ 5634182 w 9458037"/>
                                  <a:gd name="connsiteY12" fmla="*/ 2641600 h 5551054"/>
                                  <a:gd name="connsiteX13" fmla="*/ 5781964 w 9458037"/>
                                  <a:gd name="connsiteY13" fmla="*/ 2198254 h 5551054"/>
                                  <a:gd name="connsiteX14" fmla="*/ 7499927 w 9458037"/>
                                  <a:gd name="connsiteY14" fmla="*/ 1819563 h 5551054"/>
                                  <a:gd name="connsiteX15" fmla="*/ 8164945 w 9458037"/>
                                  <a:gd name="connsiteY15" fmla="*/ 64654 h 5551054"/>
                                  <a:gd name="connsiteX0" fmla="*/ 8164945 w 9458037"/>
                                  <a:gd name="connsiteY0" fmla="*/ 76556 h 5562956"/>
                                  <a:gd name="connsiteX1" fmla="*/ 9458037 w 9458037"/>
                                  <a:gd name="connsiteY1" fmla="*/ 11902 h 5562956"/>
                                  <a:gd name="connsiteX2" fmla="*/ 8728364 w 9458037"/>
                                  <a:gd name="connsiteY2" fmla="*/ 2394883 h 5562956"/>
                                  <a:gd name="connsiteX3" fmla="*/ 7915564 w 9458037"/>
                                  <a:gd name="connsiteY3" fmla="*/ 3863465 h 5562956"/>
                                  <a:gd name="connsiteX4" fmla="*/ 7158182 w 9458037"/>
                                  <a:gd name="connsiteY4" fmla="*/ 4473065 h 5562956"/>
                                  <a:gd name="connsiteX5" fmla="*/ 4100945 w 9458037"/>
                                  <a:gd name="connsiteY5" fmla="*/ 5165793 h 5562956"/>
                                  <a:gd name="connsiteX6" fmla="*/ 0 w 9458037"/>
                                  <a:gd name="connsiteY6" fmla="*/ 5562956 h 5562956"/>
                                  <a:gd name="connsiteX7" fmla="*/ 27709 w 9458037"/>
                                  <a:gd name="connsiteY7" fmla="*/ 4436119 h 5562956"/>
                                  <a:gd name="connsiteX8" fmla="*/ 1911927 w 9458037"/>
                                  <a:gd name="connsiteY8" fmla="*/ 3983538 h 5562956"/>
                                  <a:gd name="connsiteX9" fmla="*/ 2078182 w 9458037"/>
                                  <a:gd name="connsiteY9" fmla="*/ 3540193 h 5562956"/>
                                  <a:gd name="connsiteX10" fmla="*/ 3786909 w 9458037"/>
                                  <a:gd name="connsiteY10" fmla="*/ 3216920 h 5562956"/>
                                  <a:gd name="connsiteX11" fmla="*/ 3888509 w 9458037"/>
                                  <a:gd name="connsiteY11" fmla="*/ 3004483 h 5562956"/>
                                  <a:gd name="connsiteX12" fmla="*/ 5634182 w 9458037"/>
                                  <a:gd name="connsiteY12" fmla="*/ 2653502 h 5562956"/>
                                  <a:gd name="connsiteX13" fmla="*/ 5781964 w 9458037"/>
                                  <a:gd name="connsiteY13" fmla="*/ 2210156 h 5562956"/>
                                  <a:gd name="connsiteX14" fmla="*/ 7499927 w 9458037"/>
                                  <a:gd name="connsiteY14" fmla="*/ 1831465 h 5562956"/>
                                  <a:gd name="connsiteX15" fmla="*/ 8164945 w 9458037"/>
                                  <a:gd name="connsiteY15" fmla="*/ 76556 h 5562956"/>
                                  <a:gd name="connsiteX0" fmla="*/ 8164945 w 9458037"/>
                                  <a:gd name="connsiteY0" fmla="*/ 227933 h 5714333"/>
                                  <a:gd name="connsiteX1" fmla="*/ 8700654 w 9458037"/>
                                  <a:gd name="connsiteY1" fmla="*/ 218697 h 5714333"/>
                                  <a:gd name="connsiteX2" fmla="*/ 9458037 w 9458037"/>
                                  <a:gd name="connsiteY2" fmla="*/ 163279 h 5714333"/>
                                  <a:gd name="connsiteX3" fmla="*/ 8728364 w 9458037"/>
                                  <a:gd name="connsiteY3" fmla="*/ 2546260 h 5714333"/>
                                  <a:gd name="connsiteX4" fmla="*/ 7915564 w 9458037"/>
                                  <a:gd name="connsiteY4" fmla="*/ 4014842 h 5714333"/>
                                  <a:gd name="connsiteX5" fmla="*/ 7158182 w 9458037"/>
                                  <a:gd name="connsiteY5" fmla="*/ 4624442 h 5714333"/>
                                  <a:gd name="connsiteX6" fmla="*/ 4100945 w 9458037"/>
                                  <a:gd name="connsiteY6" fmla="*/ 5317170 h 5714333"/>
                                  <a:gd name="connsiteX7" fmla="*/ 0 w 9458037"/>
                                  <a:gd name="connsiteY7" fmla="*/ 5714333 h 5714333"/>
                                  <a:gd name="connsiteX8" fmla="*/ 27709 w 9458037"/>
                                  <a:gd name="connsiteY8" fmla="*/ 4587496 h 5714333"/>
                                  <a:gd name="connsiteX9" fmla="*/ 1911927 w 9458037"/>
                                  <a:gd name="connsiteY9" fmla="*/ 4134915 h 5714333"/>
                                  <a:gd name="connsiteX10" fmla="*/ 2078182 w 9458037"/>
                                  <a:gd name="connsiteY10" fmla="*/ 3691570 h 5714333"/>
                                  <a:gd name="connsiteX11" fmla="*/ 3786909 w 9458037"/>
                                  <a:gd name="connsiteY11" fmla="*/ 3368297 h 5714333"/>
                                  <a:gd name="connsiteX12" fmla="*/ 3888509 w 9458037"/>
                                  <a:gd name="connsiteY12" fmla="*/ 3155860 h 5714333"/>
                                  <a:gd name="connsiteX13" fmla="*/ 5634182 w 9458037"/>
                                  <a:gd name="connsiteY13" fmla="*/ 2804879 h 5714333"/>
                                  <a:gd name="connsiteX14" fmla="*/ 5781964 w 9458037"/>
                                  <a:gd name="connsiteY14" fmla="*/ 2361533 h 5714333"/>
                                  <a:gd name="connsiteX15" fmla="*/ 7499927 w 9458037"/>
                                  <a:gd name="connsiteY15" fmla="*/ 1982842 h 5714333"/>
                                  <a:gd name="connsiteX16" fmla="*/ 8164945 w 9458037"/>
                                  <a:gd name="connsiteY16" fmla="*/ 227933 h 5714333"/>
                                  <a:gd name="connsiteX0" fmla="*/ 8164945 w 9481709"/>
                                  <a:gd name="connsiteY0" fmla="*/ 265142 h 5751542"/>
                                  <a:gd name="connsiteX1" fmla="*/ 8700654 w 9481709"/>
                                  <a:gd name="connsiteY1" fmla="*/ 255906 h 5751542"/>
                                  <a:gd name="connsiteX2" fmla="*/ 9190182 w 9481709"/>
                                  <a:gd name="connsiteY2" fmla="*/ 163543 h 5751542"/>
                                  <a:gd name="connsiteX3" fmla="*/ 9458037 w 9481709"/>
                                  <a:gd name="connsiteY3" fmla="*/ 200488 h 5751542"/>
                                  <a:gd name="connsiteX4" fmla="*/ 8728364 w 9481709"/>
                                  <a:gd name="connsiteY4" fmla="*/ 2583469 h 5751542"/>
                                  <a:gd name="connsiteX5" fmla="*/ 7915564 w 9481709"/>
                                  <a:gd name="connsiteY5" fmla="*/ 4052051 h 5751542"/>
                                  <a:gd name="connsiteX6" fmla="*/ 7158182 w 9481709"/>
                                  <a:gd name="connsiteY6" fmla="*/ 4661651 h 5751542"/>
                                  <a:gd name="connsiteX7" fmla="*/ 4100945 w 9481709"/>
                                  <a:gd name="connsiteY7" fmla="*/ 5354379 h 5751542"/>
                                  <a:gd name="connsiteX8" fmla="*/ 0 w 9481709"/>
                                  <a:gd name="connsiteY8" fmla="*/ 5751542 h 5751542"/>
                                  <a:gd name="connsiteX9" fmla="*/ 27709 w 9481709"/>
                                  <a:gd name="connsiteY9" fmla="*/ 4624705 h 5751542"/>
                                  <a:gd name="connsiteX10" fmla="*/ 1911927 w 9481709"/>
                                  <a:gd name="connsiteY10" fmla="*/ 4172124 h 5751542"/>
                                  <a:gd name="connsiteX11" fmla="*/ 2078182 w 9481709"/>
                                  <a:gd name="connsiteY11" fmla="*/ 3728779 h 5751542"/>
                                  <a:gd name="connsiteX12" fmla="*/ 3786909 w 9481709"/>
                                  <a:gd name="connsiteY12" fmla="*/ 3405506 h 5751542"/>
                                  <a:gd name="connsiteX13" fmla="*/ 3888509 w 9481709"/>
                                  <a:gd name="connsiteY13" fmla="*/ 3193069 h 5751542"/>
                                  <a:gd name="connsiteX14" fmla="*/ 5634182 w 9481709"/>
                                  <a:gd name="connsiteY14" fmla="*/ 2842088 h 5751542"/>
                                  <a:gd name="connsiteX15" fmla="*/ 5781964 w 9481709"/>
                                  <a:gd name="connsiteY15" fmla="*/ 2398742 h 5751542"/>
                                  <a:gd name="connsiteX16" fmla="*/ 7499927 w 9481709"/>
                                  <a:gd name="connsiteY16" fmla="*/ 2020051 h 5751542"/>
                                  <a:gd name="connsiteX17" fmla="*/ 8164945 w 9481709"/>
                                  <a:gd name="connsiteY17" fmla="*/ 265142 h 5751542"/>
                                  <a:gd name="connsiteX0" fmla="*/ 8164945 w 9494162"/>
                                  <a:gd name="connsiteY0" fmla="*/ 261545 h 5747945"/>
                                  <a:gd name="connsiteX1" fmla="*/ 8700654 w 9494162"/>
                                  <a:gd name="connsiteY1" fmla="*/ 252309 h 5747945"/>
                                  <a:gd name="connsiteX2" fmla="*/ 9190182 w 9494162"/>
                                  <a:gd name="connsiteY2" fmla="*/ 159946 h 5747945"/>
                                  <a:gd name="connsiteX3" fmla="*/ 9319491 w 9494162"/>
                                  <a:gd name="connsiteY3" fmla="*/ 169182 h 5747945"/>
                                  <a:gd name="connsiteX4" fmla="*/ 9458037 w 9494162"/>
                                  <a:gd name="connsiteY4" fmla="*/ 196891 h 5747945"/>
                                  <a:gd name="connsiteX5" fmla="*/ 8728364 w 9494162"/>
                                  <a:gd name="connsiteY5" fmla="*/ 2579872 h 5747945"/>
                                  <a:gd name="connsiteX6" fmla="*/ 7915564 w 9494162"/>
                                  <a:gd name="connsiteY6" fmla="*/ 4048454 h 5747945"/>
                                  <a:gd name="connsiteX7" fmla="*/ 7158182 w 9494162"/>
                                  <a:gd name="connsiteY7" fmla="*/ 4658054 h 5747945"/>
                                  <a:gd name="connsiteX8" fmla="*/ 4100945 w 9494162"/>
                                  <a:gd name="connsiteY8" fmla="*/ 5350782 h 5747945"/>
                                  <a:gd name="connsiteX9" fmla="*/ 0 w 9494162"/>
                                  <a:gd name="connsiteY9" fmla="*/ 5747945 h 5747945"/>
                                  <a:gd name="connsiteX10" fmla="*/ 27709 w 9494162"/>
                                  <a:gd name="connsiteY10" fmla="*/ 4621108 h 5747945"/>
                                  <a:gd name="connsiteX11" fmla="*/ 1911927 w 9494162"/>
                                  <a:gd name="connsiteY11" fmla="*/ 4168527 h 5747945"/>
                                  <a:gd name="connsiteX12" fmla="*/ 2078182 w 9494162"/>
                                  <a:gd name="connsiteY12" fmla="*/ 3725182 h 5747945"/>
                                  <a:gd name="connsiteX13" fmla="*/ 3786909 w 9494162"/>
                                  <a:gd name="connsiteY13" fmla="*/ 3401909 h 5747945"/>
                                  <a:gd name="connsiteX14" fmla="*/ 3888509 w 9494162"/>
                                  <a:gd name="connsiteY14" fmla="*/ 3189472 h 5747945"/>
                                  <a:gd name="connsiteX15" fmla="*/ 5634182 w 9494162"/>
                                  <a:gd name="connsiteY15" fmla="*/ 2838491 h 5747945"/>
                                  <a:gd name="connsiteX16" fmla="*/ 5781964 w 9494162"/>
                                  <a:gd name="connsiteY16" fmla="*/ 2395145 h 5747945"/>
                                  <a:gd name="connsiteX17" fmla="*/ 7499927 w 9494162"/>
                                  <a:gd name="connsiteY17" fmla="*/ 2016454 h 5747945"/>
                                  <a:gd name="connsiteX18" fmla="*/ 8164945 w 9494162"/>
                                  <a:gd name="connsiteY18" fmla="*/ 261545 h 5747945"/>
                                  <a:gd name="connsiteX0" fmla="*/ 8164945 w 9508134"/>
                                  <a:gd name="connsiteY0" fmla="*/ 252857 h 5739257"/>
                                  <a:gd name="connsiteX1" fmla="*/ 8700654 w 9508134"/>
                                  <a:gd name="connsiteY1" fmla="*/ 243621 h 5739257"/>
                                  <a:gd name="connsiteX2" fmla="*/ 9190182 w 9508134"/>
                                  <a:gd name="connsiteY2" fmla="*/ 151258 h 5739257"/>
                                  <a:gd name="connsiteX3" fmla="*/ 9319491 w 9508134"/>
                                  <a:gd name="connsiteY3" fmla="*/ 160494 h 5739257"/>
                                  <a:gd name="connsiteX4" fmla="*/ 9411853 w 9508134"/>
                                  <a:gd name="connsiteY4" fmla="*/ 197440 h 5739257"/>
                                  <a:gd name="connsiteX5" fmla="*/ 9458037 w 9508134"/>
                                  <a:gd name="connsiteY5" fmla="*/ 188203 h 5739257"/>
                                  <a:gd name="connsiteX6" fmla="*/ 8728364 w 9508134"/>
                                  <a:gd name="connsiteY6" fmla="*/ 2571184 h 5739257"/>
                                  <a:gd name="connsiteX7" fmla="*/ 7915564 w 9508134"/>
                                  <a:gd name="connsiteY7" fmla="*/ 4039766 h 5739257"/>
                                  <a:gd name="connsiteX8" fmla="*/ 7158182 w 9508134"/>
                                  <a:gd name="connsiteY8" fmla="*/ 4649366 h 5739257"/>
                                  <a:gd name="connsiteX9" fmla="*/ 4100945 w 9508134"/>
                                  <a:gd name="connsiteY9" fmla="*/ 5342094 h 5739257"/>
                                  <a:gd name="connsiteX10" fmla="*/ 0 w 9508134"/>
                                  <a:gd name="connsiteY10" fmla="*/ 5739257 h 5739257"/>
                                  <a:gd name="connsiteX11" fmla="*/ 27709 w 9508134"/>
                                  <a:gd name="connsiteY11" fmla="*/ 4612420 h 5739257"/>
                                  <a:gd name="connsiteX12" fmla="*/ 1911927 w 9508134"/>
                                  <a:gd name="connsiteY12" fmla="*/ 4159839 h 5739257"/>
                                  <a:gd name="connsiteX13" fmla="*/ 2078182 w 9508134"/>
                                  <a:gd name="connsiteY13" fmla="*/ 3716494 h 5739257"/>
                                  <a:gd name="connsiteX14" fmla="*/ 3786909 w 9508134"/>
                                  <a:gd name="connsiteY14" fmla="*/ 3393221 h 5739257"/>
                                  <a:gd name="connsiteX15" fmla="*/ 3888509 w 9508134"/>
                                  <a:gd name="connsiteY15" fmla="*/ 3180784 h 5739257"/>
                                  <a:gd name="connsiteX16" fmla="*/ 5634182 w 9508134"/>
                                  <a:gd name="connsiteY16" fmla="*/ 2829803 h 5739257"/>
                                  <a:gd name="connsiteX17" fmla="*/ 5781964 w 9508134"/>
                                  <a:gd name="connsiteY17" fmla="*/ 2386457 h 5739257"/>
                                  <a:gd name="connsiteX18" fmla="*/ 7499927 w 9508134"/>
                                  <a:gd name="connsiteY18" fmla="*/ 2007766 h 5739257"/>
                                  <a:gd name="connsiteX19" fmla="*/ 8164945 w 9508134"/>
                                  <a:gd name="connsiteY19" fmla="*/ 252857 h 5739257"/>
                                  <a:gd name="connsiteX0" fmla="*/ 8164945 w 9515549"/>
                                  <a:gd name="connsiteY0" fmla="*/ 252857 h 5739257"/>
                                  <a:gd name="connsiteX1" fmla="*/ 8700654 w 9515549"/>
                                  <a:gd name="connsiteY1" fmla="*/ 243621 h 5739257"/>
                                  <a:gd name="connsiteX2" fmla="*/ 9190182 w 9515549"/>
                                  <a:gd name="connsiteY2" fmla="*/ 151258 h 5739257"/>
                                  <a:gd name="connsiteX3" fmla="*/ 9319491 w 9515549"/>
                                  <a:gd name="connsiteY3" fmla="*/ 160494 h 5739257"/>
                                  <a:gd name="connsiteX4" fmla="*/ 9411853 w 9515549"/>
                                  <a:gd name="connsiteY4" fmla="*/ 197440 h 5739257"/>
                                  <a:gd name="connsiteX5" fmla="*/ 9467273 w 9515549"/>
                                  <a:gd name="connsiteY5" fmla="*/ 188203 h 5739257"/>
                                  <a:gd name="connsiteX6" fmla="*/ 8728364 w 9515549"/>
                                  <a:gd name="connsiteY6" fmla="*/ 2571184 h 5739257"/>
                                  <a:gd name="connsiteX7" fmla="*/ 7915564 w 9515549"/>
                                  <a:gd name="connsiteY7" fmla="*/ 4039766 h 5739257"/>
                                  <a:gd name="connsiteX8" fmla="*/ 7158182 w 9515549"/>
                                  <a:gd name="connsiteY8" fmla="*/ 4649366 h 5739257"/>
                                  <a:gd name="connsiteX9" fmla="*/ 4100945 w 9515549"/>
                                  <a:gd name="connsiteY9" fmla="*/ 5342094 h 5739257"/>
                                  <a:gd name="connsiteX10" fmla="*/ 0 w 9515549"/>
                                  <a:gd name="connsiteY10" fmla="*/ 5739257 h 5739257"/>
                                  <a:gd name="connsiteX11" fmla="*/ 27709 w 9515549"/>
                                  <a:gd name="connsiteY11" fmla="*/ 4612420 h 5739257"/>
                                  <a:gd name="connsiteX12" fmla="*/ 1911927 w 9515549"/>
                                  <a:gd name="connsiteY12" fmla="*/ 4159839 h 5739257"/>
                                  <a:gd name="connsiteX13" fmla="*/ 2078182 w 9515549"/>
                                  <a:gd name="connsiteY13" fmla="*/ 3716494 h 5739257"/>
                                  <a:gd name="connsiteX14" fmla="*/ 3786909 w 9515549"/>
                                  <a:gd name="connsiteY14" fmla="*/ 3393221 h 5739257"/>
                                  <a:gd name="connsiteX15" fmla="*/ 3888509 w 9515549"/>
                                  <a:gd name="connsiteY15" fmla="*/ 3180784 h 5739257"/>
                                  <a:gd name="connsiteX16" fmla="*/ 5634182 w 9515549"/>
                                  <a:gd name="connsiteY16" fmla="*/ 2829803 h 5739257"/>
                                  <a:gd name="connsiteX17" fmla="*/ 5781964 w 9515549"/>
                                  <a:gd name="connsiteY17" fmla="*/ 2386457 h 5739257"/>
                                  <a:gd name="connsiteX18" fmla="*/ 7499927 w 9515549"/>
                                  <a:gd name="connsiteY18" fmla="*/ 2007766 h 5739257"/>
                                  <a:gd name="connsiteX19" fmla="*/ 8164945 w 9515549"/>
                                  <a:gd name="connsiteY19" fmla="*/ 252857 h 5739257"/>
                                  <a:gd name="connsiteX0" fmla="*/ 8164945 w 9467273"/>
                                  <a:gd name="connsiteY0" fmla="*/ 132731 h 5619131"/>
                                  <a:gd name="connsiteX1" fmla="*/ 8700654 w 9467273"/>
                                  <a:gd name="connsiteY1" fmla="*/ 123495 h 5619131"/>
                                  <a:gd name="connsiteX2" fmla="*/ 9190182 w 9467273"/>
                                  <a:gd name="connsiteY2" fmla="*/ 31132 h 5619131"/>
                                  <a:gd name="connsiteX3" fmla="*/ 9319491 w 9467273"/>
                                  <a:gd name="connsiteY3" fmla="*/ 40368 h 5619131"/>
                                  <a:gd name="connsiteX4" fmla="*/ 9411853 w 9467273"/>
                                  <a:gd name="connsiteY4" fmla="*/ 77314 h 5619131"/>
                                  <a:gd name="connsiteX5" fmla="*/ 9467273 w 9467273"/>
                                  <a:gd name="connsiteY5" fmla="*/ 68077 h 5619131"/>
                                  <a:gd name="connsiteX6" fmla="*/ 8728364 w 9467273"/>
                                  <a:gd name="connsiteY6" fmla="*/ 2451058 h 5619131"/>
                                  <a:gd name="connsiteX7" fmla="*/ 7915564 w 9467273"/>
                                  <a:gd name="connsiteY7" fmla="*/ 3919640 h 5619131"/>
                                  <a:gd name="connsiteX8" fmla="*/ 7158182 w 9467273"/>
                                  <a:gd name="connsiteY8" fmla="*/ 4529240 h 5619131"/>
                                  <a:gd name="connsiteX9" fmla="*/ 4100945 w 9467273"/>
                                  <a:gd name="connsiteY9" fmla="*/ 5221968 h 5619131"/>
                                  <a:gd name="connsiteX10" fmla="*/ 0 w 9467273"/>
                                  <a:gd name="connsiteY10" fmla="*/ 5619131 h 5619131"/>
                                  <a:gd name="connsiteX11" fmla="*/ 27709 w 9467273"/>
                                  <a:gd name="connsiteY11" fmla="*/ 4492294 h 5619131"/>
                                  <a:gd name="connsiteX12" fmla="*/ 1911927 w 9467273"/>
                                  <a:gd name="connsiteY12" fmla="*/ 4039713 h 5619131"/>
                                  <a:gd name="connsiteX13" fmla="*/ 2078182 w 9467273"/>
                                  <a:gd name="connsiteY13" fmla="*/ 3596368 h 5619131"/>
                                  <a:gd name="connsiteX14" fmla="*/ 3786909 w 9467273"/>
                                  <a:gd name="connsiteY14" fmla="*/ 3273095 h 5619131"/>
                                  <a:gd name="connsiteX15" fmla="*/ 3888509 w 9467273"/>
                                  <a:gd name="connsiteY15" fmla="*/ 3060658 h 5619131"/>
                                  <a:gd name="connsiteX16" fmla="*/ 5634182 w 9467273"/>
                                  <a:gd name="connsiteY16" fmla="*/ 2709677 h 5619131"/>
                                  <a:gd name="connsiteX17" fmla="*/ 5781964 w 9467273"/>
                                  <a:gd name="connsiteY17" fmla="*/ 2266331 h 5619131"/>
                                  <a:gd name="connsiteX18" fmla="*/ 7499927 w 9467273"/>
                                  <a:gd name="connsiteY18" fmla="*/ 1887640 h 5619131"/>
                                  <a:gd name="connsiteX19" fmla="*/ 8164945 w 9467273"/>
                                  <a:gd name="connsiteY19" fmla="*/ 132731 h 5619131"/>
                                  <a:gd name="connsiteX0" fmla="*/ 8164945 w 9467273"/>
                                  <a:gd name="connsiteY0" fmla="*/ 186465 h 5672865"/>
                                  <a:gd name="connsiteX1" fmla="*/ 8746836 w 9467273"/>
                                  <a:gd name="connsiteY1" fmla="*/ 29447 h 5672865"/>
                                  <a:gd name="connsiteX2" fmla="*/ 9190182 w 9467273"/>
                                  <a:gd name="connsiteY2" fmla="*/ 84866 h 5672865"/>
                                  <a:gd name="connsiteX3" fmla="*/ 9319491 w 9467273"/>
                                  <a:gd name="connsiteY3" fmla="*/ 94102 h 5672865"/>
                                  <a:gd name="connsiteX4" fmla="*/ 9411853 w 9467273"/>
                                  <a:gd name="connsiteY4" fmla="*/ 131048 h 5672865"/>
                                  <a:gd name="connsiteX5" fmla="*/ 9467273 w 9467273"/>
                                  <a:gd name="connsiteY5" fmla="*/ 121811 h 5672865"/>
                                  <a:gd name="connsiteX6" fmla="*/ 8728364 w 9467273"/>
                                  <a:gd name="connsiteY6" fmla="*/ 2504792 h 5672865"/>
                                  <a:gd name="connsiteX7" fmla="*/ 7915564 w 9467273"/>
                                  <a:gd name="connsiteY7" fmla="*/ 3973374 h 5672865"/>
                                  <a:gd name="connsiteX8" fmla="*/ 7158182 w 9467273"/>
                                  <a:gd name="connsiteY8" fmla="*/ 4582974 h 5672865"/>
                                  <a:gd name="connsiteX9" fmla="*/ 4100945 w 9467273"/>
                                  <a:gd name="connsiteY9" fmla="*/ 5275702 h 5672865"/>
                                  <a:gd name="connsiteX10" fmla="*/ 0 w 9467273"/>
                                  <a:gd name="connsiteY10" fmla="*/ 5672865 h 5672865"/>
                                  <a:gd name="connsiteX11" fmla="*/ 27709 w 9467273"/>
                                  <a:gd name="connsiteY11" fmla="*/ 4546028 h 5672865"/>
                                  <a:gd name="connsiteX12" fmla="*/ 1911927 w 9467273"/>
                                  <a:gd name="connsiteY12" fmla="*/ 4093447 h 5672865"/>
                                  <a:gd name="connsiteX13" fmla="*/ 2078182 w 9467273"/>
                                  <a:gd name="connsiteY13" fmla="*/ 3650102 h 5672865"/>
                                  <a:gd name="connsiteX14" fmla="*/ 3786909 w 9467273"/>
                                  <a:gd name="connsiteY14" fmla="*/ 3326829 h 5672865"/>
                                  <a:gd name="connsiteX15" fmla="*/ 3888509 w 9467273"/>
                                  <a:gd name="connsiteY15" fmla="*/ 3114392 h 5672865"/>
                                  <a:gd name="connsiteX16" fmla="*/ 5634182 w 9467273"/>
                                  <a:gd name="connsiteY16" fmla="*/ 2763411 h 5672865"/>
                                  <a:gd name="connsiteX17" fmla="*/ 5781964 w 9467273"/>
                                  <a:gd name="connsiteY17" fmla="*/ 2320065 h 5672865"/>
                                  <a:gd name="connsiteX18" fmla="*/ 7499927 w 9467273"/>
                                  <a:gd name="connsiteY18" fmla="*/ 1941374 h 5672865"/>
                                  <a:gd name="connsiteX19" fmla="*/ 8164945 w 9467273"/>
                                  <a:gd name="connsiteY19" fmla="*/ 186465 h 5672865"/>
                                  <a:gd name="connsiteX0" fmla="*/ 8164945 w 9467273"/>
                                  <a:gd name="connsiteY0" fmla="*/ 186465 h 5672865"/>
                                  <a:gd name="connsiteX1" fmla="*/ 8746836 w 9467273"/>
                                  <a:gd name="connsiteY1" fmla="*/ 29447 h 5672865"/>
                                  <a:gd name="connsiteX2" fmla="*/ 9190182 w 9467273"/>
                                  <a:gd name="connsiteY2" fmla="*/ 84866 h 5672865"/>
                                  <a:gd name="connsiteX3" fmla="*/ 9319491 w 9467273"/>
                                  <a:gd name="connsiteY3" fmla="*/ 94102 h 5672865"/>
                                  <a:gd name="connsiteX4" fmla="*/ 9411853 w 9467273"/>
                                  <a:gd name="connsiteY4" fmla="*/ 131048 h 5672865"/>
                                  <a:gd name="connsiteX5" fmla="*/ 9467273 w 9467273"/>
                                  <a:gd name="connsiteY5" fmla="*/ 121811 h 5672865"/>
                                  <a:gd name="connsiteX6" fmla="*/ 8728364 w 9467273"/>
                                  <a:gd name="connsiteY6" fmla="*/ 2504792 h 5672865"/>
                                  <a:gd name="connsiteX7" fmla="*/ 7915564 w 9467273"/>
                                  <a:gd name="connsiteY7" fmla="*/ 3973374 h 5672865"/>
                                  <a:gd name="connsiteX8" fmla="*/ 7158182 w 9467273"/>
                                  <a:gd name="connsiteY8" fmla="*/ 4582974 h 5672865"/>
                                  <a:gd name="connsiteX9" fmla="*/ 4100945 w 9467273"/>
                                  <a:gd name="connsiteY9" fmla="*/ 5275702 h 5672865"/>
                                  <a:gd name="connsiteX10" fmla="*/ 0 w 9467273"/>
                                  <a:gd name="connsiteY10" fmla="*/ 5672865 h 5672865"/>
                                  <a:gd name="connsiteX11" fmla="*/ 27709 w 9467273"/>
                                  <a:gd name="connsiteY11" fmla="*/ 4546028 h 5672865"/>
                                  <a:gd name="connsiteX12" fmla="*/ 1911927 w 9467273"/>
                                  <a:gd name="connsiteY12" fmla="*/ 4093447 h 5672865"/>
                                  <a:gd name="connsiteX13" fmla="*/ 2078182 w 9467273"/>
                                  <a:gd name="connsiteY13" fmla="*/ 3650102 h 5672865"/>
                                  <a:gd name="connsiteX14" fmla="*/ 3786909 w 9467273"/>
                                  <a:gd name="connsiteY14" fmla="*/ 3326829 h 5672865"/>
                                  <a:gd name="connsiteX15" fmla="*/ 3888509 w 9467273"/>
                                  <a:gd name="connsiteY15" fmla="*/ 3114392 h 5672865"/>
                                  <a:gd name="connsiteX16" fmla="*/ 5634182 w 9467273"/>
                                  <a:gd name="connsiteY16" fmla="*/ 2763411 h 5672865"/>
                                  <a:gd name="connsiteX17" fmla="*/ 5781964 w 9467273"/>
                                  <a:gd name="connsiteY17" fmla="*/ 2320065 h 5672865"/>
                                  <a:gd name="connsiteX18" fmla="*/ 7499927 w 9467273"/>
                                  <a:gd name="connsiteY18" fmla="*/ 1941374 h 5672865"/>
                                  <a:gd name="connsiteX19" fmla="*/ 8164945 w 9467273"/>
                                  <a:gd name="connsiteY19" fmla="*/ 186465 h 5672865"/>
                                  <a:gd name="connsiteX0" fmla="*/ 8164945 w 9467273"/>
                                  <a:gd name="connsiteY0" fmla="*/ 140355 h 5626755"/>
                                  <a:gd name="connsiteX1" fmla="*/ 8737600 w 9467273"/>
                                  <a:gd name="connsiteY1" fmla="*/ 103409 h 5626755"/>
                                  <a:gd name="connsiteX2" fmla="*/ 9190182 w 9467273"/>
                                  <a:gd name="connsiteY2" fmla="*/ 38756 h 5626755"/>
                                  <a:gd name="connsiteX3" fmla="*/ 9319491 w 9467273"/>
                                  <a:gd name="connsiteY3" fmla="*/ 47992 h 5626755"/>
                                  <a:gd name="connsiteX4" fmla="*/ 9411853 w 9467273"/>
                                  <a:gd name="connsiteY4" fmla="*/ 84938 h 5626755"/>
                                  <a:gd name="connsiteX5" fmla="*/ 9467273 w 9467273"/>
                                  <a:gd name="connsiteY5" fmla="*/ 75701 h 5626755"/>
                                  <a:gd name="connsiteX6" fmla="*/ 8728364 w 9467273"/>
                                  <a:gd name="connsiteY6" fmla="*/ 2458682 h 5626755"/>
                                  <a:gd name="connsiteX7" fmla="*/ 7915564 w 9467273"/>
                                  <a:gd name="connsiteY7" fmla="*/ 3927264 h 5626755"/>
                                  <a:gd name="connsiteX8" fmla="*/ 7158182 w 9467273"/>
                                  <a:gd name="connsiteY8" fmla="*/ 4536864 h 5626755"/>
                                  <a:gd name="connsiteX9" fmla="*/ 4100945 w 9467273"/>
                                  <a:gd name="connsiteY9" fmla="*/ 5229592 h 5626755"/>
                                  <a:gd name="connsiteX10" fmla="*/ 0 w 9467273"/>
                                  <a:gd name="connsiteY10" fmla="*/ 5626755 h 5626755"/>
                                  <a:gd name="connsiteX11" fmla="*/ 27709 w 9467273"/>
                                  <a:gd name="connsiteY11" fmla="*/ 4499918 h 5626755"/>
                                  <a:gd name="connsiteX12" fmla="*/ 1911927 w 9467273"/>
                                  <a:gd name="connsiteY12" fmla="*/ 4047337 h 5626755"/>
                                  <a:gd name="connsiteX13" fmla="*/ 2078182 w 9467273"/>
                                  <a:gd name="connsiteY13" fmla="*/ 3603992 h 5626755"/>
                                  <a:gd name="connsiteX14" fmla="*/ 3786909 w 9467273"/>
                                  <a:gd name="connsiteY14" fmla="*/ 3280719 h 5626755"/>
                                  <a:gd name="connsiteX15" fmla="*/ 3888509 w 9467273"/>
                                  <a:gd name="connsiteY15" fmla="*/ 3068282 h 5626755"/>
                                  <a:gd name="connsiteX16" fmla="*/ 5634182 w 9467273"/>
                                  <a:gd name="connsiteY16" fmla="*/ 2717301 h 5626755"/>
                                  <a:gd name="connsiteX17" fmla="*/ 5781964 w 9467273"/>
                                  <a:gd name="connsiteY17" fmla="*/ 2273955 h 5626755"/>
                                  <a:gd name="connsiteX18" fmla="*/ 7499927 w 9467273"/>
                                  <a:gd name="connsiteY18" fmla="*/ 1895264 h 5626755"/>
                                  <a:gd name="connsiteX19" fmla="*/ 8164945 w 9467273"/>
                                  <a:gd name="connsiteY19" fmla="*/ 140355 h 5626755"/>
                                  <a:gd name="connsiteX0" fmla="*/ 8091054 w 9467273"/>
                                  <a:gd name="connsiteY0" fmla="*/ 294606 h 5605515"/>
                                  <a:gd name="connsiteX1" fmla="*/ 8737600 w 9467273"/>
                                  <a:gd name="connsiteY1" fmla="*/ 82169 h 5605515"/>
                                  <a:gd name="connsiteX2" fmla="*/ 9190182 w 9467273"/>
                                  <a:gd name="connsiteY2" fmla="*/ 17516 h 5605515"/>
                                  <a:gd name="connsiteX3" fmla="*/ 9319491 w 9467273"/>
                                  <a:gd name="connsiteY3" fmla="*/ 26752 h 5605515"/>
                                  <a:gd name="connsiteX4" fmla="*/ 9411853 w 9467273"/>
                                  <a:gd name="connsiteY4" fmla="*/ 63698 h 5605515"/>
                                  <a:gd name="connsiteX5" fmla="*/ 9467273 w 9467273"/>
                                  <a:gd name="connsiteY5" fmla="*/ 54461 h 5605515"/>
                                  <a:gd name="connsiteX6" fmla="*/ 8728364 w 9467273"/>
                                  <a:gd name="connsiteY6" fmla="*/ 2437442 h 5605515"/>
                                  <a:gd name="connsiteX7" fmla="*/ 7915564 w 9467273"/>
                                  <a:gd name="connsiteY7" fmla="*/ 3906024 h 5605515"/>
                                  <a:gd name="connsiteX8" fmla="*/ 7158182 w 9467273"/>
                                  <a:gd name="connsiteY8" fmla="*/ 4515624 h 5605515"/>
                                  <a:gd name="connsiteX9" fmla="*/ 4100945 w 9467273"/>
                                  <a:gd name="connsiteY9" fmla="*/ 5208352 h 5605515"/>
                                  <a:gd name="connsiteX10" fmla="*/ 0 w 9467273"/>
                                  <a:gd name="connsiteY10" fmla="*/ 5605515 h 5605515"/>
                                  <a:gd name="connsiteX11" fmla="*/ 27709 w 9467273"/>
                                  <a:gd name="connsiteY11" fmla="*/ 4478678 h 5605515"/>
                                  <a:gd name="connsiteX12" fmla="*/ 1911927 w 9467273"/>
                                  <a:gd name="connsiteY12" fmla="*/ 4026097 h 5605515"/>
                                  <a:gd name="connsiteX13" fmla="*/ 2078182 w 9467273"/>
                                  <a:gd name="connsiteY13" fmla="*/ 3582752 h 5605515"/>
                                  <a:gd name="connsiteX14" fmla="*/ 3786909 w 9467273"/>
                                  <a:gd name="connsiteY14" fmla="*/ 3259479 h 5605515"/>
                                  <a:gd name="connsiteX15" fmla="*/ 3888509 w 9467273"/>
                                  <a:gd name="connsiteY15" fmla="*/ 3047042 h 5605515"/>
                                  <a:gd name="connsiteX16" fmla="*/ 5634182 w 9467273"/>
                                  <a:gd name="connsiteY16" fmla="*/ 2696061 h 5605515"/>
                                  <a:gd name="connsiteX17" fmla="*/ 5781964 w 9467273"/>
                                  <a:gd name="connsiteY17" fmla="*/ 2252715 h 5605515"/>
                                  <a:gd name="connsiteX18" fmla="*/ 7499927 w 9467273"/>
                                  <a:gd name="connsiteY18" fmla="*/ 1874024 h 5605515"/>
                                  <a:gd name="connsiteX19" fmla="*/ 8091054 w 9467273"/>
                                  <a:gd name="connsiteY19" fmla="*/ 294606 h 5605515"/>
                                  <a:gd name="connsiteX0" fmla="*/ 8091054 w 9467273"/>
                                  <a:gd name="connsiteY0" fmla="*/ 294606 h 5605515"/>
                                  <a:gd name="connsiteX1" fmla="*/ 8737600 w 9467273"/>
                                  <a:gd name="connsiteY1" fmla="*/ 82169 h 5605515"/>
                                  <a:gd name="connsiteX2" fmla="*/ 9190182 w 9467273"/>
                                  <a:gd name="connsiteY2" fmla="*/ 17516 h 5605515"/>
                                  <a:gd name="connsiteX3" fmla="*/ 9319491 w 9467273"/>
                                  <a:gd name="connsiteY3" fmla="*/ 26752 h 5605515"/>
                                  <a:gd name="connsiteX4" fmla="*/ 9411853 w 9467273"/>
                                  <a:gd name="connsiteY4" fmla="*/ 63698 h 5605515"/>
                                  <a:gd name="connsiteX5" fmla="*/ 9467273 w 9467273"/>
                                  <a:gd name="connsiteY5" fmla="*/ 54461 h 5605515"/>
                                  <a:gd name="connsiteX6" fmla="*/ 8728364 w 9467273"/>
                                  <a:gd name="connsiteY6" fmla="*/ 2437442 h 5605515"/>
                                  <a:gd name="connsiteX7" fmla="*/ 7915564 w 9467273"/>
                                  <a:gd name="connsiteY7" fmla="*/ 3906024 h 5605515"/>
                                  <a:gd name="connsiteX8" fmla="*/ 7158182 w 9467273"/>
                                  <a:gd name="connsiteY8" fmla="*/ 4515624 h 5605515"/>
                                  <a:gd name="connsiteX9" fmla="*/ 4100945 w 9467273"/>
                                  <a:gd name="connsiteY9" fmla="*/ 5208352 h 5605515"/>
                                  <a:gd name="connsiteX10" fmla="*/ 0 w 9467273"/>
                                  <a:gd name="connsiteY10" fmla="*/ 5605515 h 5605515"/>
                                  <a:gd name="connsiteX11" fmla="*/ 27709 w 9467273"/>
                                  <a:gd name="connsiteY11" fmla="*/ 4478678 h 5605515"/>
                                  <a:gd name="connsiteX12" fmla="*/ 1911927 w 9467273"/>
                                  <a:gd name="connsiteY12" fmla="*/ 4026097 h 5605515"/>
                                  <a:gd name="connsiteX13" fmla="*/ 2078182 w 9467273"/>
                                  <a:gd name="connsiteY13" fmla="*/ 3582752 h 5605515"/>
                                  <a:gd name="connsiteX14" fmla="*/ 3786909 w 9467273"/>
                                  <a:gd name="connsiteY14" fmla="*/ 3259479 h 5605515"/>
                                  <a:gd name="connsiteX15" fmla="*/ 3888509 w 9467273"/>
                                  <a:gd name="connsiteY15" fmla="*/ 3047042 h 5605515"/>
                                  <a:gd name="connsiteX16" fmla="*/ 5634182 w 9467273"/>
                                  <a:gd name="connsiteY16" fmla="*/ 2696061 h 5605515"/>
                                  <a:gd name="connsiteX17" fmla="*/ 5781964 w 9467273"/>
                                  <a:gd name="connsiteY17" fmla="*/ 2252715 h 5605515"/>
                                  <a:gd name="connsiteX18" fmla="*/ 7499927 w 9467273"/>
                                  <a:gd name="connsiteY18" fmla="*/ 1874024 h 5605515"/>
                                  <a:gd name="connsiteX19" fmla="*/ 8091054 w 9467273"/>
                                  <a:gd name="connsiteY19" fmla="*/ 294606 h 5605515"/>
                                  <a:gd name="connsiteX0" fmla="*/ 8091054 w 9467273"/>
                                  <a:gd name="connsiteY0" fmla="*/ 294606 h 5605515"/>
                                  <a:gd name="connsiteX1" fmla="*/ 8737600 w 9467273"/>
                                  <a:gd name="connsiteY1" fmla="*/ 82169 h 5605515"/>
                                  <a:gd name="connsiteX2" fmla="*/ 9190182 w 9467273"/>
                                  <a:gd name="connsiteY2" fmla="*/ 17516 h 5605515"/>
                                  <a:gd name="connsiteX3" fmla="*/ 9319491 w 9467273"/>
                                  <a:gd name="connsiteY3" fmla="*/ 26752 h 5605515"/>
                                  <a:gd name="connsiteX4" fmla="*/ 9411853 w 9467273"/>
                                  <a:gd name="connsiteY4" fmla="*/ 63698 h 5605515"/>
                                  <a:gd name="connsiteX5" fmla="*/ 9467273 w 9467273"/>
                                  <a:gd name="connsiteY5" fmla="*/ 54461 h 5605515"/>
                                  <a:gd name="connsiteX6" fmla="*/ 8728364 w 9467273"/>
                                  <a:gd name="connsiteY6" fmla="*/ 2437442 h 5605515"/>
                                  <a:gd name="connsiteX7" fmla="*/ 7915564 w 9467273"/>
                                  <a:gd name="connsiteY7" fmla="*/ 3906024 h 5605515"/>
                                  <a:gd name="connsiteX8" fmla="*/ 7158182 w 9467273"/>
                                  <a:gd name="connsiteY8" fmla="*/ 4515624 h 5605515"/>
                                  <a:gd name="connsiteX9" fmla="*/ 4100945 w 9467273"/>
                                  <a:gd name="connsiteY9" fmla="*/ 5208352 h 5605515"/>
                                  <a:gd name="connsiteX10" fmla="*/ 0 w 9467273"/>
                                  <a:gd name="connsiteY10" fmla="*/ 5605515 h 5605515"/>
                                  <a:gd name="connsiteX11" fmla="*/ 27709 w 9467273"/>
                                  <a:gd name="connsiteY11" fmla="*/ 4478678 h 5605515"/>
                                  <a:gd name="connsiteX12" fmla="*/ 1911927 w 9467273"/>
                                  <a:gd name="connsiteY12" fmla="*/ 4026097 h 5605515"/>
                                  <a:gd name="connsiteX13" fmla="*/ 2078182 w 9467273"/>
                                  <a:gd name="connsiteY13" fmla="*/ 3582752 h 5605515"/>
                                  <a:gd name="connsiteX14" fmla="*/ 3786909 w 9467273"/>
                                  <a:gd name="connsiteY14" fmla="*/ 3259479 h 5605515"/>
                                  <a:gd name="connsiteX15" fmla="*/ 3888509 w 9467273"/>
                                  <a:gd name="connsiteY15" fmla="*/ 3047042 h 5605515"/>
                                  <a:gd name="connsiteX16" fmla="*/ 5634182 w 9467273"/>
                                  <a:gd name="connsiteY16" fmla="*/ 2696061 h 5605515"/>
                                  <a:gd name="connsiteX17" fmla="*/ 5855855 w 9467273"/>
                                  <a:gd name="connsiteY17" fmla="*/ 2040279 h 5605515"/>
                                  <a:gd name="connsiteX18" fmla="*/ 7499927 w 9467273"/>
                                  <a:gd name="connsiteY18" fmla="*/ 1874024 h 5605515"/>
                                  <a:gd name="connsiteX19" fmla="*/ 8091054 w 9467273"/>
                                  <a:gd name="connsiteY19" fmla="*/ 294606 h 5605515"/>
                                  <a:gd name="connsiteX0" fmla="*/ 8091054 w 9467273"/>
                                  <a:gd name="connsiteY0" fmla="*/ 294606 h 5605515"/>
                                  <a:gd name="connsiteX1" fmla="*/ 8737600 w 9467273"/>
                                  <a:gd name="connsiteY1" fmla="*/ 82169 h 5605515"/>
                                  <a:gd name="connsiteX2" fmla="*/ 9190182 w 9467273"/>
                                  <a:gd name="connsiteY2" fmla="*/ 17516 h 5605515"/>
                                  <a:gd name="connsiteX3" fmla="*/ 9319491 w 9467273"/>
                                  <a:gd name="connsiteY3" fmla="*/ 26752 h 5605515"/>
                                  <a:gd name="connsiteX4" fmla="*/ 9411853 w 9467273"/>
                                  <a:gd name="connsiteY4" fmla="*/ 63698 h 5605515"/>
                                  <a:gd name="connsiteX5" fmla="*/ 9467273 w 9467273"/>
                                  <a:gd name="connsiteY5" fmla="*/ 54461 h 5605515"/>
                                  <a:gd name="connsiteX6" fmla="*/ 8728364 w 9467273"/>
                                  <a:gd name="connsiteY6" fmla="*/ 2437442 h 5605515"/>
                                  <a:gd name="connsiteX7" fmla="*/ 7915564 w 9467273"/>
                                  <a:gd name="connsiteY7" fmla="*/ 3906024 h 5605515"/>
                                  <a:gd name="connsiteX8" fmla="*/ 7158182 w 9467273"/>
                                  <a:gd name="connsiteY8" fmla="*/ 4515624 h 5605515"/>
                                  <a:gd name="connsiteX9" fmla="*/ 4100945 w 9467273"/>
                                  <a:gd name="connsiteY9" fmla="*/ 5208352 h 5605515"/>
                                  <a:gd name="connsiteX10" fmla="*/ 0 w 9467273"/>
                                  <a:gd name="connsiteY10" fmla="*/ 5605515 h 5605515"/>
                                  <a:gd name="connsiteX11" fmla="*/ 27709 w 9467273"/>
                                  <a:gd name="connsiteY11" fmla="*/ 4478678 h 5605515"/>
                                  <a:gd name="connsiteX12" fmla="*/ 1911927 w 9467273"/>
                                  <a:gd name="connsiteY12" fmla="*/ 4026097 h 5605515"/>
                                  <a:gd name="connsiteX13" fmla="*/ 2078182 w 9467273"/>
                                  <a:gd name="connsiteY13" fmla="*/ 3582752 h 5605515"/>
                                  <a:gd name="connsiteX14" fmla="*/ 3786909 w 9467273"/>
                                  <a:gd name="connsiteY14" fmla="*/ 3259479 h 5605515"/>
                                  <a:gd name="connsiteX15" fmla="*/ 3888509 w 9467273"/>
                                  <a:gd name="connsiteY15" fmla="*/ 3047042 h 5605515"/>
                                  <a:gd name="connsiteX16" fmla="*/ 5634182 w 9467273"/>
                                  <a:gd name="connsiteY16" fmla="*/ 2696061 h 5605515"/>
                                  <a:gd name="connsiteX17" fmla="*/ 5855855 w 9467273"/>
                                  <a:gd name="connsiteY17" fmla="*/ 2040279 h 5605515"/>
                                  <a:gd name="connsiteX18" fmla="*/ 7564582 w 9467273"/>
                                  <a:gd name="connsiteY18" fmla="*/ 1670824 h 5605515"/>
                                  <a:gd name="connsiteX19" fmla="*/ 8091054 w 9467273"/>
                                  <a:gd name="connsiteY19" fmla="*/ 294606 h 5605515"/>
                                  <a:gd name="connsiteX0" fmla="*/ 8091054 w 9467273"/>
                                  <a:gd name="connsiteY0" fmla="*/ 294606 h 5605515"/>
                                  <a:gd name="connsiteX1" fmla="*/ 8737600 w 9467273"/>
                                  <a:gd name="connsiteY1" fmla="*/ 82169 h 5605515"/>
                                  <a:gd name="connsiteX2" fmla="*/ 9190182 w 9467273"/>
                                  <a:gd name="connsiteY2" fmla="*/ 17516 h 5605515"/>
                                  <a:gd name="connsiteX3" fmla="*/ 9319491 w 9467273"/>
                                  <a:gd name="connsiteY3" fmla="*/ 26752 h 5605515"/>
                                  <a:gd name="connsiteX4" fmla="*/ 9411853 w 9467273"/>
                                  <a:gd name="connsiteY4" fmla="*/ 63698 h 5605515"/>
                                  <a:gd name="connsiteX5" fmla="*/ 9467273 w 9467273"/>
                                  <a:gd name="connsiteY5" fmla="*/ 54461 h 5605515"/>
                                  <a:gd name="connsiteX6" fmla="*/ 8728364 w 9467273"/>
                                  <a:gd name="connsiteY6" fmla="*/ 2437442 h 5605515"/>
                                  <a:gd name="connsiteX7" fmla="*/ 7915564 w 9467273"/>
                                  <a:gd name="connsiteY7" fmla="*/ 3906024 h 5605515"/>
                                  <a:gd name="connsiteX8" fmla="*/ 7158182 w 9467273"/>
                                  <a:gd name="connsiteY8" fmla="*/ 4515624 h 5605515"/>
                                  <a:gd name="connsiteX9" fmla="*/ 4100945 w 9467273"/>
                                  <a:gd name="connsiteY9" fmla="*/ 5208352 h 5605515"/>
                                  <a:gd name="connsiteX10" fmla="*/ 0 w 9467273"/>
                                  <a:gd name="connsiteY10" fmla="*/ 5605515 h 5605515"/>
                                  <a:gd name="connsiteX11" fmla="*/ 27709 w 9467273"/>
                                  <a:gd name="connsiteY11" fmla="*/ 4478678 h 5605515"/>
                                  <a:gd name="connsiteX12" fmla="*/ 1911927 w 9467273"/>
                                  <a:gd name="connsiteY12" fmla="*/ 4026097 h 5605515"/>
                                  <a:gd name="connsiteX13" fmla="*/ 2078182 w 9467273"/>
                                  <a:gd name="connsiteY13" fmla="*/ 3582752 h 5605515"/>
                                  <a:gd name="connsiteX14" fmla="*/ 3786909 w 9467273"/>
                                  <a:gd name="connsiteY14" fmla="*/ 3259479 h 5605515"/>
                                  <a:gd name="connsiteX15" fmla="*/ 3888509 w 9467273"/>
                                  <a:gd name="connsiteY15" fmla="*/ 3047042 h 5605515"/>
                                  <a:gd name="connsiteX16" fmla="*/ 5689600 w 9467273"/>
                                  <a:gd name="connsiteY16" fmla="*/ 2492861 h 5605515"/>
                                  <a:gd name="connsiteX17" fmla="*/ 5855855 w 9467273"/>
                                  <a:gd name="connsiteY17" fmla="*/ 2040279 h 5605515"/>
                                  <a:gd name="connsiteX18" fmla="*/ 7564582 w 9467273"/>
                                  <a:gd name="connsiteY18" fmla="*/ 1670824 h 5605515"/>
                                  <a:gd name="connsiteX19" fmla="*/ 8091054 w 9467273"/>
                                  <a:gd name="connsiteY19" fmla="*/ 294606 h 5605515"/>
                                  <a:gd name="connsiteX0" fmla="*/ 8091054 w 9467273"/>
                                  <a:gd name="connsiteY0" fmla="*/ 294606 h 5605515"/>
                                  <a:gd name="connsiteX1" fmla="*/ 8737600 w 9467273"/>
                                  <a:gd name="connsiteY1" fmla="*/ 82169 h 5605515"/>
                                  <a:gd name="connsiteX2" fmla="*/ 9190182 w 9467273"/>
                                  <a:gd name="connsiteY2" fmla="*/ 17516 h 5605515"/>
                                  <a:gd name="connsiteX3" fmla="*/ 9319491 w 9467273"/>
                                  <a:gd name="connsiteY3" fmla="*/ 26752 h 5605515"/>
                                  <a:gd name="connsiteX4" fmla="*/ 9411853 w 9467273"/>
                                  <a:gd name="connsiteY4" fmla="*/ 63698 h 5605515"/>
                                  <a:gd name="connsiteX5" fmla="*/ 9467273 w 9467273"/>
                                  <a:gd name="connsiteY5" fmla="*/ 54461 h 5605515"/>
                                  <a:gd name="connsiteX6" fmla="*/ 8728364 w 9467273"/>
                                  <a:gd name="connsiteY6" fmla="*/ 2437442 h 5605515"/>
                                  <a:gd name="connsiteX7" fmla="*/ 7915564 w 9467273"/>
                                  <a:gd name="connsiteY7" fmla="*/ 3906024 h 5605515"/>
                                  <a:gd name="connsiteX8" fmla="*/ 7158182 w 9467273"/>
                                  <a:gd name="connsiteY8" fmla="*/ 4515624 h 5605515"/>
                                  <a:gd name="connsiteX9" fmla="*/ 4100945 w 9467273"/>
                                  <a:gd name="connsiteY9" fmla="*/ 5208352 h 5605515"/>
                                  <a:gd name="connsiteX10" fmla="*/ 0 w 9467273"/>
                                  <a:gd name="connsiteY10" fmla="*/ 5605515 h 5605515"/>
                                  <a:gd name="connsiteX11" fmla="*/ 27709 w 9467273"/>
                                  <a:gd name="connsiteY11" fmla="*/ 4478678 h 5605515"/>
                                  <a:gd name="connsiteX12" fmla="*/ 1911927 w 9467273"/>
                                  <a:gd name="connsiteY12" fmla="*/ 4026097 h 5605515"/>
                                  <a:gd name="connsiteX13" fmla="*/ 2078182 w 9467273"/>
                                  <a:gd name="connsiteY13" fmla="*/ 3582752 h 5605515"/>
                                  <a:gd name="connsiteX14" fmla="*/ 3786909 w 9467273"/>
                                  <a:gd name="connsiteY14" fmla="*/ 3259479 h 5605515"/>
                                  <a:gd name="connsiteX15" fmla="*/ 3980872 w 9467273"/>
                                  <a:gd name="connsiteY15" fmla="*/ 2834606 h 5605515"/>
                                  <a:gd name="connsiteX16" fmla="*/ 5689600 w 9467273"/>
                                  <a:gd name="connsiteY16" fmla="*/ 2492861 h 5605515"/>
                                  <a:gd name="connsiteX17" fmla="*/ 5855855 w 9467273"/>
                                  <a:gd name="connsiteY17" fmla="*/ 2040279 h 5605515"/>
                                  <a:gd name="connsiteX18" fmla="*/ 7564582 w 9467273"/>
                                  <a:gd name="connsiteY18" fmla="*/ 1670824 h 5605515"/>
                                  <a:gd name="connsiteX19" fmla="*/ 8091054 w 9467273"/>
                                  <a:gd name="connsiteY19" fmla="*/ 294606 h 5605515"/>
                                  <a:gd name="connsiteX0" fmla="*/ 8091054 w 9467273"/>
                                  <a:gd name="connsiteY0" fmla="*/ 294606 h 5605515"/>
                                  <a:gd name="connsiteX1" fmla="*/ 8737600 w 9467273"/>
                                  <a:gd name="connsiteY1" fmla="*/ 82169 h 5605515"/>
                                  <a:gd name="connsiteX2" fmla="*/ 9190182 w 9467273"/>
                                  <a:gd name="connsiteY2" fmla="*/ 17516 h 5605515"/>
                                  <a:gd name="connsiteX3" fmla="*/ 9319491 w 9467273"/>
                                  <a:gd name="connsiteY3" fmla="*/ 26752 h 5605515"/>
                                  <a:gd name="connsiteX4" fmla="*/ 9411853 w 9467273"/>
                                  <a:gd name="connsiteY4" fmla="*/ 63698 h 5605515"/>
                                  <a:gd name="connsiteX5" fmla="*/ 9467273 w 9467273"/>
                                  <a:gd name="connsiteY5" fmla="*/ 54461 h 5605515"/>
                                  <a:gd name="connsiteX6" fmla="*/ 8728364 w 9467273"/>
                                  <a:gd name="connsiteY6" fmla="*/ 2437442 h 5605515"/>
                                  <a:gd name="connsiteX7" fmla="*/ 7915564 w 9467273"/>
                                  <a:gd name="connsiteY7" fmla="*/ 3906024 h 5605515"/>
                                  <a:gd name="connsiteX8" fmla="*/ 7158182 w 9467273"/>
                                  <a:gd name="connsiteY8" fmla="*/ 4515624 h 5605515"/>
                                  <a:gd name="connsiteX9" fmla="*/ 4100945 w 9467273"/>
                                  <a:gd name="connsiteY9" fmla="*/ 5208352 h 5605515"/>
                                  <a:gd name="connsiteX10" fmla="*/ 0 w 9467273"/>
                                  <a:gd name="connsiteY10" fmla="*/ 5605515 h 5605515"/>
                                  <a:gd name="connsiteX11" fmla="*/ 27709 w 9467273"/>
                                  <a:gd name="connsiteY11" fmla="*/ 4478678 h 5605515"/>
                                  <a:gd name="connsiteX12" fmla="*/ 1911927 w 9467273"/>
                                  <a:gd name="connsiteY12" fmla="*/ 4026097 h 5605515"/>
                                  <a:gd name="connsiteX13" fmla="*/ 2078182 w 9467273"/>
                                  <a:gd name="connsiteY13" fmla="*/ 3582752 h 5605515"/>
                                  <a:gd name="connsiteX14" fmla="*/ 3888509 w 9467273"/>
                                  <a:gd name="connsiteY14" fmla="*/ 3065516 h 5605515"/>
                                  <a:gd name="connsiteX15" fmla="*/ 3980872 w 9467273"/>
                                  <a:gd name="connsiteY15" fmla="*/ 2834606 h 5605515"/>
                                  <a:gd name="connsiteX16" fmla="*/ 5689600 w 9467273"/>
                                  <a:gd name="connsiteY16" fmla="*/ 2492861 h 5605515"/>
                                  <a:gd name="connsiteX17" fmla="*/ 5855855 w 9467273"/>
                                  <a:gd name="connsiteY17" fmla="*/ 2040279 h 5605515"/>
                                  <a:gd name="connsiteX18" fmla="*/ 7564582 w 9467273"/>
                                  <a:gd name="connsiteY18" fmla="*/ 1670824 h 5605515"/>
                                  <a:gd name="connsiteX19" fmla="*/ 8091054 w 9467273"/>
                                  <a:gd name="connsiteY19" fmla="*/ 294606 h 5605515"/>
                                  <a:gd name="connsiteX0" fmla="*/ 8091054 w 9467273"/>
                                  <a:gd name="connsiteY0" fmla="*/ 294606 h 5605515"/>
                                  <a:gd name="connsiteX1" fmla="*/ 8737600 w 9467273"/>
                                  <a:gd name="connsiteY1" fmla="*/ 82169 h 5605515"/>
                                  <a:gd name="connsiteX2" fmla="*/ 9190182 w 9467273"/>
                                  <a:gd name="connsiteY2" fmla="*/ 17516 h 5605515"/>
                                  <a:gd name="connsiteX3" fmla="*/ 9319491 w 9467273"/>
                                  <a:gd name="connsiteY3" fmla="*/ 26752 h 5605515"/>
                                  <a:gd name="connsiteX4" fmla="*/ 9411853 w 9467273"/>
                                  <a:gd name="connsiteY4" fmla="*/ 63698 h 5605515"/>
                                  <a:gd name="connsiteX5" fmla="*/ 9467273 w 9467273"/>
                                  <a:gd name="connsiteY5" fmla="*/ 54461 h 5605515"/>
                                  <a:gd name="connsiteX6" fmla="*/ 8728364 w 9467273"/>
                                  <a:gd name="connsiteY6" fmla="*/ 2437442 h 5605515"/>
                                  <a:gd name="connsiteX7" fmla="*/ 7915564 w 9467273"/>
                                  <a:gd name="connsiteY7" fmla="*/ 3906024 h 5605515"/>
                                  <a:gd name="connsiteX8" fmla="*/ 7158182 w 9467273"/>
                                  <a:gd name="connsiteY8" fmla="*/ 4515624 h 5605515"/>
                                  <a:gd name="connsiteX9" fmla="*/ 4100945 w 9467273"/>
                                  <a:gd name="connsiteY9" fmla="*/ 5208352 h 5605515"/>
                                  <a:gd name="connsiteX10" fmla="*/ 0 w 9467273"/>
                                  <a:gd name="connsiteY10" fmla="*/ 5605515 h 5605515"/>
                                  <a:gd name="connsiteX11" fmla="*/ 27709 w 9467273"/>
                                  <a:gd name="connsiteY11" fmla="*/ 4478678 h 5605515"/>
                                  <a:gd name="connsiteX12" fmla="*/ 1911927 w 9467273"/>
                                  <a:gd name="connsiteY12" fmla="*/ 4026097 h 5605515"/>
                                  <a:gd name="connsiteX13" fmla="*/ 2152073 w 9467273"/>
                                  <a:gd name="connsiteY13" fmla="*/ 3434971 h 5605515"/>
                                  <a:gd name="connsiteX14" fmla="*/ 3888509 w 9467273"/>
                                  <a:gd name="connsiteY14" fmla="*/ 3065516 h 5605515"/>
                                  <a:gd name="connsiteX15" fmla="*/ 3980872 w 9467273"/>
                                  <a:gd name="connsiteY15" fmla="*/ 2834606 h 5605515"/>
                                  <a:gd name="connsiteX16" fmla="*/ 5689600 w 9467273"/>
                                  <a:gd name="connsiteY16" fmla="*/ 2492861 h 5605515"/>
                                  <a:gd name="connsiteX17" fmla="*/ 5855855 w 9467273"/>
                                  <a:gd name="connsiteY17" fmla="*/ 2040279 h 5605515"/>
                                  <a:gd name="connsiteX18" fmla="*/ 7564582 w 9467273"/>
                                  <a:gd name="connsiteY18" fmla="*/ 1670824 h 5605515"/>
                                  <a:gd name="connsiteX19" fmla="*/ 8091054 w 9467273"/>
                                  <a:gd name="connsiteY19" fmla="*/ 294606 h 5605515"/>
                                  <a:gd name="connsiteX0" fmla="*/ 8072582 w 9467273"/>
                                  <a:gd name="connsiteY0" fmla="*/ 239188 h 5605515"/>
                                  <a:gd name="connsiteX1" fmla="*/ 8737600 w 9467273"/>
                                  <a:gd name="connsiteY1" fmla="*/ 82169 h 5605515"/>
                                  <a:gd name="connsiteX2" fmla="*/ 9190182 w 9467273"/>
                                  <a:gd name="connsiteY2" fmla="*/ 17516 h 5605515"/>
                                  <a:gd name="connsiteX3" fmla="*/ 9319491 w 9467273"/>
                                  <a:gd name="connsiteY3" fmla="*/ 26752 h 5605515"/>
                                  <a:gd name="connsiteX4" fmla="*/ 9411853 w 9467273"/>
                                  <a:gd name="connsiteY4" fmla="*/ 63698 h 5605515"/>
                                  <a:gd name="connsiteX5" fmla="*/ 9467273 w 9467273"/>
                                  <a:gd name="connsiteY5" fmla="*/ 54461 h 5605515"/>
                                  <a:gd name="connsiteX6" fmla="*/ 8728364 w 9467273"/>
                                  <a:gd name="connsiteY6" fmla="*/ 2437442 h 5605515"/>
                                  <a:gd name="connsiteX7" fmla="*/ 7915564 w 9467273"/>
                                  <a:gd name="connsiteY7" fmla="*/ 3906024 h 5605515"/>
                                  <a:gd name="connsiteX8" fmla="*/ 7158182 w 9467273"/>
                                  <a:gd name="connsiteY8" fmla="*/ 4515624 h 5605515"/>
                                  <a:gd name="connsiteX9" fmla="*/ 4100945 w 9467273"/>
                                  <a:gd name="connsiteY9" fmla="*/ 5208352 h 5605515"/>
                                  <a:gd name="connsiteX10" fmla="*/ 0 w 9467273"/>
                                  <a:gd name="connsiteY10" fmla="*/ 5605515 h 5605515"/>
                                  <a:gd name="connsiteX11" fmla="*/ 27709 w 9467273"/>
                                  <a:gd name="connsiteY11" fmla="*/ 4478678 h 5605515"/>
                                  <a:gd name="connsiteX12" fmla="*/ 1911927 w 9467273"/>
                                  <a:gd name="connsiteY12" fmla="*/ 4026097 h 5605515"/>
                                  <a:gd name="connsiteX13" fmla="*/ 2152073 w 9467273"/>
                                  <a:gd name="connsiteY13" fmla="*/ 3434971 h 5605515"/>
                                  <a:gd name="connsiteX14" fmla="*/ 3888509 w 9467273"/>
                                  <a:gd name="connsiteY14" fmla="*/ 3065516 h 5605515"/>
                                  <a:gd name="connsiteX15" fmla="*/ 3980872 w 9467273"/>
                                  <a:gd name="connsiteY15" fmla="*/ 2834606 h 5605515"/>
                                  <a:gd name="connsiteX16" fmla="*/ 5689600 w 9467273"/>
                                  <a:gd name="connsiteY16" fmla="*/ 2492861 h 5605515"/>
                                  <a:gd name="connsiteX17" fmla="*/ 5855855 w 9467273"/>
                                  <a:gd name="connsiteY17" fmla="*/ 2040279 h 5605515"/>
                                  <a:gd name="connsiteX18" fmla="*/ 7564582 w 9467273"/>
                                  <a:gd name="connsiteY18" fmla="*/ 1670824 h 5605515"/>
                                  <a:gd name="connsiteX19" fmla="*/ 8072582 w 9467273"/>
                                  <a:gd name="connsiteY19" fmla="*/ 239188 h 5605515"/>
                                  <a:gd name="connsiteX0" fmla="*/ 8072582 w 9467273"/>
                                  <a:gd name="connsiteY0" fmla="*/ 239188 h 5605515"/>
                                  <a:gd name="connsiteX1" fmla="*/ 8737600 w 9467273"/>
                                  <a:gd name="connsiteY1" fmla="*/ 82169 h 5605515"/>
                                  <a:gd name="connsiteX2" fmla="*/ 9190182 w 9467273"/>
                                  <a:gd name="connsiteY2" fmla="*/ 17516 h 5605515"/>
                                  <a:gd name="connsiteX3" fmla="*/ 9319491 w 9467273"/>
                                  <a:gd name="connsiteY3" fmla="*/ 26752 h 5605515"/>
                                  <a:gd name="connsiteX4" fmla="*/ 9411853 w 9467273"/>
                                  <a:gd name="connsiteY4" fmla="*/ 63698 h 5605515"/>
                                  <a:gd name="connsiteX5" fmla="*/ 9467273 w 9467273"/>
                                  <a:gd name="connsiteY5" fmla="*/ 54461 h 5605515"/>
                                  <a:gd name="connsiteX6" fmla="*/ 8728364 w 9467273"/>
                                  <a:gd name="connsiteY6" fmla="*/ 2437442 h 5605515"/>
                                  <a:gd name="connsiteX7" fmla="*/ 7915564 w 9467273"/>
                                  <a:gd name="connsiteY7" fmla="*/ 3906024 h 5605515"/>
                                  <a:gd name="connsiteX8" fmla="*/ 7158182 w 9467273"/>
                                  <a:gd name="connsiteY8" fmla="*/ 4515624 h 5605515"/>
                                  <a:gd name="connsiteX9" fmla="*/ 4100945 w 9467273"/>
                                  <a:gd name="connsiteY9" fmla="*/ 5208352 h 5605515"/>
                                  <a:gd name="connsiteX10" fmla="*/ 0 w 9467273"/>
                                  <a:gd name="connsiteY10" fmla="*/ 5605515 h 5605515"/>
                                  <a:gd name="connsiteX11" fmla="*/ 27709 w 9467273"/>
                                  <a:gd name="connsiteY11" fmla="*/ 4478678 h 5605515"/>
                                  <a:gd name="connsiteX12" fmla="*/ 1911927 w 9467273"/>
                                  <a:gd name="connsiteY12" fmla="*/ 4026097 h 5605515"/>
                                  <a:gd name="connsiteX13" fmla="*/ 2152073 w 9467273"/>
                                  <a:gd name="connsiteY13" fmla="*/ 3434971 h 5605515"/>
                                  <a:gd name="connsiteX14" fmla="*/ 3888509 w 9467273"/>
                                  <a:gd name="connsiteY14" fmla="*/ 3065516 h 5605515"/>
                                  <a:gd name="connsiteX15" fmla="*/ 3980872 w 9467273"/>
                                  <a:gd name="connsiteY15" fmla="*/ 2834606 h 5605515"/>
                                  <a:gd name="connsiteX16" fmla="*/ 5689600 w 9467273"/>
                                  <a:gd name="connsiteY16" fmla="*/ 2492861 h 5605515"/>
                                  <a:gd name="connsiteX17" fmla="*/ 5855855 w 9467273"/>
                                  <a:gd name="connsiteY17" fmla="*/ 2040279 h 5605515"/>
                                  <a:gd name="connsiteX18" fmla="*/ 7564582 w 9467273"/>
                                  <a:gd name="connsiteY18" fmla="*/ 1670824 h 5605515"/>
                                  <a:gd name="connsiteX19" fmla="*/ 8072582 w 9467273"/>
                                  <a:gd name="connsiteY19" fmla="*/ 239188 h 5605515"/>
                                </a:gdLst>
                                <a:ahLst/>
                                <a:cxnLst>
                                  <a:cxn ang="0">
                                    <a:pos x="connsiteX0" y="connsiteY0"/>
                                  </a:cxn>
                                  <a:cxn ang="0">
                                    <a:pos x="connsiteX1" y="connsiteY1"/>
                                  </a:cxn>
                                  <a:cxn ang="0">
                                    <a:pos x="connsiteX2" y="connsiteY2"/>
                                  </a:cxn>
                                  <a:cxn ang="0">
                                    <a:pos x="connsiteX3" y="connsiteY3"/>
                                  </a:cxn>
                                  <a:cxn ang="0">
                                    <a:pos x="connsiteX4" y="connsiteY4"/>
                                  </a:cxn>
                                  <a:cxn ang="0">
                                    <a:pos x="connsiteX5" y="connsiteY5"/>
                                  </a:cxn>
                                  <a:cxn ang="0">
                                    <a:pos x="connsiteX6" y="connsiteY6"/>
                                  </a:cxn>
                                  <a:cxn ang="0">
                                    <a:pos x="connsiteX7" y="connsiteY7"/>
                                  </a:cxn>
                                  <a:cxn ang="0">
                                    <a:pos x="connsiteX8" y="connsiteY8"/>
                                  </a:cxn>
                                  <a:cxn ang="0">
                                    <a:pos x="connsiteX9" y="connsiteY9"/>
                                  </a:cxn>
                                  <a:cxn ang="0">
                                    <a:pos x="connsiteX10" y="connsiteY10"/>
                                  </a:cxn>
                                  <a:cxn ang="0">
                                    <a:pos x="connsiteX11" y="connsiteY11"/>
                                  </a:cxn>
                                  <a:cxn ang="0">
                                    <a:pos x="connsiteX12" y="connsiteY12"/>
                                  </a:cxn>
                                  <a:cxn ang="0">
                                    <a:pos x="connsiteX13" y="connsiteY13"/>
                                  </a:cxn>
                                  <a:cxn ang="0">
                                    <a:pos x="connsiteX14" y="connsiteY14"/>
                                  </a:cxn>
                                  <a:cxn ang="0">
                                    <a:pos x="connsiteX15" y="connsiteY15"/>
                                  </a:cxn>
                                  <a:cxn ang="0">
                                    <a:pos x="connsiteX16" y="connsiteY16"/>
                                  </a:cxn>
                                  <a:cxn ang="0">
                                    <a:pos x="connsiteX17" y="connsiteY17"/>
                                  </a:cxn>
                                  <a:cxn ang="0">
                                    <a:pos x="connsiteX18" y="connsiteY18"/>
                                  </a:cxn>
                                  <a:cxn ang="0">
                                    <a:pos x="connsiteX19" y="connsiteY19"/>
                                  </a:cxn>
                                </a:cxnLst>
                                <a:rect l="l" t="t" r="r" b="b"/>
                                <a:pathLst>
                                  <a:path w="9467273" h="5605515">
                                    <a:moveTo>
                                      <a:pt x="8072582" y="239188"/>
                                    </a:moveTo>
                                    <a:cubicBezTo>
                                      <a:pt x="8232680" y="88327"/>
                                      <a:pt x="8522085" y="92945"/>
                                      <a:pt x="8737600" y="82169"/>
                                    </a:cubicBezTo>
                                    <a:cubicBezTo>
                                      <a:pt x="8931564" y="45224"/>
                                      <a:pt x="9063952" y="26752"/>
                                      <a:pt x="9190182" y="17516"/>
                                    </a:cubicBezTo>
                                    <a:cubicBezTo>
                                      <a:pt x="9314873" y="-24047"/>
                                      <a:pt x="9274849" y="20595"/>
                                      <a:pt x="9319491" y="26752"/>
                                    </a:cubicBezTo>
                                    <a:cubicBezTo>
                                      <a:pt x="9368751" y="-957"/>
                                      <a:pt x="9388762" y="59080"/>
                                      <a:pt x="9411853" y="63698"/>
                                    </a:cubicBezTo>
                                    <a:cubicBezTo>
                                      <a:pt x="9434944" y="68316"/>
                                      <a:pt x="9464194" y="39067"/>
                                      <a:pt x="9467273" y="54461"/>
                                    </a:cubicBezTo>
                                    <a:lnTo>
                                      <a:pt x="8728364" y="2437442"/>
                                    </a:lnTo>
                                    <a:lnTo>
                                      <a:pt x="7915564" y="3906024"/>
                                    </a:lnTo>
                                    <a:lnTo>
                                      <a:pt x="7158182" y="4515624"/>
                                    </a:lnTo>
                                    <a:lnTo>
                                      <a:pt x="4100945" y="5208352"/>
                                    </a:lnTo>
                                    <a:lnTo>
                                      <a:pt x="0" y="5605515"/>
                                    </a:lnTo>
                                    <a:cubicBezTo>
                                      <a:pt x="3079" y="5196036"/>
                                      <a:pt x="24630" y="4888157"/>
                                      <a:pt x="27709" y="4478678"/>
                                    </a:cubicBezTo>
                                    <a:lnTo>
                                      <a:pt x="1911927" y="4026097"/>
                                    </a:lnTo>
                                    <a:lnTo>
                                      <a:pt x="2152073" y="3434971"/>
                                    </a:lnTo>
                                    <a:lnTo>
                                      <a:pt x="3888509" y="3065516"/>
                                    </a:lnTo>
                                    <a:lnTo>
                                      <a:pt x="3980872" y="2834606"/>
                                    </a:lnTo>
                                    <a:lnTo>
                                      <a:pt x="5689600" y="2492861"/>
                                    </a:lnTo>
                                    <a:lnTo>
                                      <a:pt x="5855855" y="2040279"/>
                                    </a:lnTo>
                                    <a:lnTo>
                                      <a:pt x="7564582" y="1670824"/>
                                    </a:lnTo>
                                    <a:lnTo>
                                      <a:pt x="8072582" y="239188"/>
                                    </a:lnTo>
                                    <a:close/>
                                  </a:path>
                                </a:pathLst>
                              </a:custGeom>
                              <a:solidFill>
                                <a:schemeClr val="accent4">
                                  <a:lumMod val="60000"/>
                                  <a:lumOff val="40000"/>
                                  <a:alpha val="36000"/>
                                </a:schemeClr>
                              </a:solidFill>
                              <a:ln>
                                <a:solidFill>
                                  <a:schemeClr val="accent4">
                                    <a:lumMod val="60000"/>
                                    <a:lumOff val="40000"/>
                                    <a:alpha val="7000"/>
                                  </a:schemeClr>
                                </a:solidFill>
                              </a:ln>
                            </p:spPr>
                            <p:style>
                              <a:lnRef idx="2">
                                <a:schemeClr val="accent1">
                                  <a:shade val="50000"/>
                                </a:schemeClr>
                              </a:lnRef>
                              <a:fillRef idx="1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lt1"/>
                              </a:fontRef>
                            </p:style>
                            <p:txBody>
                              <a:bodyPr rtlCol="0" anchor="ctr"/>
                              <a:lstStyle/>
                              <a:p>
                                <a:pPr algn="ctr"/>
                                <a:endParaRPr lang="nb-NO" dirty="0">
                                  <a:solidFill>
                                    <a:schemeClr val="tx1"/>
                                  </a:solidFill>
                                </a:endParaRPr>
                              </a:p>
                            </p:txBody>
                          </p:sp>
                          <p:sp>
                            <p:nvSpPr>
                              <p:cNvPr id="41" name="Freeform 40"/>
                              <p:cNvSpPr/>
                              <p:nvPr/>
                            </p:nvSpPr>
                            <p:spPr>
                              <a:xfrm>
                                <a:off x="2494854" y="3865418"/>
                                <a:ext cx="2027425" cy="834968"/>
                              </a:xfrm>
                              <a:custGeom>
                                <a:avLst/>
                                <a:gdLst>
                                  <a:gd name="connsiteX0" fmla="*/ 33251 w 1870364"/>
                                  <a:gd name="connsiteY0" fmla="*/ 357447 h 714895"/>
                                  <a:gd name="connsiteX1" fmla="*/ 1870364 w 1870364"/>
                                  <a:gd name="connsiteY1" fmla="*/ 0 h 714895"/>
                                  <a:gd name="connsiteX2" fmla="*/ 1704109 w 1870364"/>
                                  <a:gd name="connsiteY2" fmla="*/ 390698 h 714895"/>
                                  <a:gd name="connsiteX3" fmla="*/ 0 w 1870364"/>
                                  <a:gd name="connsiteY3" fmla="*/ 714895 h 714895"/>
                                  <a:gd name="connsiteX4" fmla="*/ 33251 w 1870364"/>
                                  <a:gd name="connsiteY4" fmla="*/ 357447 h 714895"/>
                                  <a:gd name="connsiteX0" fmla="*/ 0 w 1886990"/>
                                  <a:gd name="connsiteY0" fmla="*/ 374072 h 714895"/>
                                  <a:gd name="connsiteX1" fmla="*/ 1886990 w 1886990"/>
                                  <a:gd name="connsiteY1" fmla="*/ 0 h 714895"/>
                                  <a:gd name="connsiteX2" fmla="*/ 1720735 w 1886990"/>
                                  <a:gd name="connsiteY2" fmla="*/ 390698 h 714895"/>
                                  <a:gd name="connsiteX3" fmla="*/ 16626 w 1886990"/>
                                  <a:gd name="connsiteY3" fmla="*/ 714895 h 714895"/>
                                  <a:gd name="connsiteX4" fmla="*/ 0 w 1886990"/>
                                  <a:gd name="connsiteY4" fmla="*/ 374072 h 714895"/>
                                  <a:gd name="connsiteX0" fmla="*/ 16625 w 1870364"/>
                                  <a:gd name="connsiteY0" fmla="*/ 374072 h 714895"/>
                                  <a:gd name="connsiteX1" fmla="*/ 1870364 w 1870364"/>
                                  <a:gd name="connsiteY1" fmla="*/ 0 h 714895"/>
                                  <a:gd name="connsiteX2" fmla="*/ 1704109 w 1870364"/>
                                  <a:gd name="connsiteY2" fmla="*/ 390698 h 714895"/>
                                  <a:gd name="connsiteX3" fmla="*/ 0 w 1870364"/>
                                  <a:gd name="connsiteY3" fmla="*/ 714895 h 714895"/>
                                  <a:gd name="connsiteX4" fmla="*/ 16625 w 1870364"/>
                                  <a:gd name="connsiteY4" fmla="*/ 374072 h 714895"/>
                                  <a:gd name="connsiteX0" fmla="*/ 0 w 1853739"/>
                                  <a:gd name="connsiteY0" fmla="*/ 374072 h 834968"/>
                                  <a:gd name="connsiteX1" fmla="*/ 1853739 w 1853739"/>
                                  <a:gd name="connsiteY1" fmla="*/ 0 h 834968"/>
                                  <a:gd name="connsiteX2" fmla="*/ 1687484 w 1853739"/>
                                  <a:gd name="connsiteY2" fmla="*/ 390698 h 834968"/>
                                  <a:gd name="connsiteX3" fmla="*/ 25030 w 1853739"/>
                                  <a:gd name="connsiteY3" fmla="*/ 834968 h 834968"/>
                                  <a:gd name="connsiteX4" fmla="*/ 0 w 1853739"/>
                                  <a:gd name="connsiteY4" fmla="*/ 374072 h 834968"/>
                                  <a:gd name="connsiteX0" fmla="*/ 0 w 1828745"/>
                                  <a:gd name="connsiteY0" fmla="*/ 503381 h 834968"/>
                                  <a:gd name="connsiteX1" fmla="*/ 1828745 w 1828745"/>
                                  <a:gd name="connsiteY1" fmla="*/ 0 h 834968"/>
                                  <a:gd name="connsiteX2" fmla="*/ 1662490 w 1828745"/>
                                  <a:gd name="connsiteY2" fmla="*/ 390698 h 834968"/>
                                  <a:gd name="connsiteX3" fmla="*/ 36 w 1828745"/>
                                  <a:gd name="connsiteY3" fmla="*/ 834968 h 834968"/>
                                  <a:gd name="connsiteX4" fmla="*/ 0 w 1828745"/>
                                  <a:gd name="connsiteY4" fmla="*/ 503381 h 834968"/>
                                </a:gdLst>
                                <a:ahLst/>
                                <a:cxnLst>
                                  <a:cxn ang="0">
                                    <a:pos x="connsiteX0" y="connsiteY0"/>
                                  </a:cxn>
                                  <a:cxn ang="0">
                                    <a:pos x="connsiteX1" y="connsiteY1"/>
                                  </a:cxn>
                                  <a:cxn ang="0">
                                    <a:pos x="connsiteX2" y="connsiteY2"/>
                                  </a:cxn>
                                  <a:cxn ang="0">
                                    <a:pos x="connsiteX3" y="connsiteY3"/>
                                  </a:cxn>
                                  <a:cxn ang="0">
                                    <a:pos x="connsiteX4" y="connsiteY4"/>
                                  </a:cxn>
                                </a:cxnLst>
                                <a:rect l="l" t="t" r="r" b="b"/>
                                <a:pathLst>
                                  <a:path w="1828745" h="834968">
                                    <a:moveTo>
                                      <a:pt x="0" y="503381"/>
                                    </a:moveTo>
                                    <a:lnTo>
                                      <a:pt x="1828745" y="0"/>
                                    </a:lnTo>
                                    <a:lnTo>
                                      <a:pt x="1662490" y="390698"/>
                                    </a:lnTo>
                                    <a:lnTo>
                                      <a:pt x="36" y="834968"/>
                                    </a:lnTo>
                                    <a:lnTo>
                                      <a:pt x="0" y="503381"/>
                                    </a:lnTo>
                                    <a:close/>
                                  </a:path>
                                </a:pathLst>
                              </a:custGeom>
                              <a:solidFill>
                                <a:srgbClr val="92D050"/>
                              </a:solidFill>
                              <a:ln>
                                <a:noFill/>
                              </a:ln>
                            </p:spPr>
                            <p:style>
                              <a:lnRef idx="2">
                                <a:schemeClr val="accent1">
                                  <a:shade val="50000"/>
                                </a:schemeClr>
                              </a:lnRef>
                              <a:fillRef idx="1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lt1"/>
                              </a:fontRef>
                            </p:style>
                            <p:txBody>
                              <a:bodyPr rtlCol="0" anchor="ctr"/>
                              <a:lstStyle/>
                              <a:p>
                                <a:pPr algn="ctr"/>
                                <a:r>
                                  <a:rPr lang="nb-NO" sz="600" dirty="0" smtClean="0">
                                    <a:solidFill>
                                      <a:schemeClr val="tx1"/>
                                    </a:solidFill>
                                  </a:rPr>
                                  <a:t>GU1</a:t>
                                </a:r>
                                <a:endParaRPr lang="nb-NO" sz="600" dirty="0">
                                  <a:solidFill>
                                    <a:schemeClr val="tx1"/>
                                  </a:solidFill>
                                </a:endParaRPr>
                              </a:p>
                            </p:txBody>
                          </p:sp>
                          <p:sp>
                            <p:nvSpPr>
                              <p:cNvPr id="42" name="Freeform 41"/>
                              <p:cNvSpPr/>
                              <p:nvPr/>
                            </p:nvSpPr>
                            <p:spPr>
                              <a:xfrm>
                                <a:off x="2482733" y="3465484"/>
                                <a:ext cx="2164081" cy="914402"/>
                              </a:xfrm>
                              <a:custGeom>
                                <a:avLst/>
                                <a:gdLst>
                                  <a:gd name="connsiteX0" fmla="*/ 33251 w 2003368"/>
                                  <a:gd name="connsiteY0" fmla="*/ 382386 h 748146"/>
                                  <a:gd name="connsiteX1" fmla="*/ 2003368 w 2003368"/>
                                  <a:gd name="connsiteY1" fmla="*/ 0 h 748146"/>
                                  <a:gd name="connsiteX2" fmla="*/ 1837113 w 2003368"/>
                                  <a:gd name="connsiteY2" fmla="*/ 390698 h 748146"/>
                                  <a:gd name="connsiteX3" fmla="*/ 0 w 2003368"/>
                                  <a:gd name="connsiteY3" fmla="*/ 748146 h 748146"/>
                                  <a:gd name="connsiteX4" fmla="*/ 33251 w 2003368"/>
                                  <a:gd name="connsiteY4" fmla="*/ 382386 h 748146"/>
                                  <a:gd name="connsiteX0" fmla="*/ 0 w 2173317"/>
                                  <a:gd name="connsiteY0" fmla="*/ 631768 h 748146"/>
                                  <a:gd name="connsiteX1" fmla="*/ 2173317 w 2173317"/>
                                  <a:gd name="connsiteY1" fmla="*/ 0 h 748146"/>
                                  <a:gd name="connsiteX2" fmla="*/ 2007062 w 2173317"/>
                                  <a:gd name="connsiteY2" fmla="*/ 390698 h 748146"/>
                                  <a:gd name="connsiteX3" fmla="*/ 169949 w 2173317"/>
                                  <a:gd name="connsiteY3" fmla="*/ 748146 h 748146"/>
                                  <a:gd name="connsiteX4" fmla="*/ 0 w 2173317"/>
                                  <a:gd name="connsiteY4" fmla="*/ 631768 h 748146"/>
                                  <a:gd name="connsiteX0" fmla="*/ 33251 w 2206568"/>
                                  <a:gd name="connsiteY0" fmla="*/ 631768 h 803565"/>
                                  <a:gd name="connsiteX1" fmla="*/ 2206568 w 2206568"/>
                                  <a:gd name="connsiteY1" fmla="*/ 0 h 803565"/>
                                  <a:gd name="connsiteX2" fmla="*/ 2040313 w 2206568"/>
                                  <a:gd name="connsiteY2" fmla="*/ 390698 h 803565"/>
                                  <a:gd name="connsiteX3" fmla="*/ 0 w 2206568"/>
                                  <a:gd name="connsiteY3" fmla="*/ 803565 h 803565"/>
                                  <a:gd name="connsiteX4" fmla="*/ 33251 w 2206568"/>
                                  <a:gd name="connsiteY4" fmla="*/ 631768 h 803565"/>
                                  <a:gd name="connsiteX0" fmla="*/ 42487 w 2206568"/>
                                  <a:gd name="connsiteY0" fmla="*/ 576350 h 803565"/>
                                  <a:gd name="connsiteX1" fmla="*/ 2206568 w 2206568"/>
                                  <a:gd name="connsiteY1" fmla="*/ 0 h 803565"/>
                                  <a:gd name="connsiteX2" fmla="*/ 2040313 w 2206568"/>
                                  <a:gd name="connsiteY2" fmla="*/ 390698 h 803565"/>
                                  <a:gd name="connsiteX3" fmla="*/ 0 w 2206568"/>
                                  <a:gd name="connsiteY3" fmla="*/ 803565 h 803565"/>
                                  <a:gd name="connsiteX4" fmla="*/ 42487 w 2206568"/>
                                  <a:gd name="connsiteY4" fmla="*/ 576350 h 803565"/>
                                  <a:gd name="connsiteX0" fmla="*/ 0 w 2164081"/>
                                  <a:gd name="connsiteY0" fmla="*/ 576350 h 914402"/>
                                  <a:gd name="connsiteX1" fmla="*/ 2164081 w 2164081"/>
                                  <a:gd name="connsiteY1" fmla="*/ 0 h 914402"/>
                                  <a:gd name="connsiteX2" fmla="*/ 1997826 w 2164081"/>
                                  <a:gd name="connsiteY2" fmla="*/ 390698 h 914402"/>
                                  <a:gd name="connsiteX3" fmla="*/ 3695 w 2164081"/>
                                  <a:gd name="connsiteY3" fmla="*/ 914402 h 914402"/>
                                  <a:gd name="connsiteX4" fmla="*/ 0 w 2164081"/>
                                  <a:gd name="connsiteY4" fmla="*/ 576350 h 914402"/>
                                </a:gdLst>
                                <a:ahLst/>
                                <a:cxnLst>
                                  <a:cxn ang="0">
                                    <a:pos x="connsiteX0" y="connsiteY0"/>
                                  </a:cxn>
                                  <a:cxn ang="0">
                                    <a:pos x="connsiteX1" y="connsiteY1"/>
                                  </a:cxn>
                                  <a:cxn ang="0">
                                    <a:pos x="connsiteX2" y="connsiteY2"/>
                                  </a:cxn>
                                  <a:cxn ang="0">
                                    <a:pos x="connsiteX3" y="connsiteY3"/>
                                  </a:cxn>
                                  <a:cxn ang="0">
                                    <a:pos x="connsiteX4" y="connsiteY4"/>
                                  </a:cxn>
                                </a:cxnLst>
                                <a:rect l="l" t="t" r="r" b="b"/>
                                <a:pathLst>
                                  <a:path w="2164081" h="914402">
                                    <a:moveTo>
                                      <a:pt x="0" y="576350"/>
                                    </a:moveTo>
                                    <a:lnTo>
                                      <a:pt x="2164081" y="0"/>
                                    </a:lnTo>
                                    <a:lnTo>
                                      <a:pt x="1997826" y="390698"/>
                                    </a:lnTo>
                                    <a:lnTo>
                                      <a:pt x="3695" y="914402"/>
                                    </a:lnTo>
                                    <a:cubicBezTo>
                                      <a:pt x="2463" y="801718"/>
                                      <a:pt x="1232" y="689034"/>
                                      <a:pt x="0" y="576350"/>
                                    </a:cubicBezTo>
                                    <a:close/>
                                  </a:path>
                                </a:pathLst>
                              </a:custGeom>
                              <a:solidFill>
                                <a:srgbClr val="FFFF00"/>
                              </a:solidFill>
                              <a:ln>
                                <a:solidFill>
                                  <a:srgbClr val="FFFF00"/>
                                </a:solidFill>
                              </a:ln>
                            </p:spPr>
                            <p:style>
                              <a:lnRef idx="2">
                                <a:schemeClr val="accent1">
                                  <a:shade val="50000"/>
                                </a:schemeClr>
                              </a:lnRef>
                              <a:fillRef idx="1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lt1"/>
                              </a:fontRef>
                            </p:style>
                            <p:txBody>
                              <a:bodyPr rtlCol="0" anchor="ctr"/>
                              <a:lstStyle/>
                              <a:p>
                                <a:pPr algn="ctr"/>
                                <a:endParaRPr lang="nb-NO"/>
                              </a:p>
                            </p:txBody>
                          </p:sp>
                          <p:sp>
                            <p:nvSpPr>
                              <p:cNvPr id="43" name="Freeform 42"/>
                              <p:cNvSpPr/>
                              <p:nvPr/>
                            </p:nvSpPr>
                            <p:spPr>
                              <a:xfrm>
                                <a:off x="2490124" y="3025833"/>
                                <a:ext cx="2339571" cy="1028009"/>
                              </a:xfrm>
                              <a:custGeom>
                                <a:avLst/>
                                <a:gdLst>
                                  <a:gd name="connsiteX0" fmla="*/ 33251 w 2152997"/>
                                  <a:gd name="connsiteY0" fmla="*/ 457200 h 789709"/>
                                  <a:gd name="connsiteX1" fmla="*/ 2152997 w 2152997"/>
                                  <a:gd name="connsiteY1" fmla="*/ 0 h 789709"/>
                                  <a:gd name="connsiteX2" fmla="*/ 1978429 w 2152997"/>
                                  <a:gd name="connsiteY2" fmla="*/ 407324 h 789709"/>
                                  <a:gd name="connsiteX3" fmla="*/ 0 w 2152997"/>
                                  <a:gd name="connsiteY3" fmla="*/ 789709 h 789709"/>
                                  <a:gd name="connsiteX4" fmla="*/ 33251 w 2152997"/>
                                  <a:gd name="connsiteY4" fmla="*/ 457200 h 789709"/>
                                  <a:gd name="connsiteX0" fmla="*/ 238032 w 2357778"/>
                                  <a:gd name="connsiteY0" fmla="*/ 457200 h 1006811"/>
                                  <a:gd name="connsiteX1" fmla="*/ 2357778 w 2357778"/>
                                  <a:gd name="connsiteY1" fmla="*/ 0 h 1006811"/>
                                  <a:gd name="connsiteX2" fmla="*/ 2183210 w 2357778"/>
                                  <a:gd name="connsiteY2" fmla="*/ 407324 h 1006811"/>
                                  <a:gd name="connsiteX3" fmla="*/ 0 w 2357778"/>
                                  <a:gd name="connsiteY3" fmla="*/ 1006811 h 1006811"/>
                                  <a:gd name="connsiteX4" fmla="*/ 238032 w 2357778"/>
                                  <a:gd name="connsiteY4" fmla="*/ 457200 h 1006811"/>
                                  <a:gd name="connsiteX0" fmla="*/ 51868 w 2357778"/>
                                  <a:gd name="connsiteY0" fmla="*/ 502429 h 1006811"/>
                                  <a:gd name="connsiteX1" fmla="*/ 2357778 w 2357778"/>
                                  <a:gd name="connsiteY1" fmla="*/ 0 h 1006811"/>
                                  <a:gd name="connsiteX2" fmla="*/ 2183210 w 2357778"/>
                                  <a:gd name="connsiteY2" fmla="*/ 407324 h 1006811"/>
                                  <a:gd name="connsiteX3" fmla="*/ 0 w 2357778"/>
                                  <a:gd name="connsiteY3" fmla="*/ 1006811 h 1006811"/>
                                  <a:gd name="connsiteX4" fmla="*/ 51868 w 2357778"/>
                                  <a:gd name="connsiteY4" fmla="*/ 502429 h 1006811"/>
                                  <a:gd name="connsiteX0" fmla="*/ 23943 w 2357778"/>
                                  <a:gd name="connsiteY0" fmla="*/ 629071 h 1006811"/>
                                  <a:gd name="connsiteX1" fmla="*/ 2357778 w 2357778"/>
                                  <a:gd name="connsiteY1" fmla="*/ 0 h 1006811"/>
                                  <a:gd name="connsiteX2" fmla="*/ 2183210 w 2357778"/>
                                  <a:gd name="connsiteY2" fmla="*/ 407324 h 1006811"/>
                                  <a:gd name="connsiteX3" fmla="*/ 0 w 2357778"/>
                                  <a:gd name="connsiteY3" fmla="*/ 1006811 h 1006811"/>
                                  <a:gd name="connsiteX4" fmla="*/ 23943 w 2357778"/>
                                  <a:gd name="connsiteY4" fmla="*/ 629071 h 1006811"/>
                                </a:gdLst>
                                <a:ahLst/>
                                <a:cxnLst>
                                  <a:cxn ang="0">
                                    <a:pos x="connsiteX0" y="connsiteY0"/>
                                  </a:cxn>
                                  <a:cxn ang="0">
                                    <a:pos x="connsiteX1" y="connsiteY1"/>
                                  </a:cxn>
                                  <a:cxn ang="0">
                                    <a:pos x="connsiteX2" y="connsiteY2"/>
                                  </a:cxn>
                                  <a:cxn ang="0">
                                    <a:pos x="connsiteX3" y="connsiteY3"/>
                                  </a:cxn>
                                  <a:cxn ang="0">
                                    <a:pos x="connsiteX4" y="connsiteY4"/>
                                  </a:cxn>
                                </a:cxnLst>
                                <a:rect l="l" t="t" r="r" b="b"/>
                                <a:pathLst>
                                  <a:path w="2357778" h="1006811">
                                    <a:moveTo>
                                      <a:pt x="23943" y="629071"/>
                                    </a:moveTo>
                                    <a:lnTo>
                                      <a:pt x="2357778" y="0"/>
                                    </a:lnTo>
                                    <a:lnTo>
                                      <a:pt x="2183210" y="407324"/>
                                    </a:lnTo>
                                    <a:lnTo>
                                      <a:pt x="0" y="1006811"/>
                                    </a:lnTo>
                                    <a:lnTo>
                                      <a:pt x="23943" y="629071"/>
                                    </a:lnTo>
                                    <a:close/>
                                  </a:path>
                                </a:pathLst>
                              </a:custGeom>
                              <a:solidFill>
                                <a:srgbClr val="92D050"/>
                              </a:solidFill>
                              <a:ln>
                                <a:noFill/>
                              </a:ln>
                            </p:spPr>
                            <p:style>
                              <a:lnRef idx="2">
                                <a:schemeClr val="accent1">
                                  <a:shade val="50000"/>
                                </a:schemeClr>
                              </a:lnRef>
                              <a:fillRef idx="1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lt1"/>
                              </a:fontRef>
                            </p:style>
                            <p:txBody>
                              <a:bodyPr rtlCol="0" anchor="ctr"/>
                              <a:lstStyle/>
                              <a:p>
                                <a:pPr algn="ctr"/>
                                <a:endParaRPr lang="nb-NO"/>
                              </a:p>
                            </p:txBody>
                          </p:sp>
                          <p:sp>
                            <p:nvSpPr>
                              <p:cNvPr id="44" name="Freeform 43"/>
                              <p:cNvSpPr/>
                              <p:nvPr/>
                            </p:nvSpPr>
                            <p:spPr>
                              <a:xfrm>
                                <a:off x="4750570" y="2470733"/>
                                <a:ext cx="1853738" cy="798022"/>
                              </a:xfrm>
                              <a:custGeom>
                                <a:avLst/>
                                <a:gdLst>
                                  <a:gd name="connsiteX0" fmla="*/ 166255 w 1886989"/>
                                  <a:gd name="connsiteY0" fmla="*/ 357447 h 806335"/>
                                  <a:gd name="connsiteX1" fmla="*/ 1886989 w 1886989"/>
                                  <a:gd name="connsiteY1" fmla="*/ 0 h 806335"/>
                                  <a:gd name="connsiteX2" fmla="*/ 1729047 w 1886989"/>
                                  <a:gd name="connsiteY2" fmla="*/ 423949 h 806335"/>
                                  <a:gd name="connsiteX3" fmla="*/ 0 w 1886989"/>
                                  <a:gd name="connsiteY3" fmla="*/ 806335 h 806335"/>
                                  <a:gd name="connsiteX4" fmla="*/ 166255 w 1886989"/>
                                  <a:gd name="connsiteY4" fmla="*/ 357447 h 806335"/>
                                  <a:gd name="connsiteX0" fmla="*/ 182880 w 1886989"/>
                                  <a:gd name="connsiteY0" fmla="*/ 374072 h 806335"/>
                                  <a:gd name="connsiteX1" fmla="*/ 1886989 w 1886989"/>
                                  <a:gd name="connsiteY1" fmla="*/ 0 h 806335"/>
                                  <a:gd name="connsiteX2" fmla="*/ 1729047 w 1886989"/>
                                  <a:gd name="connsiteY2" fmla="*/ 423949 h 806335"/>
                                  <a:gd name="connsiteX3" fmla="*/ 0 w 1886989"/>
                                  <a:gd name="connsiteY3" fmla="*/ 806335 h 806335"/>
                                  <a:gd name="connsiteX4" fmla="*/ 182880 w 1886989"/>
                                  <a:gd name="connsiteY4" fmla="*/ 374072 h 806335"/>
                                  <a:gd name="connsiteX0" fmla="*/ 166254 w 1870363"/>
                                  <a:gd name="connsiteY0" fmla="*/ 374072 h 806335"/>
                                  <a:gd name="connsiteX1" fmla="*/ 1870363 w 1870363"/>
                                  <a:gd name="connsiteY1" fmla="*/ 0 h 806335"/>
                                  <a:gd name="connsiteX2" fmla="*/ 1712421 w 1870363"/>
                                  <a:gd name="connsiteY2" fmla="*/ 423949 h 806335"/>
                                  <a:gd name="connsiteX3" fmla="*/ 0 w 1870363"/>
                                  <a:gd name="connsiteY3" fmla="*/ 806335 h 806335"/>
                                  <a:gd name="connsiteX4" fmla="*/ 166254 w 1870363"/>
                                  <a:gd name="connsiteY4" fmla="*/ 374072 h 806335"/>
                                  <a:gd name="connsiteX0" fmla="*/ 157941 w 1870363"/>
                                  <a:gd name="connsiteY0" fmla="*/ 382384 h 806335"/>
                                  <a:gd name="connsiteX1" fmla="*/ 1870363 w 1870363"/>
                                  <a:gd name="connsiteY1" fmla="*/ 0 h 806335"/>
                                  <a:gd name="connsiteX2" fmla="*/ 1712421 w 1870363"/>
                                  <a:gd name="connsiteY2" fmla="*/ 423949 h 806335"/>
                                  <a:gd name="connsiteX3" fmla="*/ 0 w 1870363"/>
                                  <a:gd name="connsiteY3" fmla="*/ 806335 h 806335"/>
                                  <a:gd name="connsiteX4" fmla="*/ 157941 w 1870363"/>
                                  <a:gd name="connsiteY4" fmla="*/ 382384 h 806335"/>
                                  <a:gd name="connsiteX0" fmla="*/ 141316 w 1853738"/>
                                  <a:gd name="connsiteY0" fmla="*/ 382384 h 798022"/>
                                  <a:gd name="connsiteX1" fmla="*/ 1853738 w 1853738"/>
                                  <a:gd name="connsiteY1" fmla="*/ 0 h 798022"/>
                                  <a:gd name="connsiteX2" fmla="*/ 1695796 w 1853738"/>
                                  <a:gd name="connsiteY2" fmla="*/ 423949 h 798022"/>
                                  <a:gd name="connsiteX3" fmla="*/ 0 w 1853738"/>
                                  <a:gd name="connsiteY3" fmla="*/ 798022 h 798022"/>
                                  <a:gd name="connsiteX4" fmla="*/ 141316 w 1853738"/>
                                  <a:gd name="connsiteY4" fmla="*/ 382384 h 798022"/>
                                </a:gdLst>
                                <a:ahLst/>
                                <a:cxnLst>
                                  <a:cxn ang="0">
                                    <a:pos x="connsiteX0" y="connsiteY0"/>
                                  </a:cxn>
                                  <a:cxn ang="0">
                                    <a:pos x="connsiteX1" y="connsiteY1"/>
                                  </a:cxn>
                                  <a:cxn ang="0">
                                    <a:pos x="connsiteX2" y="connsiteY2"/>
                                  </a:cxn>
                                  <a:cxn ang="0">
                                    <a:pos x="connsiteX3" y="connsiteY3"/>
                                  </a:cxn>
                                  <a:cxn ang="0">
                                    <a:pos x="connsiteX4" y="connsiteY4"/>
                                  </a:cxn>
                                </a:cxnLst>
                                <a:rect l="l" t="t" r="r" b="b"/>
                                <a:pathLst>
                                  <a:path w="1853738" h="798022">
                                    <a:moveTo>
                                      <a:pt x="141316" y="382384"/>
                                    </a:moveTo>
                                    <a:lnTo>
                                      <a:pt x="1853738" y="0"/>
                                    </a:lnTo>
                                    <a:lnTo>
                                      <a:pt x="1695796" y="423949"/>
                                    </a:lnTo>
                                    <a:lnTo>
                                      <a:pt x="0" y="798022"/>
                                    </a:lnTo>
                                    <a:lnTo>
                                      <a:pt x="141316" y="382384"/>
                                    </a:lnTo>
                                    <a:close/>
                                  </a:path>
                                </a:pathLst>
                              </a:custGeom>
                              <a:solidFill>
                                <a:srgbClr val="FFFF00"/>
                              </a:solidFill>
                              <a:ln>
                                <a:solidFill>
                                  <a:srgbClr val="FFFF00"/>
                                </a:solidFill>
                              </a:ln>
                            </p:spPr>
                            <p:style>
                              <a:lnRef idx="2">
                                <a:schemeClr val="accent1">
                                  <a:shade val="50000"/>
                                </a:schemeClr>
                              </a:lnRef>
                              <a:fillRef idx="1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lt1"/>
                              </a:fontRef>
                            </p:style>
                            <p:txBody>
                              <a:bodyPr rtlCol="0" anchor="ctr"/>
                              <a:lstStyle/>
                              <a:p>
                                <a:pPr algn="ctr"/>
                                <a:endParaRPr lang="nb-NO" dirty="0"/>
                              </a:p>
                            </p:txBody>
                          </p:sp>
                          <p:sp>
                            <p:nvSpPr>
                              <p:cNvPr id="45" name="Freeform 44"/>
                              <p:cNvSpPr/>
                              <p:nvPr/>
                            </p:nvSpPr>
                            <p:spPr>
                              <a:xfrm>
                                <a:off x="4883573" y="2104972"/>
                                <a:ext cx="1853738" cy="773085"/>
                              </a:xfrm>
                              <a:custGeom>
                                <a:avLst/>
                                <a:gdLst>
                                  <a:gd name="connsiteX0" fmla="*/ 33251 w 2152997"/>
                                  <a:gd name="connsiteY0" fmla="*/ 457200 h 789709"/>
                                  <a:gd name="connsiteX1" fmla="*/ 2152997 w 2152997"/>
                                  <a:gd name="connsiteY1" fmla="*/ 0 h 789709"/>
                                  <a:gd name="connsiteX2" fmla="*/ 1978429 w 2152997"/>
                                  <a:gd name="connsiteY2" fmla="*/ 407324 h 789709"/>
                                  <a:gd name="connsiteX3" fmla="*/ 0 w 2152997"/>
                                  <a:gd name="connsiteY3" fmla="*/ 789709 h 789709"/>
                                  <a:gd name="connsiteX4" fmla="*/ 33251 w 2152997"/>
                                  <a:gd name="connsiteY4" fmla="*/ 457200 h 789709"/>
                                  <a:gd name="connsiteX0" fmla="*/ 158912 w 2152997"/>
                                  <a:gd name="connsiteY0" fmla="*/ 424634 h 789709"/>
                                  <a:gd name="connsiteX1" fmla="*/ 2152997 w 2152997"/>
                                  <a:gd name="connsiteY1" fmla="*/ 0 h 789709"/>
                                  <a:gd name="connsiteX2" fmla="*/ 1978429 w 2152997"/>
                                  <a:gd name="connsiteY2" fmla="*/ 407324 h 789709"/>
                                  <a:gd name="connsiteX3" fmla="*/ 0 w 2152997"/>
                                  <a:gd name="connsiteY3" fmla="*/ 789709 h 789709"/>
                                  <a:gd name="connsiteX4" fmla="*/ 158912 w 2152997"/>
                                  <a:gd name="connsiteY4" fmla="*/ 424634 h 789709"/>
                                  <a:gd name="connsiteX0" fmla="*/ 142157 w 2136242"/>
                                  <a:gd name="connsiteY0" fmla="*/ 424634 h 822274"/>
                                  <a:gd name="connsiteX1" fmla="*/ 2136242 w 2136242"/>
                                  <a:gd name="connsiteY1" fmla="*/ 0 h 822274"/>
                                  <a:gd name="connsiteX2" fmla="*/ 1961674 w 2136242"/>
                                  <a:gd name="connsiteY2" fmla="*/ 407324 h 822274"/>
                                  <a:gd name="connsiteX3" fmla="*/ 0 w 2136242"/>
                                  <a:gd name="connsiteY3" fmla="*/ 822274 h 822274"/>
                                  <a:gd name="connsiteX4" fmla="*/ 142157 w 2136242"/>
                                  <a:gd name="connsiteY4" fmla="*/ 424634 h 822274"/>
                                  <a:gd name="connsiteX0" fmla="*/ 142157 w 2136242"/>
                                  <a:gd name="connsiteY0" fmla="*/ 424634 h 822274"/>
                                  <a:gd name="connsiteX1" fmla="*/ 2136242 w 2136242"/>
                                  <a:gd name="connsiteY1" fmla="*/ 0 h 822274"/>
                                  <a:gd name="connsiteX2" fmla="*/ 1777371 w 2136242"/>
                                  <a:gd name="connsiteY2" fmla="*/ 448031 h 822274"/>
                                  <a:gd name="connsiteX3" fmla="*/ 0 w 2136242"/>
                                  <a:gd name="connsiteY3" fmla="*/ 822274 h 822274"/>
                                  <a:gd name="connsiteX4" fmla="*/ 142157 w 2136242"/>
                                  <a:gd name="connsiteY4" fmla="*/ 424634 h 822274"/>
                                  <a:gd name="connsiteX0" fmla="*/ 142157 w 1868165"/>
                                  <a:gd name="connsiteY0" fmla="*/ 359503 h 757143"/>
                                  <a:gd name="connsiteX1" fmla="*/ 1868165 w 1868165"/>
                                  <a:gd name="connsiteY1" fmla="*/ 0 h 757143"/>
                                  <a:gd name="connsiteX2" fmla="*/ 1777371 w 1868165"/>
                                  <a:gd name="connsiteY2" fmla="*/ 382900 h 757143"/>
                                  <a:gd name="connsiteX3" fmla="*/ 0 w 1868165"/>
                                  <a:gd name="connsiteY3" fmla="*/ 757143 h 757143"/>
                                  <a:gd name="connsiteX4" fmla="*/ 142157 w 1868165"/>
                                  <a:gd name="connsiteY4" fmla="*/ 359503 h 757143"/>
                                  <a:gd name="connsiteX0" fmla="*/ 142157 w 1868165"/>
                                  <a:gd name="connsiteY0" fmla="*/ 359503 h 757143"/>
                                  <a:gd name="connsiteX1" fmla="*/ 1868165 w 1868165"/>
                                  <a:gd name="connsiteY1" fmla="*/ 0 h 757143"/>
                                  <a:gd name="connsiteX2" fmla="*/ 1727107 w 1868165"/>
                                  <a:gd name="connsiteY2" fmla="*/ 399182 h 757143"/>
                                  <a:gd name="connsiteX3" fmla="*/ 0 w 1868165"/>
                                  <a:gd name="connsiteY3" fmla="*/ 757143 h 757143"/>
                                  <a:gd name="connsiteX4" fmla="*/ 142157 w 1868165"/>
                                  <a:gd name="connsiteY4" fmla="*/ 359503 h 757143"/>
                                </a:gdLst>
                                <a:ahLst/>
                                <a:cxnLst>
                                  <a:cxn ang="0">
                                    <a:pos x="connsiteX0" y="connsiteY0"/>
                                  </a:cxn>
                                  <a:cxn ang="0">
                                    <a:pos x="connsiteX1" y="connsiteY1"/>
                                  </a:cxn>
                                  <a:cxn ang="0">
                                    <a:pos x="connsiteX2" y="connsiteY2"/>
                                  </a:cxn>
                                  <a:cxn ang="0">
                                    <a:pos x="connsiteX3" y="connsiteY3"/>
                                  </a:cxn>
                                  <a:cxn ang="0">
                                    <a:pos x="connsiteX4" y="connsiteY4"/>
                                  </a:cxn>
                                </a:cxnLst>
                                <a:rect l="l" t="t" r="r" b="b"/>
                                <a:pathLst>
                                  <a:path w="1868165" h="757143">
                                    <a:moveTo>
                                      <a:pt x="142157" y="359503"/>
                                    </a:moveTo>
                                    <a:lnTo>
                                      <a:pt x="1868165" y="0"/>
                                    </a:lnTo>
                                    <a:lnTo>
                                      <a:pt x="1727107" y="399182"/>
                                    </a:lnTo>
                                    <a:lnTo>
                                      <a:pt x="0" y="757143"/>
                                    </a:lnTo>
                                    <a:lnTo>
                                      <a:pt x="142157" y="359503"/>
                                    </a:lnTo>
                                    <a:close/>
                                  </a:path>
                                </a:pathLst>
                              </a:custGeom>
                              <a:solidFill>
                                <a:srgbClr val="92D050"/>
                              </a:solidFill>
                              <a:ln>
                                <a:noFill/>
                              </a:ln>
                            </p:spPr>
                            <p:style>
                              <a:lnRef idx="2">
                                <a:schemeClr val="accent1">
                                  <a:shade val="50000"/>
                                </a:schemeClr>
                              </a:lnRef>
                              <a:fillRef idx="1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lt1"/>
                              </a:fontRef>
                            </p:style>
                            <p:txBody>
                              <a:bodyPr rtlCol="0" anchor="ctr"/>
                              <a:lstStyle/>
                              <a:p>
                                <a:pPr algn="ctr"/>
                                <a:r>
                                  <a:rPr lang="nb-NO" sz="600" dirty="0" smtClean="0">
                                    <a:solidFill>
                                      <a:schemeClr val="tx1"/>
                                    </a:solidFill>
                                  </a:rPr>
                                  <a:t>GU6</a:t>
                                </a:r>
                                <a:endParaRPr lang="nb-NO" sz="600" dirty="0">
                                  <a:solidFill>
                                    <a:schemeClr val="tx1"/>
                                  </a:solidFill>
                                </a:endParaRPr>
                              </a:p>
                            </p:txBody>
                          </p:sp>
                          <p:sp>
                            <p:nvSpPr>
                              <p:cNvPr id="46" name="Freeform 45"/>
                              <p:cNvSpPr/>
                              <p:nvPr/>
                            </p:nvSpPr>
                            <p:spPr>
                              <a:xfrm>
                                <a:off x="4592628" y="2914539"/>
                                <a:ext cx="1853738" cy="773085"/>
                              </a:xfrm>
                              <a:custGeom>
                                <a:avLst/>
                                <a:gdLst>
                                  <a:gd name="connsiteX0" fmla="*/ 33251 w 2152997"/>
                                  <a:gd name="connsiteY0" fmla="*/ 457200 h 789709"/>
                                  <a:gd name="connsiteX1" fmla="*/ 2152997 w 2152997"/>
                                  <a:gd name="connsiteY1" fmla="*/ 0 h 789709"/>
                                  <a:gd name="connsiteX2" fmla="*/ 1978429 w 2152997"/>
                                  <a:gd name="connsiteY2" fmla="*/ 407324 h 789709"/>
                                  <a:gd name="connsiteX3" fmla="*/ 0 w 2152997"/>
                                  <a:gd name="connsiteY3" fmla="*/ 789709 h 789709"/>
                                  <a:gd name="connsiteX4" fmla="*/ 33251 w 2152997"/>
                                  <a:gd name="connsiteY4" fmla="*/ 457200 h 789709"/>
                                  <a:gd name="connsiteX0" fmla="*/ 158912 w 2152997"/>
                                  <a:gd name="connsiteY0" fmla="*/ 424634 h 789709"/>
                                  <a:gd name="connsiteX1" fmla="*/ 2152997 w 2152997"/>
                                  <a:gd name="connsiteY1" fmla="*/ 0 h 789709"/>
                                  <a:gd name="connsiteX2" fmla="*/ 1978429 w 2152997"/>
                                  <a:gd name="connsiteY2" fmla="*/ 407324 h 789709"/>
                                  <a:gd name="connsiteX3" fmla="*/ 0 w 2152997"/>
                                  <a:gd name="connsiteY3" fmla="*/ 789709 h 789709"/>
                                  <a:gd name="connsiteX4" fmla="*/ 158912 w 2152997"/>
                                  <a:gd name="connsiteY4" fmla="*/ 424634 h 789709"/>
                                  <a:gd name="connsiteX0" fmla="*/ 142157 w 2136242"/>
                                  <a:gd name="connsiteY0" fmla="*/ 424634 h 822274"/>
                                  <a:gd name="connsiteX1" fmla="*/ 2136242 w 2136242"/>
                                  <a:gd name="connsiteY1" fmla="*/ 0 h 822274"/>
                                  <a:gd name="connsiteX2" fmla="*/ 1961674 w 2136242"/>
                                  <a:gd name="connsiteY2" fmla="*/ 407324 h 822274"/>
                                  <a:gd name="connsiteX3" fmla="*/ 0 w 2136242"/>
                                  <a:gd name="connsiteY3" fmla="*/ 822274 h 822274"/>
                                  <a:gd name="connsiteX4" fmla="*/ 142157 w 2136242"/>
                                  <a:gd name="connsiteY4" fmla="*/ 424634 h 822274"/>
                                  <a:gd name="connsiteX0" fmla="*/ 142157 w 2136242"/>
                                  <a:gd name="connsiteY0" fmla="*/ 424634 h 822274"/>
                                  <a:gd name="connsiteX1" fmla="*/ 2136242 w 2136242"/>
                                  <a:gd name="connsiteY1" fmla="*/ 0 h 822274"/>
                                  <a:gd name="connsiteX2" fmla="*/ 1777371 w 2136242"/>
                                  <a:gd name="connsiteY2" fmla="*/ 448031 h 822274"/>
                                  <a:gd name="connsiteX3" fmla="*/ 0 w 2136242"/>
                                  <a:gd name="connsiteY3" fmla="*/ 822274 h 822274"/>
                                  <a:gd name="connsiteX4" fmla="*/ 142157 w 2136242"/>
                                  <a:gd name="connsiteY4" fmla="*/ 424634 h 822274"/>
                                  <a:gd name="connsiteX0" fmla="*/ 142157 w 1868165"/>
                                  <a:gd name="connsiteY0" fmla="*/ 359503 h 757143"/>
                                  <a:gd name="connsiteX1" fmla="*/ 1868165 w 1868165"/>
                                  <a:gd name="connsiteY1" fmla="*/ 0 h 757143"/>
                                  <a:gd name="connsiteX2" fmla="*/ 1777371 w 1868165"/>
                                  <a:gd name="connsiteY2" fmla="*/ 382900 h 757143"/>
                                  <a:gd name="connsiteX3" fmla="*/ 0 w 1868165"/>
                                  <a:gd name="connsiteY3" fmla="*/ 757143 h 757143"/>
                                  <a:gd name="connsiteX4" fmla="*/ 142157 w 1868165"/>
                                  <a:gd name="connsiteY4" fmla="*/ 359503 h 757143"/>
                                  <a:gd name="connsiteX0" fmla="*/ 142157 w 1868165"/>
                                  <a:gd name="connsiteY0" fmla="*/ 359503 h 757143"/>
                                  <a:gd name="connsiteX1" fmla="*/ 1868165 w 1868165"/>
                                  <a:gd name="connsiteY1" fmla="*/ 0 h 757143"/>
                                  <a:gd name="connsiteX2" fmla="*/ 1727107 w 1868165"/>
                                  <a:gd name="connsiteY2" fmla="*/ 399182 h 757143"/>
                                  <a:gd name="connsiteX3" fmla="*/ 0 w 1868165"/>
                                  <a:gd name="connsiteY3" fmla="*/ 757143 h 757143"/>
                                  <a:gd name="connsiteX4" fmla="*/ 142157 w 1868165"/>
                                  <a:gd name="connsiteY4" fmla="*/ 359503 h 757143"/>
                                </a:gdLst>
                                <a:ahLst/>
                                <a:cxnLst>
                                  <a:cxn ang="0">
                                    <a:pos x="connsiteX0" y="connsiteY0"/>
                                  </a:cxn>
                                  <a:cxn ang="0">
                                    <a:pos x="connsiteX1" y="connsiteY1"/>
                                  </a:cxn>
                                  <a:cxn ang="0">
                                    <a:pos x="connsiteX2" y="connsiteY2"/>
                                  </a:cxn>
                                  <a:cxn ang="0">
                                    <a:pos x="connsiteX3" y="connsiteY3"/>
                                  </a:cxn>
                                  <a:cxn ang="0">
                                    <a:pos x="connsiteX4" y="connsiteY4"/>
                                  </a:cxn>
                                </a:cxnLst>
                                <a:rect l="l" t="t" r="r" b="b"/>
                                <a:pathLst>
                                  <a:path w="1868165" h="757143">
                                    <a:moveTo>
                                      <a:pt x="142157" y="359503"/>
                                    </a:moveTo>
                                    <a:lnTo>
                                      <a:pt x="1868165" y="0"/>
                                    </a:lnTo>
                                    <a:lnTo>
                                      <a:pt x="1727107" y="399182"/>
                                    </a:lnTo>
                                    <a:lnTo>
                                      <a:pt x="0" y="757143"/>
                                    </a:lnTo>
                                    <a:lnTo>
                                      <a:pt x="142157" y="359503"/>
                                    </a:lnTo>
                                    <a:close/>
                                  </a:path>
                                </a:pathLst>
                              </a:custGeom>
                              <a:solidFill>
                                <a:srgbClr val="92D050"/>
                              </a:solidFill>
                              <a:ln>
                                <a:noFill/>
                              </a:ln>
                            </p:spPr>
                            <p:style>
                              <a:lnRef idx="2">
                                <a:schemeClr val="accent1">
                                  <a:shade val="50000"/>
                                </a:schemeClr>
                              </a:lnRef>
                              <a:fillRef idx="1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lt1"/>
                              </a:fontRef>
                            </p:style>
                            <p:txBody>
                              <a:bodyPr rtlCol="0" anchor="ctr"/>
                              <a:lstStyle/>
                              <a:p>
                                <a:pPr algn="ctr"/>
                                <a:endParaRPr lang="nb-NO"/>
                              </a:p>
                            </p:txBody>
                          </p:sp>
                          <p:cxnSp>
                            <p:nvCxnSpPr>
                              <p:cNvPr id="47" name="Straight Connector 46"/>
                              <p:cNvCxnSpPr/>
                              <p:nvPr/>
                            </p:nvCxnSpPr>
                            <p:spPr>
                              <a:xfrm flipH="1">
                                <a:off x="4206241" y="2344189"/>
                                <a:ext cx="872835" cy="2327564"/>
                              </a:xfrm>
                              <a:prstGeom prst="line">
                                <a:avLst/>
                              </a:prstGeom>
                              <a:ln w="25400"/>
                            </p:spPr>
                            <p:style>
                              <a:lnRef idx="3">
                                <a:schemeClr val="dk1"/>
                              </a:lnRef>
                              <a:fillRef idx="0">
                                <a:schemeClr val="dk1"/>
                              </a:fillRef>
                              <a:effectRef idx="2">
                                <a:schemeClr val="dk1"/>
                              </a:effectRef>
                              <a:fontRef idx="minor">
                                <a:schemeClr val="tx1"/>
                              </a:fontRef>
                            </p:style>
                          </p:cxnSp>
                          <p:sp>
                            <p:nvSpPr>
                              <p:cNvPr id="48" name="Freeform 47"/>
                              <p:cNvSpPr/>
                              <p:nvPr/>
                            </p:nvSpPr>
                            <p:spPr>
                              <a:xfrm>
                                <a:off x="6566130" y="1872217"/>
                                <a:ext cx="1853738" cy="798022"/>
                              </a:xfrm>
                              <a:custGeom>
                                <a:avLst/>
                                <a:gdLst>
                                  <a:gd name="connsiteX0" fmla="*/ 166255 w 1886989"/>
                                  <a:gd name="connsiteY0" fmla="*/ 357447 h 806335"/>
                                  <a:gd name="connsiteX1" fmla="*/ 1886989 w 1886989"/>
                                  <a:gd name="connsiteY1" fmla="*/ 0 h 806335"/>
                                  <a:gd name="connsiteX2" fmla="*/ 1729047 w 1886989"/>
                                  <a:gd name="connsiteY2" fmla="*/ 423949 h 806335"/>
                                  <a:gd name="connsiteX3" fmla="*/ 0 w 1886989"/>
                                  <a:gd name="connsiteY3" fmla="*/ 806335 h 806335"/>
                                  <a:gd name="connsiteX4" fmla="*/ 166255 w 1886989"/>
                                  <a:gd name="connsiteY4" fmla="*/ 357447 h 806335"/>
                                  <a:gd name="connsiteX0" fmla="*/ 182880 w 1886989"/>
                                  <a:gd name="connsiteY0" fmla="*/ 374072 h 806335"/>
                                  <a:gd name="connsiteX1" fmla="*/ 1886989 w 1886989"/>
                                  <a:gd name="connsiteY1" fmla="*/ 0 h 806335"/>
                                  <a:gd name="connsiteX2" fmla="*/ 1729047 w 1886989"/>
                                  <a:gd name="connsiteY2" fmla="*/ 423949 h 806335"/>
                                  <a:gd name="connsiteX3" fmla="*/ 0 w 1886989"/>
                                  <a:gd name="connsiteY3" fmla="*/ 806335 h 806335"/>
                                  <a:gd name="connsiteX4" fmla="*/ 182880 w 1886989"/>
                                  <a:gd name="connsiteY4" fmla="*/ 374072 h 806335"/>
                                  <a:gd name="connsiteX0" fmla="*/ 166254 w 1870363"/>
                                  <a:gd name="connsiteY0" fmla="*/ 374072 h 806335"/>
                                  <a:gd name="connsiteX1" fmla="*/ 1870363 w 1870363"/>
                                  <a:gd name="connsiteY1" fmla="*/ 0 h 806335"/>
                                  <a:gd name="connsiteX2" fmla="*/ 1712421 w 1870363"/>
                                  <a:gd name="connsiteY2" fmla="*/ 423949 h 806335"/>
                                  <a:gd name="connsiteX3" fmla="*/ 0 w 1870363"/>
                                  <a:gd name="connsiteY3" fmla="*/ 806335 h 806335"/>
                                  <a:gd name="connsiteX4" fmla="*/ 166254 w 1870363"/>
                                  <a:gd name="connsiteY4" fmla="*/ 374072 h 806335"/>
                                  <a:gd name="connsiteX0" fmla="*/ 157941 w 1870363"/>
                                  <a:gd name="connsiteY0" fmla="*/ 382384 h 806335"/>
                                  <a:gd name="connsiteX1" fmla="*/ 1870363 w 1870363"/>
                                  <a:gd name="connsiteY1" fmla="*/ 0 h 806335"/>
                                  <a:gd name="connsiteX2" fmla="*/ 1712421 w 1870363"/>
                                  <a:gd name="connsiteY2" fmla="*/ 423949 h 806335"/>
                                  <a:gd name="connsiteX3" fmla="*/ 0 w 1870363"/>
                                  <a:gd name="connsiteY3" fmla="*/ 806335 h 806335"/>
                                  <a:gd name="connsiteX4" fmla="*/ 157941 w 1870363"/>
                                  <a:gd name="connsiteY4" fmla="*/ 382384 h 806335"/>
                                  <a:gd name="connsiteX0" fmla="*/ 141316 w 1853738"/>
                                  <a:gd name="connsiteY0" fmla="*/ 382384 h 798022"/>
                                  <a:gd name="connsiteX1" fmla="*/ 1853738 w 1853738"/>
                                  <a:gd name="connsiteY1" fmla="*/ 0 h 798022"/>
                                  <a:gd name="connsiteX2" fmla="*/ 1695796 w 1853738"/>
                                  <a:gd name="connsiteY2" fmla="*/ 423949 h 798022"/>
                                  <a:gd name="connsiteX3" fmla="*/ 0 w 1853738"/>
                                  <a:gd name="connsiteY3" fmla="*/ 798022 h 798022"/>
                                  <a:gd name="connsiteX4" fmla="*/ 141316 w 1853738"/>
                                  <a:gd name="connsiteY4" fmla="*/ 382384 h 798022"/>
                                </a:gdLst>
                                <a:ahLst/>
                                <a:cxnLst>
                                  <a:cxn ang="0">
                                    <a:pos x="connsiteX0" y="connsiteY0"/>
                                  </a:cxn>
                                  <a:cxn ang="0">
                                    <a:pos x="connsiteX1" y="connsiteY1"/>
                                  </a:cxn>
                                  <a:cxn ang="0">
                                    <a:pos x="connsiteX2" y="connsiteY2"/>
                                  </a:cxn>
                                  <a:cxn ang="0">
                                    <a:pos x="connsiteX3" y="connsiteY3"/>
                                  </a:cxn>
                                  <a:cxn ang="0">
                                    <a:pos x="connsiteX4" y="connsiteY4"/>
                                  </a:cxn>
                                </a:cxnLst>
                                <a:rect l="l" t="t" r="r" b="b"/>
                                <a:pathLst>
                                  <a:path w="1853738" h="798022">
                                    <a:moveTo>
                                      <a:pt x="141316" y="382384"/>
                                    </a:moveTo>
                                    <a:lnTo>
                                      <a:pt x="1853738" y="0"/>
                                    </a:lnTo>
                                    <a:lnTo>
                                      <a:pt x="1695796" y="423949"/>
                                    </a:lnTo>
                                    <a:lnTo>
                                      <a:pt x="0" y="798022"/>
                                    </a:lnTo>
                                    <a:lnTo>
                                      <a:pt x="141316" y="382384"/>
                                    </a:lnTo>
                                    <a:close/>
                                  </a:path>
                                </a:pathLst>
                              </a:custGeom>
                              <a:solidFill>
                                <a:srgbClr val="FFFF00"/>
                              </a:solidFill>
                              <a:ln>
                                <a:solidFill>
                                  <a:srgbClr val="FFFF00"/>
                                </a:solidFill>
                              </a:ln>
                            </p:spPr>
                            <p:style>
                              <a:lnRef idx="2">
                                <a:schemeClr val="accent1">
                                  <a:shade val="50000"/>
                                </a:schemeClr>
                              </a:lnRef>
                              <a:fillRef idx="1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lt1"/>
                              </a:fontRef>
                            </p:style>
                            <p:txBody>
                              <a:bodyPr rtlCol="0" anchor="ctr"/>
                              <a:lstStyle/>
                              <a:p>
                                <a:pPr algn="ctr"/>
                                <a:endParaRPr lang="nb-NO" dirty="0"/>
                              </a:p>
                            </p:txBody>
                          </p:sp>
                          <p:sp>
                            <p:nvSpPr>
                              <p:cNvPr id="49" name="Freeform 48"/>
                              <p:cNvSpPr/>
                              <p:nvPr/>
                            </p:nvSpPr>
                            <p:spPr>
                              <a:xfrm>
                                <a:off x="6699133" y="1506456"/>
                                <a:ext cx="1853738" cy="773085"/>
                              </a:xfrm>
                              <a:custGeom>
                                <a:avLst/>
                                <a:gdLst>
                                  <a:gd name="connsiteX0" fmla="*/ 33251 w 2152997"/>
                                  <a:gd name="connsiteY0" fmla="*/ 457200 h 789709"/>
                                  <a:gd name="connsiteX1" fmla="*/ 2152997 w 2152997"/>
                                  <a:gd name="connsiteY1" fmla="*/ 0 h 789709"/>
                                  <a:gd name="connsiteX2" fmla="*/ 1978429 w 2152997"/>
                                  <a:gd name="connsiteY2" fmla="*/ 407324 h 789709"/>
                                  <a:gd name="connsiteX3" fmla="*/ 0 w 2152997"/>
                                  <a:gd name="connsiteY3" fmla="*/ 789709 h 789709"/>
                                  <a:gd name="connsiteX4" fmla="*/ 33251 w 2152997"/>
                                  <a:gd name="connsiteY4" fmla="*/ 457200 h 789709"/>
                                  <a:gd name="connsiteX0" fmla="*/ 158912 w 2152997"/>
                                  <a:gd name="connsiteY0" fmla="*/ 424634 h 789709"/>
                                  <a:gd name="connsiteX1" fmla="*/ 2152997 w 2152997"/>
                                  <a:gd name="connsiteY1" fmla="*/ 0 h 789709"/>
                                  <a:gd name="connsiteX2" fmla="*/ 1978429 w 2152997"/>
                                  <a:gd name="connsiteY2" fmla="*/ 407324 h 789709"/>
                                  <a:gd name="connsiteX3" fmla="*/ 0 w 2152997"/>
                                  <a:gd name="connsiteY3" fmla="*/ 789709 h 789709"/>
                                  <a:gd name="connsiteX4" fmla="*/ 158912 w 2152997"/>
                                  <a:gd name="connsiteY4" fmla="*/ 424634 h 789709"/>
                                  <a:gd name="connsiteX0" fmla="*/ 142157 w 2136242"/>
                                  <a:gd name="connsiteY0" fmla="*/ 424634 h 822274"/>
                                  <a:gd name="connsiteX1" fmla="*/ 2136242 w 2136242"/>
                                  <a:gd name="connsiteY1" fmla="*/ 0 h 822274"/>
                                  <a:gd name="connsiteX2" fmla="*/ 1961674 w 2136242"/>
                                  <a:gd name="connsiteY2" fmla="*/ 407324 h 822274"/>
                                  <a:gd name="connsiteX3" fmla="*/ 0 w 2136242"/>
                                  <a:gd name="connsiteY3" fmla="*/ 822274 h 822274"/>
                                  <a:gd name="connsiteX4" fmla="*/ 142157 w 2136242"/>
                                  <a:gd name="connsiteY4" fmla="*/ 424634 h 822274"/>
                                  <a:gd name="connsiteX0" fmla="*/ 142157 w 2136242"/>
                                  <a:gd name="connsiteY0" fmla="*/ 424634 h 822274"/>
                                  <a:gd name="connsiteX1" fmla="*/ 2136242 w 2136242"/>
                                  <a:gd name="connsiteY1" fmla="*/ 0 h 822274"/>
                                  <a:gd name="connsiteX2" fmla="*/ 1777371 w 2136242"/>
                                  <a:gd name="connsiteY2" fmla="*/ 448031 h 822274"/>
                                  <a:gd name="connsiteX3" fmla="*/ 0 w 2136242"/>
                                  <a:gd name="connsiteY3" fmla="*/ 822274 h 822274"/>
                                  <a:gd name="connsiteX4" fmla="*/ 142157 w 2136242"/>
                                  <a:gd name="connsiteY4" fmla="*/ 424634 h 822274"/>
                                  <a:gd name="connsiteX0" fmla="*/ 142157 w 1868165"/>
                                  <a:gd name="connsiteY0" fmla="*/ 359503 h 757143"/>
                                  <a:gd name="connsiteX1" fmla="*/ 1868165 w 1868165"/>
                                  <a:gd name="connsiteY1" fmla="*/ 0 h 757143"/>
                                  <a:gd name="connsiteX2" fmla="*/ 1777371 w 1868165"/>
                                  <a:gd name="connsiteY2" fmla="*/ 382900 h 757143"/>
                                  <a:gd name="connsiteX3" fmla="*/ 0 w 1868165"/>
                                  <a:gd name="connsiteY3" fmla="*/ 757143 h 757143"/>
                                  <a:gd name="connsiteX4" fmla="*/ 142157 w 1868165"/>
                                  <a:gd name="connsiteY4" fmla="*/ 359503 h 757143"/>
                                  <a:gd name="connsiteX0" fmla="*/ 142157 w 1868165"/>
                                  <a:gd name="connsiteY0" fmla="*/ 359503 h 757143"/>
                                  <a:gd name="connsiteX1" fmla="*/ 1868165 w 1868165"/>
                                  <a:gd name="connsiteY1" fmla="*/ 0 h 757143"/>
                                  <a:gd name="connsiteX2" fmla="*/ 1727107 w 1868165"/>
                                  <a:gd name="connsiteY2" fmla="*/ 399182 h 757143"/>
                                  <a:gd name="connsiteX3" fmla="*/ 0 w 1868165"/>
                                  <a:gd name="connsiteY3" fmla="*/ 757143 h 757143"/>
                                  <a:gd name="connsiteX4" fmla="*/ 142157 w 1868165"/>
                                  <a:gd name="connsiteY4" fmla="*/ 359503 h 757143"/>
                                </a:gdLst>
                                <a:ahLst/>
                                <a:cxnLst>
                                  <a:cxn ang="0">
                                    <a:pos x="connsiteX0" y="connsiteY0"/>
                                  </a:cxn>
                                  <a:cxn ang="0">
                                    <a:pos x="connsiteX1" y="connsiteY1"/>
                                  </a:cxn>
                                  <a:cxn ang="0">
                                    <a:pos x="connsiteX2" y="connsiteY2"/>
                                  </a:cxn>
                                  <a:cxn ang="0">
                                    <a:pos x="connsiteX3" y="connsiteY3"/>
                                  </a:cxn>
                                  <a:cxn ang="0">
                                    <a:pos x="connsiteX4" y="connsiteY4"/>
                                  </a:cxn>
                                </a:cxnLst>
                                <a:rect l="l" t="t" r="r" b="b"/>
                                <a:pathLst>
                                  <a:path w="1868165" h="757143">
                                    <a:moveTo>
                                      <a:pt x="142157" y="359503"/>
                                    </a:moveTo>
                                    <a:lnTo>
                                      <a:pt x="1868165" y="0"/>
                                    </a:lnTo>
                                    <a:lnTo>
                                      <a:pt x="1727107" y="399182"/>
                                    </a:lnTo>
                                    <a:lnTo>
                                      <a:pt x="0" y="757143"/>
                                    </a:lnTo>
                                    <a:lnTo>
                                      <a:pt x="142157" y="359503"/>
                                    </a:lnTo>
                                    <a:close/>
                                  </a:path>
                                </a:pathLst>
                              </a:custGeom>
                              <a:solidFill>
                                <a:srgbClr val="92D050"/>
                              </a:solidFill>
                              <a:ln>
                                <a:noFill/>
                              </a:ln>
                            </p:spPr>
                            <p:style>
                              <a:lnRef idx="2">
                                <a:schemeClr val="accent1">
                                  <a:shade val="50000"/>
                                </a:schemeClr>
                              </a:lnRef>
                              <a:fillRef idx="1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lt1"/>
                              </a:fontRef>
                            </p:style>
                            <p:txBody>
                              <a:bodyPr rtlCol="0" anchor="ctr"/>
                              <a:lstStyle/>
                              <a:p>
                                <a:pPr algn="ctr"/>
                                <a:endParaRPr lang="nb-NO" sz="600"/>
                              </a:p>
                            </p:txBody>
                          </p:sp>
                          <p:sp>
                            <p:nvSpPr>
                              <p:cNvPr id="50" name="Freeform 49"/>
                              <p:cNvSpPr/>
                              <p:nvPr/>
                            </p:nvSpPr>
                            <p:spPr>
                              <a:xfrm>
                                <a:off x="6408188" y="2306787"/>
                                <a:ext cx="1853738" cy="773085"/>
                              </a:xfrm>
                              <a:custGeom>
                                <a:avLst/>
                                <a:gdLst>
                                  <a:gd name="connsiteX0" fmla="*/ 33251 w 2152997"/>
                                  <a:gd name="connsiteY0" fmla="*/ 457200 h 789709"/>
                                  <a:gd name="connsiteX1" fmla="*/ 2152997 w 2152997"/>
                                  <a:gd name="connsiteY1" fmla="*/ 0 h 789709"/>
                                  <a:gd name="connsiteX2" fmla="*/ 1978429 w 2152997"/>
                                  <a:gd name="connsiteY2" fmla="*/ 407324 h 789709"/>
                                  <a:gd name="connsiteX3" fmla="*/ 0 w 2152997"/>
                                  <a:gd name="connsiteY3" fmla="*/ 789709 h 789709"/>
                                  <a:gd name="connsiteX4" fmla="*/ 33251 w 2152997"/>
                                  <a:gd name="connsiteY4" fmla="*/ 457200 h 789709"/>
                                  <a:gd name="connsiteX0" fmla="*/ 158912 w 2152997"/>
                                  <a:gd name="connsiteY0" fmla="*/ 424634 h 789709"/>
                                  <a:gd name="connsiteX1" fmla="*/ 2152997 w 2152997"/>
                                  <a:gd name="connsiteY1" fmla="*/ 0 h 789709"/>
                                  <a:gd name="connsiteX2" fmla="*/ 1978429 w 2152997"/>
                                  <a:gd name="connsiteY2" fmla="*/ 407324 h 789709"/>
                                  <a:gd name="connsiteX3" fmla="*/ 0 w 2152997"/>
                                  <a:gd name="connsiteY3" fmla="*/ 789709 h 789709"/>
                                  <a:gd name="connsiteX4" fmla="*/ 158912 w 2152997"/>
                                  <a:gd name="connsiteY4" fmla="*/ 424634 h 789709"/>
                                  <a:gd name="connsiteX0" fmla="*/ 142157 w 2136242"/>
                                  <a:gd name="connsiteY0" fmla="*/ 424634 h 822274"/>
                                  <a:gd name="connsiteX1" fmla="*/ 2136242 w 2136242"/>
                                  <a:gd name="connsiteY1" fmla="*/ 0 h 822274"/>
                                  <a:gd name="connsiteX2" fmla="*/ 1961674 w 2136242"/>
                                  <a:gd name="connsiteY2" fmla="*/ 407324 h 822274"/>
                                  <a:gd name="connsiteX3" fmla="*/ 0 w 2136242"/>
                                  <a:gd name="connsiteY3" fmla="*/ 822274 h 822274"/>
                                  <a:gd name="connsiteX4" fmla="*/ 142157 w 2136242"/>
                                  <a:gd name="connsiteY4" fmla="*/ 424634 h 822274"/>
                                  <a:gd name="connsiteX0" fmla="*/ 142157 w 2136242"/>
                                  <a:gd name="connsiteY0" fmla="*/ 424634 h 822274"/>
                                  <a:gd name="connsiteX1" fmla="*/ 2136242 w 2136242"/>
                                  <a:gd name="connsiteY1" fmla="*/ 0 h 822274"/>
                                  <a:gd name="connsiteX2" fmla="*/ 1777371 w 2136242"/>
                                  <a:gd name="connsiteY2" fmla="*/ 448031 h 822274"/>
                                  <a:gd name="connsiteX3" fmla="*/ 0 w 2136242"/>
                                  <a:gd name="connsiteY3" fmla="*/ 822274 h 822274"/>
                                  <a:gd name="connsiteX4" fmla="*/ 142157 w 2136242"/>
                                  <a:gd name="connsiteY4" fmla="*/ 424634 h 822274"/>
                                  <a:gd name="connsiteX0" fmla="*/ 142157 w 1868165"/>
                                  <a:gd name="connsiteY0" fmla="*/ 359503 h 757143"/>
                                  <a:gd name="connsiteX1" fmla="*/ 1868165 w 1868165"/>
                                  <a:gd name="connsiteY1" fmla="*/ 0 h 757143"/>
                                  <a:gd name="connsiteX2" fmla="*/ 1777371 w 1868165"/>
                                  <a:gd name="connsiteY2" fmla="*/ 382900 h 757143"/>
                                  <a:gd name="connsiteX3" fmla="*/ 0 w 1868165"/>
                                  <a:gd name="connsiteY3" fmla="*/ 757143 h 757143"/>
                                  <a:gd name="connsiteX4" fmla="*/ 142157 w 1868165"/>
                                  <a:gd name="connsiteY4" fmla="*/ 359503 h 757143"/>
                                  <a:gd name="connsiteX0" fmla="*/ 142157 w 1868165"/>
                                  <a:gd name="connsiteY0" fmla="*/ 359503 h 757143"/>
                                  <a:gd name="connsiteX1" fmla="*/ 1868165 w 1868165"/>
                                  <a:gd name="connsiteY1" fmla="*/ 0 h 757143"/>
                                  <a:gd name="connsiteX2" fmla="*/ 1727107 w 1868165"/>
                                  <a:gd name="connsiteY2" fmla="*/ 399182 h 757143"/>
                                  <a:gd name="connsiteX3" fmla="*/ 0 w 1868165"/>
                                  <a:gd name="connsiteY3" fmla="*/ 757143 h 757143"/>
                                  <a:gd name="connsiteX4" fmla="*/ 142157 w 1868165"/>
                                  <a:gd name="connsiteY4" fmla="*/ 359503 h 757143"/>
                                </a:gdLst>
                                <a:ahLst/>
                                <a:cxnLst>
                                  <a:cxn ang="0">
                                    <a:pos x="connsiteX0" y="connsiteY0"/>
                                  </a:cxn>
                                  <a:cxn ang="0">
                                    <a:pos x="connsiteX1" y="connsiteY1"/>
                                  </a:cxn>
                                  <a:cxn ang="0">
                                    <a:pos x="connsiteX2" y="connsiteY2"/>
                                  </a:cxn>
                                  <a:cxn ang="0">
                                    <a:pos x="connsiteX3" y="connsiteY3"/>
                                  </a:cxn>
                                  <a:cxn ang="0">
                                    <a:pos x="connsiteX4" y="connsiteY4"/>
                                  </a:cxn>
                                </a:cxnLst>
                                <a:rect l="l" t="t" r="r" b="b"/>
                                <a:pathLst>
                                  <a:path w="1868165" h="757143">
                                    <a:moveTo>
                                      <a:pt x="142157" y="359503"/>
                                    </a:moveTo>
                                    <a:lnTo>
                                      <a:pt x="1868165" y="0"/>
                                    </a:lnTo>
                                    <a:lnTo>
                                      <a:pt x="1727107" y="399182"/>
                                    </a:lnTo>
                                    <a:lnTo>
                                      <a:pt x="0" y="757143"/>
                                    </a:lnTo>
                                    <a:lnTo>
                                      <a:pt x="142157" y="359503"/>
                                    </a:lnTo>
                                    <a:close/>
                                  </a:path>
                                </a:pathLst>
                              </a:custGeom>
                              <a:solidFill>
                                <a:srgbClr val="92D050"/>
                              </a:solidFill>
                              <a:ln>
                                <a:noFill/>
                              </a:ln>
                            </p:spPr>
                            <p:style>
                              <a:lnRef idx="2">
                                <a:schemeClr val="accent1">
                                  <a:shade val="50000"/>
                                </a:schemeClr>
                              </a:lnRef>
                              <a:fillRef idx="1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lt1"/>
                              </a:fontRef>
                            </p:style>
                            <p:txBody>
                              <a:bodyPr rtlCol="0" anchor="ctr"/>
                              <a:lstStyle/>
                              <a:p>
                                <a:pPr algn="ctr"/>
                                <a:endParaRPr lang="nb-NO"/>
                              </a:p>
                            </p:txBody>
                          </p:sp>
                          <p:cxnSp>
                            <p:nvCxnSpPr>
                              <p:cNvPr id="51" name="Straight Connector 50"/>
                              <p:cNvCxnSpPr/>
                              <p:nvPr/>
                            </p:nvCxnSpPr>
                            <p:spPr>
                              <a:xfrm flipH="1">
                                <a:off x="6043355" y="1737360"/>
                                <a:ext cx="839584" cy="2322022"/>
                              </a:xfrm>
                              <a:prstGeom prst="line">
                                <a:avLst/>
                              </a:prstGeom>
                              <a:ln w="25400"/>
                            </p:spPr>
                            <p:style>
                              <a:lnRef idx="3">
                                <a:schemeClr val="dk1"/>
                              </a:lnRef>
                              <a:fillRef idx="0">
                                <a:schemeClr val="dk1"/>
                              </a:fillRef>
                              <a:effectRef idx="2">
                                <a:schemeClr val="dk1"/>
                              </a:effectRef>
                              <a:fontRef idx="minor">
                                <a:schemeClr val="tx1"/>
                              </a:fontRef>
                            </p:style>
                          </p:cxnSp>
                          <p:sp>
                            <p:nvSpPr>
                              <p:cNvPr id="52" name="Freeform 51"/>
                              <p:cNvSpPr/>
                              <p:nvPr/>
                            </p:nvSpPr>
                            <p:spPr>
                              <a:xfrm>
                                <a:off x="8439726" y="1075121"/>
                                <a:ext cx="1853738" cy="798022"/>
                              </a:xfrm>
                              <a:custGeom>
                                <a:avLst/>
                                <a:gdLst>
                                  <a:gd name="connsiteX0" fmla="*/ 166255 w 1886989"/>
                                  <a:gd name="connsiteY0" fmla="*/ 357447 h 806335"/>
                                  <a:gd name="connsiteX1" fmla="*/ 1886989 w 1886989"/>
                                  <a:gd name="connsiteY1" fmla="*/ 0 h 806335"/>
                                  <a:gd name="connsiteX2" fmla="*/ 1729047 w 1886989"/>
                                  <a:gd name="connsiteY2" fmla="*/ 423949 h 806335"/>
                                  <a:gd name="connsiteX3" fmla="*/ 0 w 1886989"/>
                                  <a:gd name="connsiteY3" fmla="*/ 806335 h 806335"/>
                                  <a:gd name="connsiteX4" fmla="*/ 166255 w 1886989"/>
                                  <a:gd name="connsiteY4" fmla="*/ 357447 h 806335"/>
                                  <a:gd name="connsiteX0" fmla="*/ 182880 w 1886989"/>
                                  <a:gd name="connsiteY0" fmla="*/ 374072 h 806335"/>
                                  <a:gd name="connsiteX1" fmla="*/ 1886989 w 1886989"/>
                                  <a:gd name="connsiteY1" fmla="*/ 0 h 806335"/>
                                  <a:gd name="connsiteX2" fmla="*/ 1729047 w 1886989"/>
                                  <a:gd name="connsiteY2" fmla="*/ 423949 h 806335"/>
                                  <a:gd name="connsiteX3" fmla="*/ 0 w 1886989"/>
                                  <a:gd name="connsiteY3" fmla="*/ 806335 h 806335"/>
                                  <a:gd name="connsiteX4" fmla="*/ 182880 w 1886989"/>
                                  <a:gd name="connsiteY4" fmla="*/ 374072 h 806335"/>
                                  <a:gd name="connsiteX0" fmla="*/ 166254 w 1870363"/>
                                  <a:gd name="connsiteY0" fmla="*/ 374072 h 806335"/>
                                  <a:gd name="connsiteX1" fmla="*/ 1870363 w 1870363"/>
                                  <a:gd name="connsiteY1" fmla="*/ 0 h 806335"/>
                                  <a:gd name="connsiteX2" fmla="*/ 1712421 w 1870363"/>
                                  <a:gd name="connsiteY2" fmla="*/ 423949 h 806335"/>
                                  <a:gd name="connsiteX3" fmla="*/ 0 w 1870363"/>
                                  <a:gd name="connsiteY3" fmla="*/ 806335 h 806335"/>
                                  <a:gd name="connsiteX4" fmla="*/ 166254 w 1870363"/>
                                  <a:gd name="connsiteY4" fmla="*/ 374072 h 806335"/>
                                  <a:gd name="connsiteX0" fmla="*/ 157941 w 1870363"/>
                                  <a:gd name="connsiteY0" fmla="*/ 382384 h 806335"/>
                                  <a:gd name="connsiteX1" fmla="*/ 1870363 w 1870363"/>
                                  <a:gd name="connsiteY1" fmla="*/ 0 h 806335"/>
                                  <a:gd name="connsiteX2" fmla="*/ 1712421 w 1870363"/>
                                  <a:gd name="connsiteY2" fmla="*/ 423949 h 806335"/>
                                  <a:gd name="connsiteX3" fmla="*/ 0 w 1870363"/>
                                  <a:gd name="connsiteY3" fmla="*/ 806335 h 806335"/>
                                  <a:gd name="connsiteX4" fmla="*/ 157941 w 1870363"/>
                                  <a:gd name="connsiteY4" fmla="*/ 382384 h 806335"/>
                                  <a:gd name="connsiteX0" fmla="*/ 141316 w 1853738"/>
                                  <a:gd name="connsiteY0" fmla="*/ 382384 h 798022"/>
                                  <a:gd name="connsiteX1" fmla="*/ 1853738 w 1853738"/>
                                  <a:gd name="connsiteY1" fmla="*/ 0 h 798022"/>
                                  <a:gd name="connsiteX2" fmla="*/ 1695796 w 1853738"/>
                                  <a:gd name="connsiteY2" fmla="*/ 423949 h 798022"/>
                                  <a:gd name="connsiteX3" fmla="*/ 0 w 1853738"/>
                                  <a:gd name="connsiteY3" fmla="*/ 798022 h 798022"/>
                                  <a:gd name="connsiteX4" fmla="*/ 141316 w 1853738"/>
                                  <a:gd name="connsiteY4" fmla="*/ 382384 h 798022"/>
                                </a:gdLst>
                                <a:ahLst/>
                                <a:cxnLst>
                                  <a:cxn ang="0">
                                    <a:pos x="connsiteX0" y="connsiteY0"/>
                                  </a:cxn>
                                  <a:cxn ang="0">
                                    <a:pos x="connsiteX1" y="connsiteY1"/>
                                  </a:cxn>
                                  <a:cxn ang="0">
                                    <a:pos x="connsiteX2" y="connsiteY2"/>
                                  </a:cxn>
                                  <a:cxn ang="0">
                                    <a:pos x="connsiteX3" y="connsiteY3"/>
                                  </a:cxn>
                                  <a:cxn ang="0">
                                    <a:pos x="connsiteX4" y="connsiteY4"/>
                                  </a:cxn>
                                </a:cxnLst>
                                <a:rect l="l" t="t" r="r" b="b"/>
                                <a:pathLst>
                                  <a:path w="1853738" h="798022">
                                    <a:moveTo>
                                      <a:pt x="141316" y="382384"/>
                                    </a:moveTo>
                                    <a:lnTo>
                                      <a:pt x="1853738" y="0"/>
                                    </a:lnTo>
                                    <a:lnTo>
                                      <a:pt x="1695796" y="423949"/>
                                    </a:lnTo>
                                    <a:lnTo>
                                      <a:pt x="0" y="798022"/>
                                    </a:lnTo>
                                    <a:lnTo>
                                      <a:pt x="141316" y="382384"/>
                                    </a:lnTo>
                                    <a:close/>
                                  </a:path>
                                </a:pathLst>
                              </a:custGeom>
                              <a:solidFill>
                                <a:srgbClr val="FFFF00"/>
                              </a:solidFill>
                              <a:ln>
                                <a:solidFill>
                                  <a:srgbClr val="FFFF00"/>
                                </a:solidFill>
                              </a:ln>
                            </p:spPr>
                            <p:style>
                              <a:lnRef idx="2">
                                <a:schemeClr val="accent1">
                                  <a:shade val="50000"/>
                                </a:schemeClr>
                              </a:lnRef>
                              <a:fillRef idx="1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lt1"/>
                              </a:fontRef>
                            </p:style>
                            <p:txBody>
                              <a:bodyPr rtlCol="0" anchor="ctr"/>
                              <a:lstStyle/>
                              <a:p>
                                <a:pPr algn="ctr"/>
                                <a:endParaRPr lang="nb-NO" dirty="0"/>
                              </a:p>
                            </p:txBody>
                          </p:sp>
                          <p:sp>
                            <p:nvSpPr>
                              <p:cNvPr id="53" name="Freeform 52"/>
                              <p:cNvSpPr/>
                              <p:nvPr/>
                            </p:nvSpPr>
                            <p:spPr>
                              <a:xfrm>
                                <a:off x="8564416" y="709360"/>
                                <a:ext cx="1853738" cy="773085"/>
                              </a:xfrm>
                              <a:custGeom>
                                <a:avLst/>
                                <a:gdLst>
                                  <a:gd name="connsiteX0" fmla="*/ 33251 w 2152997"/>
                                  <a:gd name="connsiteY0" fmla="*/ 457200 h 789709"/>
                                  <a:gd name="connsiteX1" fmla="*/ 2152997 w 2152997"/>
                                  <a:gd name="connsiteY1" fmla="*/ 0 h 789709"/>
                                  <a:gd name="connsiteX2" fmla="*/ 1978429 w 2152997"/>
                                  <a:gd name="connsiteY2" fmla="*/ 407324 h 789709"/>
                                  <a:gd name="connsiteX3" fmla="*/ 0 w 2152997"/>
                                  <a:gd name="connsiteY3" fmla="*/ 789709 h 789709"/>
                                  <a:gd name="connsiteX4" fmla="*/ 33251 w 2152997"/>
                                  <a:gd name="connsiteY4" fmla="*/ 457200 h 789709"/>
                                  <a:gd name="connsiteX0" fmla="*/ 158912 w 2152997"/>
                                  <a:gd name="connsiteY0" fmla="*/ 424634 h 789709"/>
                                  <a:gd name="connsiteX1" fmla="*/ 2152997 w 2152997"/>
                                  <a:gd name="connsiteY1" fmla="*/ 0 h 789709"/>
                                  <a:gd name="connsiteX2" fmla="*/ 1978429 w 2152997"/>
                                  <a:gd name="connsiteY2" fmla="*/ 407324 h 789709"/>
                                  <a:gd name="connsiteX3" fmla="*/ 0 w 2152997"/>
                                  <a:gd name="connsiteY3" fmla="*/ 789709 h 789709"/>
                                  <a:gd name="connsiteX4" fmla="*/ 158912 w 2152997"/>
                                  <a:gd name="connsiteY4" fmla="*/ 424634 h 789709"/>
                                  <a:gd name="connsiteX0" fmla="*/ 142157 w 2136242"/>
                                  <a:gd name="connsiteY0" fmla="*/ 424634 h 822274"/>
                                  <a:gd name="connsiteX1" fmla="*/ 2136242 w 2136242"/>
                                  <a:gd name="connsiteY1" fmla="*/ 0 h 822274"/>
                                  <a:gd name="connsiteX2" fmla="*/ 1961674 w 2136242"/>
                                  <a:gd name="connsiteY2" fmla="*/ 407324 h 822274"/>
                                  <a:gd name="connsiteX3" fmla="*/ 0 w 2136242"/>
                                  <a:gd name="connsiteY3" fmla="*/ 822274 h 822274"/>
                                  <a:gd name="connsiteX4" fmla="*/ 142157 w 2136242"/>
                                  <a:gd name="connsiteY4" fmla="*/ 424634 h 822274"/>
                                  <a:gd name="connsiteX0" fmla="*/ 142157 w 2136242"/>
                                  <a:gd name="connsiteY0" fmla="*/ 424634 h 822274"/>
                                  <a:gd name="connsiteX1" fmla="*/ 2136242 w 2136242"/>
                                  <a:gd name="connsiteY1" fmla="*/ 0 h 822274"/>
                                  <a:gd name="connsiteX2" fmla="*/ 1777371 w 2136242"/>
                                  <a:gd name="connsiteY2" fmla="*/ 448031 h 822274"/>
                                  <a:gd name="connsiteX3" fmla="*/ 0 w 2136242"/>
                                  <a:gd name="connsiteY3" fmla="*/ 822274 h 822274"/>
                                  <a:gd name="connsiteX4" fmla="*/ 142157 w 2136242"/>
                                  <a:gd name="connsiteY4" fmla="*/ 424634 h 822274"/>
                                  <a:gd name="connsiteX0" fmla="*/ 142157 w 1868165"/>
                                  <a:gd name="connsiteY0" fmla="*/ 359503 h 757143"/>
                                  <a:gd name="connsiteX1" fmla="*/ 1868165 w 1868165"/>
                                  <a:gd name="connsiteY1" fmla="*/ 0 h 757143"/>
                                  <a:gd name="connsiteX2" fmla="*/ 1777371 w 1868165"/>
                                  <a:gd name="connsiteY2" fmla="*/ 382900 h 757143"/>
                                  <a:gd name="connsiteX3" fmla="*/ 0 w 1868165"/>
                                  <a:gd name="connsiteY3" fmla="*/ 757143 h 757143"/>
                                  <a:gd name="connsiteX4" fmla="*/ 142157 w 1868165"/>
                                  <a:gd name="connsiteY4" fmla="*/ 359503 h 757143"/>
                                  <a:gd name="connsiteX0" fmla="*/ 142157 w 1868165"/>
                                  <a:gd name="connsiteY0" fmla="*/ 359503 h 757143"/>
                                  <a:gd name="connsiteX1" fmla="*/ 1868165 w 1868165"/>
                                  <a:gd name="connsiteY1" fmla="*/ 0 h 757143"/>
                                  <a:gd name="connsiteX2" fmla="*/ 1727107 w 1868165"/>
                                  <a:gd name="connsiteY2" fmla="*/ 399182 h 757143"/>
                                  <a:gd name="connsiteX3" fmla="*/ 0 w 1868165"/>
                                  <a:gd name="connsiteY3" fmla="*/ 757143 h 757143"/>
                                  <a:gd name="connsiteX4" fmla="*/ 142157 w 1868165"/>
                                  <a:gd name="connsiteY4" fmla="*/ 359503 h 757143"/>
                                </a:gdLst>
                                <a:ahLst/>
                                <a:cxnLst>
                                  <a:cxn ang="0">
                                    <a:pos x="connsiteX0" y="connsiteY0"/>
                                  </a:cxn>
                                  <a:cxn ang="0">
                                    <a:pos x="connsiteX1" y="connsiteY1"/>
                                  </a:cxn>
                                  <a:cxn ang="0">
                                    <a:pos x="connsiteX2" y="connsiteY2"/>
                                  </a:cxn>
                                  <a:cxn ang="0">
                                    <a:pos x="connsiteX3" y="connsiteY3"/>
                                  </a:cxn>
                                  <a:cxn ang="0">
                                    <a:pos x="connsiteX4" y="connsiteY4"/>
                                  </a:cxn>
                                </a:cxnLst>
                                <a:rect l="l" t="t" r="r" b="b"/>
                                <a:pathLst>
                                  <a:path w="1868165" h="757143">
                                    <a:moveTo>
                                      <a:pt x="142157" y="359503"/>
                                    </a:moveTo>
                                    <a:lnTo>
                                      <a:pt x="1868165" y="0"/>
                                    </a:lnTo>
                                    <a:lnTo>
                                      <a:pt x="1727107" y="399182"/>
                                    </a:lnTo>
                                    <a:lnTo>
                                      <a:pt x="0" y="757143"/>
                                    </a:lnTo>
                                    <a:lnTo>
                                      <a:pt x="142157" y="359503"/>
                                    </a:lnTo>
                                    <a:close/>
                                  </a:path>
                                </a:pathLst>
                              </a:custGeom>
                              <a:solidFill>
                                <a:srgbClr val="92D050"/>
                              </a:solidFill>
                              <a:ln>
                                <a:noFill/>
                              </a:ln>
                            </p:spPr>
                            <p:style>
                              <a:lnRef idx="2">
                                <a:schemeClr val="accent1">
                                  <a:shade val="50000"/>
                                </a:schemeClr>
                              </a:lnRef>
                              <a:fillRef idx="1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lt1"/>
                              </a:fontRef>
                            </p:style>
                            <p:txBody>
                              <a:bodyPr rtlCol="0" anchor="ctr"/>
                              <a:lstStyle/>
                              <a:p>
                                <a:pPr algn="ctr"/>
                                <a:endParaRPr lang="nb-NO"/>
                              </a:p>
                            </p:txBody>
                          </p:sp>
                          <p:sp>
                            <p:nvSpPr>
                              <p:cNvPr id="54" name="Freeform 53"/>
                              <p:cNvSpPr/>
                              <p:nvPr/>
                            </p:nvSpPr>
                            <p:spPr>
                              <a:xfrm>
                                <a:off x="8281784" y="1518927"/>
                                <a:ext cx="1853738" cy="773085"/>
                              </a:xfrm>
                              <a:custGeom>
                                <a:avLst/>
                                <a:gdLst>
                                  <a:gd name="connsiteX0" fmla="*/ 33251 w 2152997"/>
                                  <a:gd name="connsiteY0" fmla="*/ 457200 h 789709"/>
                                  <a:gd name="connsiteX1" fmla="*/ 2152997 w 2152997"/>
                                  <a:gd name="connsiteY1" fmla="*/ 0 h 789709"/>
                                  <a:gd name="connsiteX2" fmla="*/ 1978429 w 2152997"/>
                                  <a:gd name="connsiteY2" fmla="*/ 407324 h 789709"/>
                                  <a:gd name="connsiteX3" fmla="*/ 0 w 2152997"/>
                                  <a:gd name="connsiteY3" fmla="*/ 789709 h 789709"/>
                                  <a:gd name="connsiteX4" fmla="*/ 33251 w 2152997"/>
                                  <a:gd name="connsiteY4" fmla="*/ 457200 h 789709"/>
                                  <a:gd name="connsiteX0" fmla="*/ 158912 w 2152997"/>
                                  <a:gd name="connsiteY0" fmla="*/ 424634 h 789709"/>
                                  <a:gd name="connsiteX1" fmla="*/ 2152997 w 2152997"/>
                                  <a:gd name="connsiteY1" fmla="*/ 0 h 789709"/>
                                  <a:gd name="connsiteX2" fmla="*/ 1978429 w 2152997"/>
                                  <a:gd name="connsiteY2" fmla="*/ 407324 h 789709"/>
                                  <a:gd name="connsiteX3" fmla="*/ 0 w 2152997"/>
                                  <a:gd name="connsiteY3" fmla="*/ 789709 h 789709"/>
                                  <a:gd name="connsiteX4" fmla="*/ 158912 w 2152997"/>
                                  <a:gd name="connsiteY4" fmla="*/ 424634 h 789709"/>
                                  <a:gd name="connsiteX0" fmla="*/ 142157 w 2136242"/>
                                  <a:gd name="connsiteY0" fmla="*/ 424634 h 822274"/>
                                  <a:gd name="connsiteX1" fmla="*/ 2136242 w 2136242"/>
                                  <a:gd name="connsiteY1" fmla="*/ 0 h 822274"/>
                                  <a:gd name="connsiteX2" fmla="*/ 1961674 w 2136242"/>
                                  <a:gd name="connsiteY2" fmla="*/ 407324 h 822274"/>
                                  <a:gd name="connsiteX3" fmla="*/ 0 w 2136242"/>
                                  <a:gd name="connsiteY3" fmla="*/ 822274 h 822274"/>
                                  <a:gd name="connsiteX4" fmla="*/ 142157 w 2136242"/>
                                  <a:gd name="connsiteY4" fmla="*/ 424634 h 822274"/>
                                  <a:gd name="connsiteX0" fmla="*/ 142157 w 2136242"/>
                                  <a:gd name="connsiteY0" fmla="*/ 424634 h 822274"/>
                                  <a:gd name="connsiteX1" fmla="*/ 2136242 w 2136242"/>
                                  <a:gd name="connsiteY1" fmla="*/ 0 h 822274"/>
                                  <a:gd name="connsiteX2" fmla="*/ 1777371 w 2136242"/>
                                  <a:gd name="connsiteY2" fmla="*/ 448031 h 822274"/>
                                  <a:gd name="connsiteX3" fmla="*/ 0 w 2136242"/>
                                  <a:gd name="connsiteY3" fmla="*/ 822274 h 822274"/>
                                  <a:gd name="connsiteX4" fmla="*/ 142157 w 2136242"/>
                                  <a:gd name="connsiteY4" fmla="*/ 424634 h 822274"/>
                                  <a:gd name="connsiteX0" fmla="*/ 142157 w 1868165"/>
                                  <a:gd name="connsiteY0" fmla="*/ 359503 h 757143"/>
                                  <a:gd name="connsiteX1" fmla="*/ 1868165 w 1868165"/>
                                  <a:gd name="connsiteY1" fmla="*/ 0 h 757143"/>
                                  <a:gd name="connsiteX2" fmla="*/ 1777371 w 1868165"/>
                                  <a:gd name="connsiteY2" fmla="*/ 382900 h 757143"/>
                                  <a:gd name="connsiteX3" fmla="*/ 0 w 1868165"/>
                                  <a:gd name="connsiteY3" fmla="*/ 757143 h 757143"/>
                                  <a:gd name="connsiteX4" fmla="*/ 142157 w 1868165"/>
                                  <a:gd name="connsiteY4" fmla="*/ 359503 h 757143"/>
                                  <a:gd name="connsiteX0" fmla="*/ 142157 w 1868165"/>
                                  <a:gd name="connsiteY0" fmla="*/ 359503 h 757143"/>
                                  <a:gd name="connsiteX1" fmla="*/ 1868165 w 1868165"/>
                                  <a:gd name="connsiteY1" fmla="*/ 0 h 757143"/>
                                  <a:gd name="connsiteX2" fmla="*/ 1727107 w 1868165"/>
                                  <a:gd name="connsiteY2" fmla="*/ 399182 h 757143"/>
                                  <a:gd name="connsiteX3" fmla="*/ 0 w 1868165"/>
                                  <a:gd name="connsiteY3" fmla="*/ 757143 h 757143"/>
                                  <a:gd name="connsiteX4" fmla="*/ 142157 w 1868165"/>
                                  <a:gd name="connsiteY4" fmla="*/ 359503 h 757143"/>
                                </a:gdLst>
                                <a:ahLst/>
                                <a:cxnLst>
                                  <a:cxn ang="0">
                                    <a:pos x="connsiteX0" y="connsiteY0"/>
                                  </a:cxn>
                                  <a:cxn ang="0">
                                    <a:pos x="connsiteX1" y="connsiteY1"/>
                                  </a:cxn>
                                  <a:cxn ang="0">
                                    <a:pos x="connsiteX2" y="connsiteY2"/>
                                  </a:cxn>
                                  <a:cxn ang="0">
                                    <a:pos x="connsiteX3" y="connsiteY3"/>
                                  </a:cxn>
                                  <a:cxn ang="0">
                                    <a:pos x="connsiteX4" y="connsiteY4"/>
                                  </a:cxn>
                                </a:cxnLst>
                                <a:rect l="l" t="t" r="r" b="b"/>
                                <a:pathLst>
                                  <a:path w="1868165" h="757143">
                                    <a:moveTo>
                                      <a:pt x="142157" y="359503"/>
                                    </a:moveTo>
                                    <a:lnTo>
                                      <a:pt x="1868165" y="0"/>
                                    </a:lnTo>
                                    <a:lnTo>
                                      <a:pt x="1727107" y="399182"/>
                                    </a:lnTo>
                                    <a:lnTo>
                                      <a:pt x="0" y="757143"/>
                                    </a:lnTo>
                                    <a:lnTo>
                                      <a:pt x="142157" y="359503"/>
                                    </a:lnTo>
                                    <a:close/>
                                  </a:path>
                                </a:pathLst>
                              </a:custGeom>
                              <a:solidFill>
                                <a:srgbClr val="92D050"/>
                              </a:solidFill>
                              <a:ln>
                                <a:noFill/>
                              </a:ln>
                            </p:spPr>
                            <p:style>
                              <a:lnRef idx="2">
                                <a:schemeClr val="accent1">
                                  <a:shade val="50000"/>
                                </a:schemeClr>
                              </a:lnRef>
                              <a:fillRef idx="1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lt1"/>
                              </a:fontRef>
                            </p:style>
                            <p:txBody>
                              <a:bodyPr rtlCol="0" anchor="ctr"/>
                              <a:lstStyle/>
                              <a:p>
                                <a:pPr algn="ctr"/>
                                <a:endParaRPr lang="nb-NO"/>
                              </a:p>
                            </p:txBody>
                          </p:sp>
                          <p:sp>
                            <p:nvSpPr>
                              <p:cNvPr id="55" name="Freeform 54"/>
                              <p:cNvSpPr/>
                              <p:nvPr/>
                            </p:nvSpPr>
                            <p:spPr>
                              <a:xfrm>
                                <a:off x="7670804" y="445192"/>
                                <a:ext cx="2843881" cy="4346634"/>
                              </a:xfrm>
                              <a:custGeom>
                                <a:avLst/>
                                <a:gdLst>
                                  <a:gd name="connsiteX0" fmla="*/ 1812175 w 1812175"/>
                                  <a:gd name="connsiteY0" fmla="*/ 0 h 3491345"/>
                                  <a:gd name="connsiteX1" fmla="*/ 1246909 w 1812175"/>
                                  <a:gd name="connsiteY1" fmla="*/ 1562793 h 3491345"/>
                                  <a:gd name="connsiteX2" fmla="*/ 781397 w 1812175"/>
                                  <a:gd name="connsiteY2" fmla="*/ 2510443 h 3491345"/>
                                  <a:gd name="connsiteX3" fmla="*/ 157942 w 1812175"/>
                                  <a:gd name="connsiteY3" fmla="*/ 3325091 h 3491345"/>
                                  <a:gd name="connsiteX4" fmla="*/ 0 w 1812175"/>
                                  <a:gd name="connsiteY4" fmla="*/ 3491345 h 3491345"/>
                                  <a:gd name="connsiteX0" fmla="*/ 1812175 w 1812175"/>
                                  <a:gd name="connsiteY0" fmla="*/ 0 h 3491345"/>
                                  <a:gd name="connsiteX1" fmla="*/ 1246909 w 1812175"/>
                                  <a:gd name="connsiteY1" fmla="*/ 1562793 h 3491345"/>
                                  <a:gd name="connsiteX2" fmla="*/ 735216 w 1812175"/>
                                  <a:gd name="connsiteY2" fmla="*/ 2510443 h 3491345"/>
                                  <a:gd name="connsiteX3" fmla="*/ 157942 w 1812175"/>
                                  <a:gd name="connsiteY3" fmla="*/ 3325091 h 3491345"/>
                                  <a:gd name="connsiteX4" fmla="*/ 0 w 1812175"/>
                                  <a:gd name="connsiteY4" fmla="*/ 3491345 h 3491345"/>
                                  <a:gd name="connsiteX0" fmla="*/ 2837411 w 2837411"/>
                                  <a:gd name="connsiteY0" fmla="*/ 0 h 4165600"/>
                                  <a:gd name="connsiteX1" fmla="*/ 2272145 w 2837411"/>
                                  <a:gd name="connsiteY1" fmla="*/ 1562793 h 4165600"/>
                                  <a:gd name="connsiteX2" fmla="*/ 1760452 w 2837411"/>
                                  <a:gd name="connsiteY2" fmla="*/ 2510443 h 4165600"/>
                                  <a:gd name="connsiteX3" fmla="*/ 1183178 w 2837411"/>
                                  <a:gd name="connsiteY3" fmla="*/ 3325091 h 4165600"/>
                                  <a:gd name="connsiteX4" fmla="*/ 0 w 2837411"/>
                                  <a:gd name="connsiteY4" fmla="*/ 4165600 h 4165600"/>
                                  <a:gd name="connsiteX0" fmla="*/ 2837411 w 2837411"/>
                                  <a:gd name="connsiteY0" fmla="*/ 0 h 4165600"/>
                                  <a:gd name="connsiteX1" fmla="*/ 2272145 w 2837411"/>
                                  <a:gd name="connsiteY1" fmla="*/ 1562793 h 4165600"/>
                                  <a:gd name="connsiteX2" fmla="*/ 1760452 w 2837411"/>
                                  <a:gd name="connsiteY2" fmla="*/ 2510443 h 4165600"/>
                                  <a:gd name="connsiteX3" fmla="*/ 1210887 w 2837411"/>
                                  <a:gd name="connsiteY3" fmla="*/ 3241964 h 4165600"/>
                                  <a:gd name="connsiteX4" fmla="*/ 0 w 2837411"/>
                                  <a:gd name="connsiteY4" fmla="*/ 4165600 h 4165600"/>
                                </a:gdLst>
                                <a:ahLst/>
                                <a:cxnLst>
                                  <a:cxn ang="0">
                                    <a:pos x="connsiteX0" y="connsiteY0"/>
                                  </a:cxn>
                                  <a:cxn ang="0">
                                    <a:pos x="connsiteX1" y="connsiteY1"/>
                                  </a:cxn>
                                  <a:cxn ang="0">
                                    <a:pos x="connsiteX2" y="connsiteY2"/>
                                  </a:cxn>
                                  <a:cxn ang="0">
                                    <a:pos x="connsiteX3" y="connsiteY3"/>
                                  </a:cxn>
                                  <a:cxn ang="0">
                                    <a:pos x="connsiteX4" y="connsiteY4"/>
                                  </a:cxn>
                                </a:cxnLst>
                                <a:rect l="l" t="t" r="r" b="b"/>
                                <a:pathLst>
                                  <a:path w="2837411" h="4165600">
                                    <a:moveTo>
                                      <a:pt x="2837411" y="0"/>
                                    </a:moveTo>
                                    <a:lnTo>
                                      <a:pt x="2272145" y="1562793"/>
                                    </a:lnTo>
                                    <a:lnTo>
                                      <a:pt x="1760452" y="2510443"/>
                                    </a:lnTo>
                                    <a:lnTo>
                                      <a:pt x="1210887" y="3241964"/>
                                    </a:lnTo>
                                    <a:lnTo>
                                      <a:pt x="0" y="4165600"/>
                                    </a:lnTo>
                                  </a:path>
                                </a:pathLst>
                              </a:custGeom>
                              <a:noFill/>
                              <a:ln w="15875">
                                <a:solidFill>
                                  <a:schemeClr val="tx1"/>
                                </a:solidFill>
                              </a:ln>
                            </p:spPr>
                            <p:style>
                              <a:lnRef idx="2">
                                <a:schemeClr val="accent1">
                                  <a:shade val="50000"/>
                                </a:schemeClr>
                              </a:lnRef>
                              <a:fillRef idx="1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lt1"/>
                              </a:fontRef>
                            </p:style>
                            <p:txBody>
                              <a:bodyPr rtlCol="0" anchor="ctr"/>
                              <a:lstStyle/>
                              <a:p>
                                <a:pPr algn="ctr"/>
                                <a:endParaRPr lang="nb-NO"/>
                              </a:p>
                            </p:txBody>
                          </p:sp>
                          <p:cxnSp>
                            <p:nvCxnSpPr>
                              <p:cNvPr id="56" name="Straight Connector 55"/>
                              <p:cNvCxnSpPr/>
                              <p:nvPr/>
                            </p:nvCxnSpPr>
                            <p:spPr>
                              <a:xfrm flipH="1">
                                <a:off x="7978139" y="1088964"/>
                                <a:ext cx="714896" cy="2094809"/>
                              </a:xfrm>
                              <a:prstGeom prst="line">
                                <a:avLst/>
                              </a:prstGeom>
                              <a:ln w="25400"/>
                            </p:spPr>
                            <p:style>
                              <a:lnRef idx="3">
                                <a:schemeClr val="dk1"/>
                              </a:lnRef>
                              <a:fillRef idx="0">
                                <a:schemeClr val="dk1"/>
                              </a:fillRef>
                              <a:effectRef idx="2">
                                <a:schemeClr val="dk1"/>
                              </a:effectRef>
                              <a:fontRef idx="minor">
                                <a:schemeClr val="tx1"/>
                              </a:fontRef>
                            </p:style>
                          </p:cxnSp>
                        </p:grpSp>
                        <p:sp>
                          <p:nvSpPr>
                            <p:cNvPr id="39" name="Freeform 38"/>
                            <p:cNvSpPr/>
                            <p:nvPr/>
                          </p:nvSpPr>
                          <p:spPr>
                            <a:xfrm>
                              <a:off x="498765" y="517236"/>
                              <a:ext cx="9762836" cy="510769"/>
                            </a:xfrm>
                            <a:custGeom>
                              <a:avLst/>
                              <a:gdLst>
                                <a:gd name="connsiteX0" fmla="*/ 0 w 10704945"/>
                                <a:gd name="connsiteY0" fmla="*/ 701964 h 701964"/>
                                <a:gd name="connsiteX1" fmla="*/ 0 w 10704945"/>
                                <a:gd name="connsiteY1" fmla="*/ 701964 h 701964"/>
                                <a:gd name="connsiteX2" fmla="*/ 83127 w 10704945"/>
                                <a:gd name="connsiteY2" fmla="*/ 628073 h 701964"/>
                                <a:gd name="connsiteX3" fmla="*/ 138545 w 10704945"/>
                                <a:gd name="connsiteY3" fmla="*/ 581891 h 701964"/>
                                <a:gd name="connsiteX4" fmla="*/ 184727 w 10704945"/>
                                <a:gd name="connsiteY4" fmla="*/ 535709 h 701964"/>
                                <a:gd name="connsiteX5" fmla="*/ 221672 w 10704945"/>
                                <a:gd name="connsiteY5" fmla="*/ 498764 h 701964"/>
                                <a:gd name="connsiteX6" fmla="*/ 267854 w 10704945"/>
                                <a:gd name="connsiteY6" fmla="*/ 461819 h 701964"/>
                                <a:gd name="connsiteX7" fmla="*/ 332509 w 10704945"/>
                                <a:gd name="connsiteY7" fmla="*/ 424873 h 701964"/>
                                <a:gd name="connsiteX8" fmla="*/ 369454 w 10704945"/>
                                <a:gd name="connsiteY8" fmla="*/ 415637 h 701964"/>
                                <a:gd name="connsiteX9" fmla="*/ 526472 w 10704945"/>
                                <a:gd name="connsiteY9" fmla="*/ 434109 h 701964"/>
                                <a:gd name="connsiteX10" fmla="*/ 554181 w 10704945"/>
                                <a:gd name="connsiteY10" fmla="*/ 452582 h 701964"/>
                                <a:gd name="connsiteX11" fmla="*/ 618836 w 10704945"/>
                                <a:gd name="connsiteY11" fmla="*/ 461819 h 701964"/>
                                <a:gd name="connsiteX12" fmla="*/ 711200 w 10704945"/>
                                <a:gd name="connsiteY12" fmla="*/ 489528 h 701964"/>
                                <a:gd name="connsiteX13" fmla="*/ 775854 w 10704945"/>
                                <a:gd name="connsiteY13" fmla="*/ 508000 h 701964"/>
                                <a:gd name="connsiteX14" fmla="*/ 849745 w 10704945"/>
                                <a:gd name="connsiteY14" fmla="*/ 517237 h 701964"/>
                                <a:gd name="connsiteX15" fmla="*/ 886690 w 10704945"/>
                                <a:gd name="connsiteY15" fmla="*/ 526473 h 701964"/>
                                <a:gd name="connsiteX16" fmla="*/ 942109 w 10704945"/>
                                <a:gd name="connsiteY16" fmla="*/ 535709 h 701964"/>
                                <a:gd name="connsiteX17" fmla="*/ 979054 w 10704945"/>
                                <a:gd name="connsiteY17" fmla="*/ 544946 h 701964"/>
                                <a:gd name="connsiteX18" fmla="*/ 1099127 w 10704945"/>
                                <a:gd name="connsiteY18" fmla="*/ 563419 h 701964"/>
                                <a:gd name="connsiteX19" fmla="*/ 1607127 w 10704945"/>
                                <a:gd name="connsiteY19" fmla="*/ 554182 h 701964"/>
                                <a:gd name="connsiteX20" fmla="*/ 1644072 w 10704945"/>
                                <a:gd name="connsiteY20" fmla="*/ 535709 h 701964"/>
                                <a:gd name="connsiteX21" fmla="*/ 1708727 w 10704945"/>
                                <a:gd name="connsiteY21" fmla="*/ 517237 h 701964"/>
                                <a:gd name="connsiteX22" fmla="*/ 1801090 w 10704945"/>
                                <a:gd name="connsiteY22" fmla="*/ 498764 h 701964"/>
                                <a:gd name="connsiteX23" fmla="*/ 1874981 w 10704945"/>
                                <a:gd name="connsiteY23" fmla="*/ 471055 h 701964"/>
                                <a:gd name="connsiteX24" fmla="*/ 1995054 w 10704945"/>
                                <a:gd name="connsiteY24" fmla="*/ 434109 h 701964"/>
                                <a:gd name="connsiteX25" fmla="*/ 2050472 w 10704945"/>
                                <a:gd name="connsiteY25" fmla="*/ 415637 h 701964"/>
                                <a:gd name="connsiteX26" fmla="*/ 2142836 w 10704945"/>
                                <a:gd name="connsiteY26" fmla="*/ 397164 h 701964"/>
                                <a:gd name="connsiteX27" fmla="*/ 2207490 w 10704945"/>
                                <a:gd name="connsiteY27" fmla="*/ 378691 h 701964"/>
                                <a:gd name="connsiteX28" fmla="*/ 2235200 w 10704945"/>
                                <a:gd name="connsiteY28" fmla="*/ 369455 h 701964"/>
                                <a:gd name="connsiteX29" fmla="*/ 2327563 w 10704945"/>
                                <a:gd name="connsiteY29" fmla="*/ 360219 h 701964"/>
                                <a:gd name="connsiteX30" fmla="*/ 2401454 w 10704945"/>
                                <a:gd name="connsiteY30" fmla="*/ 350982 h 701964"/>
                                <a:gd name="connsiteX31" fmla="*/ 2429163 w 10704945"/>
                                <a:gd name="connsiteY31" fmla="*/ 341746 h 701964"/>
                                <a:gd name="connsiteX32" fmla="*/ 2493818 w 10704945"/>
                                <a:gd name="connsiteY32" fmla="*/ 350982 h 701964"/>
                                <a:gd name="connsiteX33" fmla="*/ 2576945 w 10704945"/>
                                <a:gd name="connsiteY33" fmla="*/ 397164 h 701964"/>
                                <a:gd name="connsiteX34" fmla="*/ 2604654 w 10704945"/>
                                <a:gd name="connsiteY34" fmla="*/ 406400 h 701964"/>
                                <a:gd name="connsiteX35" fmla="*/ 2660072 w 10704945"/>
                                <a:gd name="connsiteY35" fmla="*/ 434109 h 701964"/>
                                <a:gd name="connsiteX36" fmla="*/ 2724727 w 10704945"/>
                                <a:gd name="connsiteY36" fmla="*/ 461819 h 701964"/>
                                <a:gd name="connsiteX37" fmla="*/ 2937163 w 10704945"/>
                                <a:gd name="connsiteY37" fmla="*/ 452582 h 701964"/>
                                <a:gd name="connsiteX38" fmla="*/ 2983345 w 10704945"/>
                                <a:gd name="connsiteY38" fmla="*/ 443346 h 701964"/>
                                <a:gd name="connsiteX39" fmla="*/ 3066472 w 10704945"/>
                                <a:gd name="connsiteY39" fmla="*/ 415637 h 701964"/>
                                <a:gd name="connsiteX40" fmla="*/ 3186545 w 10704945"/>
                                <a:gd name="connsiteY40" fmla="*/ 360219 h 701964"/>
                                <a:gd name="connsiteX41" fmla="*/ 3251200 w 10704945"/>
                                <a:gd name="connsiteY41" fmla="*/ 332509 h 701964"/>
                                <a:gd name="connsiteX42" fmla="*/ 3288145 w 10704945"/>
                                <a:gd name="connsiteY42" fmla="*/ 314037 h 701964"/>
                                <a:gd name="connsiteX43" fmla="*/ 3334327 w 10704945"/>
                                <a:gd name="connsiteY43" fmla="*/ 295564 h 701964"/>
                                <a:gd name="connsiteX44" fmla="*/ 3389745 w 10704945"/>
                                <a:gd name="connsiteY44" fmla="*/ 277091 h 701964"/>
                                <a:gd name="connsiteX45" fmla="*/ 3685309 w 10704945"/>
                                <a:gd name="connsiteY45" fmla="*/ 286328 h 701964"/>
                                <a:gd name="connsiteX46" fmla="*/ 3731490 w 10704945"/>
                                <a:gd name="connsiteY46" fmla="*/ 304800 h 701964"/>
                                <a:gd name="connsiteX47" fmla="*/ 3768436 w 10704945"/>
                                <a:gd name="connsiteY47" fmla="*/ 314037 h 701964"/>
                                <a:gd name="connsiteX48" fmla="*/ 3851563 w 10704945"/>
                                <a:gd name="connsiteY48" fmla="*/ 341746 h 701964"/>
                                <a:gd name="connsiteX49" fmla="*/ 3906981 w 10704945"/>
                                <a:gd name="connsiteY49" fmla="*/ 350982 h 701964"/>
                                <a:gd name="connsiteX50" fmla="*/ 3971636 w 10704945"/>
                                <a:gd name="connsiteY50" fmla="*/ 360219 h 701964"/>
                                <a:gd name="connsiteX51" fmla="*/ 4017818 w 10704945"/>
                                <a:gd name="connsiteY51" fmla="*/ 369455 h 701964"/>
                                <a:gd name="connsiteX52" fmla="*/ 4174836 w 10704945"/>
                                <a:gd name="connsiteY52" fmla="*/ 360219 h 701964"/>
                                <a:gd name="connsiteX53" fmla="*/ 4221018 w 10704945"/>
                                <a:gd name="connsiteY53" fmla="*/ 341746 h 701964"/>
                                <a:gd name="connsiteX54" fmla="*/ 4304145 w 10704945"/>
                                <a:gd name="connsiteY54" fmla="*/ 323273 h 701964"/>
                                <a:gd name="connsiteX55" fmla="*/ 4368800 w 10704945"/>
                                <a:gd name="connsiteY55" fmla="*/ 304800 h 701964"/>
                                <a:gd name="connsiteX56" fmla="*/ 4433454 w 10704945"/>
                                <a:gd name="connsiteY56" fmla="*/ 295564 h 701964"/>
                                <a:gd name="connsiteX57" fmla="*/ 4553527 w 10704945"/>
                                <a:gd name="connsiteY57" fmla="*/ 277091 h 701964"/>
                                <a:gd name="connsiteX58" fmla="*/ 4618181 w 10704945"/>
                                <a:gd name="connsiteY58" fmla="*/ 249382 h 701964"/>
                                <a:gd name="connsiteX59" fmla="*/ 4756727 w 10704945"/>
                                <a:gd name="connsiteY59" fmla="*/ 212437 h 701964"/>
                                <a:gd name="connsiteX60" fmla="*/ 4830618 w 10704945"/>
                                <a:gd name="connsiteY60" fmla="*/ 203200 h 701964"/>
                                <a:gd name="connsiteX61" fmla="*/ 4895272 w 10704945"/>
                                <a:gd name="connsiteY61" fmla="*/ 193964 h 701964"/>
                                <a:gd name="connsiteX62" fmla="*/ 4996872 w 10704945"/>
                                <a:gd name="connsiteY62" fmla="*/ 175491 h 701964"/>
                                <a:gd name="connsiteX63" fmla="*/ 5061527 w 10704945"/>
                                <a:gd name="connsiteY63" fmla="*/ 166255 h 701964"/>
                                <a:gd name="connsiteX64" fmla="*/ 5412509 w 10704945"/>
                                <a:gd name="connsiteY64" fmla="*/ 184728 h 701964"/>
                                <a:gd name="connsiteX65" fmla="*/ 5440218 w 10704945"/>
                                <a:gd name="connsiteY65" fmla="*/ 193964 h 701964"/>
                                <a:gd name="connsiteX66" fmla="*/ 5514109 w 10704945"/>
                                <a:gd name="connsiteY66" fmla="*/ 221673 h 701964"/>
                                <a:gd name="connsiteX67" fmla="*/ 5588000 w 10704945"/>
                                <a:gd name="connsiteY67" fmla="*/ 249382 h 701964"/>
                                <a:gd name="connsiteX68" fmla="*/ 5661890 w 10704945"/>
                                <a:gd name="connsiteY68" fmla="*/ 267855 h 701964"/>
                                <a:gd name="connsiteX69" fmla="*/ 5911272 w 10704945"/>
                                <a:gd name="connsiteY69" fmla="*/ 258619 h 701964"/>
                                <a:gd name="connsiteX70" fmla="*/ 6040581 w 10704945"/>
                                <a:gd name="connsiteY70" fmla="*/ 221673 h 701964"/>
                                <a:gd name="connsiteX71" fmla="*/ 6234545 w 10704945"/>
                                <a:gd name="connsiteY71" fmla="*/ 166255 h 701964"/>
                                <a:gd name="connsiteX72" fmla="*/ 6299200 w 10704945"/>
                                <a:gd name="connsiteY72" fmla="*/ 147782 h 701964"/>
                                <a:gd name="connsiteX73" fmla="*/ 6474690 w 10704945"/>
                                <a:gd name="connsiteY73" fmla="*/ 83128 h 701964"/>
                                <a:gd name="connsiteX74" fmla="*/ 6548581 w 10704945"/>
                                <a:gd name="connsiteY74" fmla="*/ 73891 h 701964"/>
                                <a:gd name="connsiteX75" fmla="*/ 6724072 w 10704945"/>
                                <a:gd name="connsiteY75" fmla="*/ 83128 h 701964"/>
                                <a:gd name="connsiteX76" fmla="*/ 6807200 w 10704945"/>
                                <a:gd name="connsiteY76" fmla="*/ 129309 h 701964"/>
                                <a:gd name="connsiteX77" fmla="*/ 6890327 w 10704945"/>
                                <a:gd name="connsiteY77" fmla="*/ 157019 h 701964"/>
                                <a:gd name="connsiteX78" fmla="*/ 6918036 w 10704945"/>
                                <a:gd name="connsiteY78" fmla="*/ 166255 h 701964"/>
                                <a:gd name="connsiteX79" fmla="*/ 6945745 w 10704945"/>
                                <a:gd name="connsiteY79" fmla="*/ 175491 h 701964"/>
                                <a:gd name="connsiteX80" fmla="*/ 7038109 w 10704945"/>
                                <a:gd name="connsiteY80" fmla="*/ 193964 h 701964"/>
                                <a:gd name="connsiteX81" fmla="*/ 7075054 w 10704945"/>
                                <a:gd name="connsiteY81" fmla="*/ 203200 h 701964"/>
                                <a:gd name="connsiteX82" fmla="*/ 7158181 w 10704945"/>
                                <a:gd name="connsiteY82" fmla="*/ 212437 h 701964"/>
                                <a:gd name="connsiteX83" fmla="*/ 7462981 w 10704945"/>
                                <a:gd name="connsiteY83" fmla="*/ 203200 h 701964"/>
                                <a:gd name="connsiteX84" fmla="*/ 7490690 w 10704945"/>
                                <a:gd name="connsiteY84" fmla="*/ 193964 h 701964"/>
                                <a:gd name="connsiteX85" fmla="*/ 7656945 w 10704945"/>
                                <a:gd name="connsiteY85" fmla="*/ 203200 h 701964"/>
                                <a:gd name="connsiteX86" fmla="*/ 7693890 w 10704945"/>
                                <a:gd name="connsiteY86" fmla="*/ 221673 h 701964"/>
                                <a:gd name="connsiteX87" fmla="*/ 7721600 w 10704945"/>
                                <a:gd name="connsiteY87" fmla="*/ 240146 h 701964"/>
                                <a:gd name="connsiteX88" fmla="*/ 7795490 w 10704945"/>
                                <a:gd name="connsiteY88" fmla="*/ 258619 h 701964"/>
                                <a:gd name="connsiteX89" fmla="*/ 7887854 w 10704945"/>
                                <a:gd name="connsiteY89" fmla="*/ 286328 h 701964"/>
                                <a:gd name="connsiteX90" fmla="*/ 8081818 w 10704945"/>
                                <a:gd name="connsiteY90" fmla="*/ 277091 h 701964"/>
                                <a:gd name="connsiteX91" fmla="*/ 8109527 w 10704945"/>
                                <a:gd name="connsiteY91" fmla="*/ 267855 h 701964"/>
                                <a:gd name="connsiteX92" fmla="*/ 8183418 w 10704945"/>
                                <a:gd name="connsiteY92" fmla="*/ 249382 h 701964"/>
                                <a:gd name="connsiteX93" fmla="*/ 8238836 w 10704945"/>
                                <a:gd name="connsiteY93" fmla="*/ 230909 h 701964"/>
                                <a:gd name="connsiteX94" fmla="*/ 8266545 w 10704945"/>
                                <a:gd name="connsiteY94" fmla="*/ 221673 h 701964"/>
                                <a:gd name="connsiteX95" fmla="*/ 8405090 w 10704945"/>
                                <a:gd name="connsiteY95" fmla="*/ 203200 h 701964"/>
                                <a:gd name="connsiteX96" fmla="*/ 8737600 w 10704945"/>
                                <a:gd name="connsiteY96" fmla="*/ 221673 h 701964"/>
                                <a:gd name="connsiteX97" fmla="*/ 8793018 w 10704945"/>
                                <a:gd name="connsiteY97" fmla="*/ 230909 h 701964"/>
                                <a:gd name="connsiteX98" fmla="*/ 9042400 w 10704945"/>
                                <a:gd name="connsiteY98" fmla="*/ 212437 h 701964"/>
                                <a:gd name="connsiteX99" fmla="*/ 9107054 w 10704945"/>
                                <a:gd name="connsiteY99" fmla="*/ 203200 h 701964"/>
                                <a:gd name="connsiteX100" fmla="*/ 9282545 w 10704945"/>
                                <a:gd name="connsiteY100" fmla="*/ 147782 h 701964"/>
                                <a:gd name="connsiteX101" fmla="*/ 9402618 w 10704945"/>
                                <a:gd name="connsiteY101" fmla="*/ 120073 h 701964"/>
                                <a:gd name="connsiteX102" fmla="*/ 9448800 w 10704945"/>
                                <a:gd name="connsiteY102" fmla="*/ 110837 h 701964"/>
                                <a:gd name="connsiteX103" fmla="*/ 9938327 w 10704945"/>
                                <a:gd name="connsiteY103" fmla="*/ 101600 h 701964"/>
                                <a:gd name="connsiteX104" fmla="*/ 9966036 w 10704945"/>
                                <a:gd name="connsiteY104" fmla="*/ 92364 h 701964"/>
                                <a:gd name="connsiteX105" fmla="*/ 10058400 w 10704945"/>
                                <a:gd name="connsiteY105" fmla="*/ 73891 h 701964"/>
                                <a:gd name="connsiteX106" fmla="*/ 10104581 w 10704945"/>
                                <a:gd name="connsiteY106" fmla="*/ 55419 h 701964"/>
                                <a:gd name="connsiteX107" fmla="*/ 10196945 w 10704945"/>
                                <a:gd name="connsiteY107" fmla="*/ 27709 h 701964"/>
                                <a:gd name="connsiteX108" fmla="*/ 10280072 w 10704945"/>
                                <a:gd name="connsiteY108" fmla="*/ 0 h 701964"/>
                                <a:gd name="connsiteX109" fmla="*/ 10483272 w 10704945"/>
                                <a:gd name="connsiteY109" fmla="*/ 9237 h 701964"/>
                                <a:gd name="connsiteX110" fmla="*/ 10520218 w 10704945"/>
                                <a:gd name="connsiteY110" fmla="*/ 18473 h 701964"/>
                                <a:gd name="connsiteX111" fmla="*/ 10631054 w 10704945"/>
                                <a:gd name="connsiteY111" fmla="*/ 18473 h 701964"/>
                                <a:gd name="connsiteX112" fmla="*/ 10704945 w 10704945"/>
                                <a:gd name="connsiteY112" fmla="*/ 18473 h 701964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  <a:cxn ang="0">
                                  <a:pos x="connsiteX7" y="connsiteY7"/>
                                </a:cxn>
                                <a:cxn ang="0">
                                  <a:pos x="connsiteX8" y="connsiteY8"/>
                                </a:cxn>
                                <a:cxn ang="0">
                                  <a:pos x="connsiteX9" y="connsiteY9"/>
                                </a:cxn>
                                <a:cxn ang="0">
                                  <a:pos x="connsiteX10" y="connsiteY10"/>
                                </a:cxn>
                                <a:cxn ang="0">
                                  <a:pos x="connsiteX11" y="connsiteY11"/>
                                </a:cxn>
                                <a:cxn ang="0">
                                  <a:pos x="connsiteX12" y="connsiteY12"/>
                                </a:cxn>
                                <a:cxn ang="0">
                                  <a:pos x="connsiteX13" y="connsiteY13"/>
                                </a:cxn>
                                <a:cxn ang="0">
                                  <a:pos x="connsiteX14" y="connsiteY14"/>
                                </a:cxn>
                                <a:cxn ang="0">
                                  <a:pos x="connsiteX15" y="connsiteY15"/>
                                </a:cxn>
                                <a:cxn ang="0">
                                  <a:pos x="connsiteX16" y="connsiteY16"/>
                                </a:cxn>
                                <a:cxn ang="0">
                                  <a:pos x="connsiteX17" y="connsiteY17"/>
                                </a:cxn>
                                <a:cxn ang="0">
                                  <a:pos x="connsiteX18" y="connsiteY18"/>
                                </a:cxn>
                                <a:cxn ang="0">
                                  <a:pos x="connsiteX19" y="connsiteY19"/>
                                </a:cxn>
                                <a:cxn ang="0">
                                  <a:pos x="connsiteX20" y="connsiteY20"/>
                                </a:cxn>
                                <a:cxn ang="0">
                                  <a:pos x="connsiteX21" y="connsiteY21"/>
                                </a:cxn>
                                <a:cxn ang="0">
                                  <a:pos x="connsiteX22" y="connsiteY22"/>
                                </a:cxn>
                                <a:cxn ang="0">
                                  <a:pos x="connsiteX23" y="connsiteY23"/>
                                </a:cxn>
                                <a:cxn ang="0">
                                  <a:pos x="connsiteX24" y="connsiteY24"/>
                                </a:cxn>
                                <a:cxn ang="0">
                                  <a:pos x="connsiteX25" y="connsiteY25"/>
                                </a:cxn>
                                <a:cxn ang="0">
                                  <a:pos x="connsiteX26" y="connsiteY26"/>
                                </a:cxn>
                                <a:cxn ang="0">
                                  <a:pos x="connsiteX27" y="connsiteY27"/>
                                </a:cxn>
                                <a:cxn ang="0">
                                  <a:pos x="connsiteX28" y="connsiteY28"/>
                                </a:cxn>
                                <a:cxn ang="0">
                                  <a:pos x="connsiteX29" y="connsiteY29"/>
                                </a:cxn>
                                <a:cxn ang="0">
                                  <a:pos x="connsiteX30" y="connsiteY30"/>
                                </a:cxn>
                                <a:cxn ang="0">
                                  <a:pos x="connsiteX31" y="connsiteY31"/>
                                </a:cxn>
                                <a:cxn ang="0">
                                  <a:pos x="connsiteX32" y="connsiteY32"/>
                                </a:cxn>
                                <a:cxn ang="0">
                                  <a:pos x="connsiteX33" y="connsiteY33"/>
                                </a:cxn>
                                <a:cxn ang="0">
                                  <a:pos x="connsiteX34" y="connsiteY34"/>
                                </a:cxn>
                                <a:cxn ang="0">
                                  <a:pos x="connsiteX35" y="connsiteY35"/>
                                </a:cxn>
                                <a:cxn ang="0">
                                  <a:pos x="connsiteX36" y="connsiteY36"/>
                                </a:cxn>
                                <a:cxn ang="0">
                                  <a:pos x="connsiteX37" y="connsiteY37"/>
                                </a:cxn>
                                <a:cxn ang="0">
                                  <a:pos x="connsiteX38" y="connsiteY38"/>
                                </a:cxn>
                                <a:cxn ang="0">
                                  <a:pos x="connsiteX39" y="connsiteY39"/>
                                </a:cxn>
                                <a:cxn ang="0">
                                  <a:pos x="connsiteX40" y="connsiteY40"/>
                                </a:cxn>
                                <a:cxn ang="0">
                                  <a:pos x="connsiteX41" y="connsiteY41"/>
                                </a:cxn>
                                <a:cxn ang="0">
                                  <a:pos x="connsiteX42" y="connsiteY42"/>
                                </a:cxn>
                                <a:cxn ang="0">
                                  <a:pos x="connsiteX43" y="connsiteY43"/>
                                </a:cxn>
                                <a:cxn ang="0">
                                  <a:pos x="connsiteX44" y="connsiteY44"/>
                                </a:cxn>
                                <a:cxn ang="0">
                                  <a:pos x="connsiteX45" y="connsiteY45"/>
                                </a:cxn>
                                <a:cxn ang="0">
                                  <a:pos x="connsiteX46" y="connsiteY46"/>
                                </a:cxn>
                                <a:cxn ang="0">
                                  <a:pos x="connsiteX47" y="connsiteY47"/>
                                </a:cxn>
                                <a:cxn ang="0">
                                  <a:pos x="connsiteX48" y="connsiteY48"/>
                                </a:cxn>
                                <a:cxn ang="0">
                                  <a:pos x="connsiteX49" y="connsiteY49"/>
                                </a:cxn>
                                <a:cxn ang="0">
                                  <a:pos x="connsiteX50" y="connsiteY50"/>
                                </a:cxn>
                                <a:cxn ang="0">
                                  <a:pos x="connsiteX51" y="connsiteY51"/>
                                </a:cxn>
                                <a:cxn ang="0">
                                  <a:pos x="connsiteX52" y="connsiteY52"/>
                                </a:cxn>
                                <a:cxn ang="0">
                                  <a:pos x="connsiteX53" y="connsiteY53"/>
                                </a:cxn>
                                <a:cxn ang="0">
                                  <a:pos x="connsiteX54" y="connsiteY54"/>
                                </a:cxn>
                                <a:cxn ang="0">
                                  <a:pos x="connsiteX55" y="connsiteY55"/>
                                </a:cxn>
                                <a:cxn ang="0">
                                  <a:pos x="connsiteX56" y="connsiteY56"/>
                                </a:cxn>
                                <a:cxn ang="0">
                                  <a:pos x="connsiteX57" y="connsiteY57"/>
                                </a:cxn>
                                <a:cxn ang="0">
                                  <a:pos x="connsiteX58" y="connsiteY58"/>
                                </a:cxn>
                                <a:cxn ang="0">
                                  <a:pos x="connsiteX59" y="connsiteY59"/>
                                </a:cxn>
                                <a:cxn ang="0">
                                  <a:pos x="connsiteX60" y="connsiteY60"/>
                                </a:cxn>
                                <a:cxn ang="0">
                                  <a:pos x="connsiteX61" y="connsiteY61"/>
                                </a:cxn>
                                <a:cxn ang="0">
                                  <a:pos x="connsiteX62" y="connsiteY62"/>
                                </a:cxn>
                                <a:cxn ang="0">
                                  <a:pos x="connsiteX63" y="connsiteY63"/>
                                </a:cxn>
                                <a:cxn ang="0">
                                  <a:pos x="connsiteX64" y="connsiteY64"/>
                                </a:cxn>
                                <a:cxn ang="0">
                                  <a:pos x="connsiteX65" y="connsiteY65"/>
                                </a:cxn>
                                <a:cxn ang="0">
                                  <a:pos x="connsiteX66" y="connsiteY66"/>
                                </a:cxn>
                                <a:cxn ang="0">
                                  <a:pos x="connsiteX67" y="connsiteY67"/>
                                </a:cxn>
                                <a:cxn ang="0">
                                  <a:pos x="connsiteX68" y="connsiteY68"/>
                                </a:cxn>
                                <a:cxn ang="0">
                                  <a:pos x="connsiteX69" y="connsiteY69"/>
                                </a:cxn>
                                <a:cxn ang="0">
                                  <a:pos x="connsiteX70" y="connsiteY70"/>
                                </a:cxn>
                                <a:cxn ang="0">
                                  <a:pos x="connsiteX71" y="connsiteY71"/>
                                </a:cxn>
                                <a:cxn ang="0">
                                  <a:pos x="connsiteX72" y="connsiteY72"/>
                                </a:cxn>
                                <a:cxn ang="0">
                                  <a:pos x="connsiteX73" y="connsiteY73"/>
                                </a:cxn>
                                <a:cxn ang="0">
                                  <a:pos x="connsiteX74" y="connsiteY74"/>
                                </a:cxn>
                                <a:cxn ang="0">
                                  <a:pos x="connsiteX75" y="connsiteY75"/>
                                </a:cxn>
                                <a:cxn ang="0">
                                  <a:pos x="connsiteX76" y="connsiteY76"/>
                                </a:cxn>
                                <a:cxn ang="0">
                                  <a:pos x="connsiteX77" y="connsiteY77"/>
                                </a:cxn>
                                <a:cxn ang="0">
                                  <a:pos x="connsiteX78" y="connsiteY78"/>
                                </a:cxn>
                                <a:cxn ang="0">
                                  <a:pos x="connsiteX79" y="connsiteY79"/>
                                </a:cxn>
                                <a:cxn ang="0">
                                  <a:pos x="connsiteX80" y="connsiteY80"/>
                                </a:cxn>
                                <a:cxn ang="0">
                                  <a:pos x="connsiteX81" y="connsiteY81"/>
                                </a:cxn>
                                <a:cxn ang="0">
                                  <a:pos x="connsiteX82" y="connsiteY82"/>
                                </a:cxn>
                                <a:cxn ang="0">
                                  <a:pos x="connsiteX83" y="connsiteY83"/>
                                </a:cxn>
                                <a:cxn ang="0">
                                  <a:pos x="connsiteX84" y="connsiteY84"/>
                                </a:cxn>
                                <a:cxn ang="0">
                                  <a:pos x="connsiteX85" y="connsiteY85"/>
                                </a:cxn>
                                <a:cxn ang="0">
                                  <a:pos x="connsiteX86" y="connsiteY86"/>
                                </a:cxn>
                                <a:cxn ang="0">
                                  <a:pos x="connsiteX87" y="connsiteY87"/>
                                </a:cxn>
                                <a:cxn ang="0">
                                  <a:pos x="connsiteX88" y="connsiteY88"/>
                                </a:cxn>
                                <a:cxn ang="0">
                                  <a:pos x="connsiteX89" y="connsiteY89"/>
                                </a:cxn>
                                <a:cxn ang="0">
                                  <a:pos x="connsiteX90" y="connsiteY90"/>
                                </a:cxn>
                                <a:cxn ang="0">
                                  <a:pos x="connsiteX91" y="connsiteY91"/>
                                </a:cxn>
                                <a:cxn ang="0">
                                  <a:pos x="connsiteX92" y="connsiteY92"/>
                                </a:cxn>
                                <a:cxn ang="0">
                                  <a:pos x="connsiteX93" y="connsiteY93"/>
                                </a:cxn>
                                <a:cxn ang="0">
                                  <a:pos x="connsiteX94" y="connsiteY94"/>
                                </a:cxn>
                                <a:cxn ang="0">
                                  <a:pos x="connsiteX95" y="connsiteY95"/>
                                </a:cxn>
                                <a:cxn ang="0">
                                  <a:pos x="connsiteX96" y="connsiteY96"/>
                                </a:cxn>
                                <a:cxn ang="0">
                                  <a:pos x="connsiteX97" y="connsiteY97"/>
                                </a:cxn>
                                <a:cxn ang="0">
                                  <a:pos x="connsiteX98" y="connsiteY98"/>
                                </a:cxn>
                                <a:cxn ang="0">
                                  <a:pos x="connsiteX99" y="connsiteY99"/>
                                </a:cxn>
                                <a:cxn ang="0">
                                  <a:pos x="connsiteX100" y="connsiteY100"/>
                                </a:cxn>
                                <a:cxn ang="0">
                                  <a:pos x="connsiteX101" y="connsiteY101"/>
                                </a:cxn>
                                <a:cxn ang="0">
                                  <a:pos x="connsiteX102" y="connsiteY102"/>
                                </a:cxn>
                                <a:cxn ang="0">
                                  <a:pos x="connsiteX103" y="connsiteY103"/>
                                </a:cxn>
                                <a:cxn ang="0">
                                  <a:pos x="connsiteX104" y="connsiteY104"/>
                                </a:cxn>
                                <a:cxn ang="0">
                                  <a:pos x="connsiteX105" y="connsiteY105"/>
                                </a:cxn>
                                <a:cxn ang="0">
                                  <a:pos x="connsiteX106" y="connsiteY106"/>
                                </a:cxn>
                                <a:cxn ang="0">
                                  <a:pos x="connsiteX107" y="connsiteY107"/>
                                </a:cxn>
                                <a:cxn ang="0">
                                  <a:pos x="connsiteX108" y="connsiteY108"/>
                                </a:cxn>
                                <a:cxn ang="0">
                                  <a:pos x="connsiteX109" y="connsiteY109"/>
                                </a:cxn>
                                <a:cxn ang="0">
                                  <a:pos x="connsiteX110" y="connsiteY110"/>
                                </a:cxn>
                                <a:cxn ang="0">
                                  <a:pos x="connsiteX111" y="connsiteY111"/>
                                </a:cxn>
                                <a:cxn ang="0">
                                  <a:pos x="connsiteX112" y="connsiteY112"/>
                                </a:cxn>
                              </a:cxnLst>
                              <a:rect l="l" t="t" r="r" b="b"/>
                              <a:pathLst>
                                <a:path w="10704945" h="701964">
                                  <a:moveTo>
                                    <a:pt x="0" y="701964"/>
                                  </a:moveTo>
                                  <a:lnTo>
                                    <a:pt x="0" y="701964"/>
                                  </a:lnTo>
                                  <a:cubicBezTo>
                                    <a:pt x="27709" y="677334"/>
                                    <a:pt x="55798" y="653124"/>
                                    <a:pt x="83127" y="628073"/>
                                  </a:cubicBezTo>
                                  <a:cubicBezTo>
                                    <a:pt x="130538" y="584613"/>
                                    <a:pt x="89895" y="614325"/>
                                    <a:pt x="138545" y="581891"/>
                                  </a:cubicBezTo>
                                  <a:cubicBezTo>
                                    <a:pt x="174123" y="528526"/>
                                    <a:pt x="136835" y="576760"/>
                                    <a:pt x="184727" y="535709"/>
                                  </a:cubicBezTo>
                                  <a:cubicBezTo>
                                    <a:pt x="197950" y="524375"/>
                                    <a:pt x="208655" y="510335"/>
                                    <a:pt x="221672" y="498764"/>
                                  </a:cubicBezTo>
                                  <a:cubicBezTo>
                                    <a:pt x="236406" y="485667"/>
                                    <a:pt x="252083" y="473647"/>
                                    <a:pt x="267854" y="461819"/>
                                  </a:cubicBezTo>
                                  <a:cubicBezTo>
                                    <a:pt x="285720" y="448419"/>
                                    <a:pt x="312053" y="432544"/>
                                    <a:pt x="332509" y="424873"/>
                                  </a:cubicBezTo>
                                  <a:cubicBezTo>
                                    <a:pt x="344395" y="420416"/>
                                    <a:pt x="357139" y="418716"/>
                                    <a:pt x="369454" y="415637"/>
                                  </a:cubicBezTo>
                                  <a:cubicBezTo>
                                    <a:pt x="421793" y="421794"/>
                                    <a:pt x="474795" y="423774"/>
                                    <a:pt x="526472" y="434109"/>
                                  </a:cubicBezTo>
                                  <a:cubicBezTo>
                                    <a:pt x="537357" y="436286"/>
                                    <a:pt x="543548" y="449392"/>
                                    <a:pt x="554181" y="452582"/>
                                  </a:cubicBezTo>
                                  <a:cubicBezTo>
                                    <a:pt x="575033" y="458838"/>
                                    <a:pt x="597284" y="458740"/>
                                    <a:pt x="618836" y="461819"/>
                                  </a:cubicBezTo>
                                  <a:cubicBezTo>
                                    <a:pt x="682677" y="493738"/>
                                    <a:pt x="628401" y="471128"/>
                                    <a:pt x="711200" y="489528"/>
                                  </a:cubicBezTo>
                                  <a:cubicBezTo>
                                    <a:pt x="777082" y="504169"/>
                                    <a:pt x="695394" y="494590"/>
                                    <a:pt x="775854" y="508000"/>
                                  </a:cubicBezTo>
                                  <a:cubicBezTo>
                                    <a:pt x="800338" y="512081"/>
                                    <a:pt x="825261" y="513156"/>
                                    <a:pt x="849745" y="517237"/>
                                  </a:cubicBezTo>
                                  <a:cubicBezTo>
                                    <a:pt x="862266" y="519324"/>
                                    <a:pt x="874242" y="523984"/>
                                    <a:pt x="886690" y="526473"/>
                                  </a:cubicBezTo>
                                  <a:cubicBezTo>
                                    <a:pt x="905054" y="530146"/>
                                    <a:pt x="923745" y="532036"/>
                                    <a:pt x="942109" y="535709"/>
                                  </a:cubicBezTo>
                                  <a:cubicBezTo>
                                    <a:pt x="954557" y="538199"/>
                                    <a:pt x="966533" y="542859"/>
                                    <a:pt x="979054" y="544946"/>
                                  </a:cubicBezTo>
                                  <a:cubicBezTo>
                                    <a:pt x="1180347" y="578495"/>
                                    <a:pt x="957881" y="535168"/>
                                    <a:pt x="1099127" y="563419"/>
                                  </a:cubicBezTo>
                                  <a:cubicBezTo>
                                    <a:pt x="1268460" y="560340"/>
                                    <a:pt x="1437984" y="562783"/>
                                    <a:pt x="1607127" y="554182"/>
                                  </a:cubicBezTo>
                                  <a:cubicBezTo>
                                    <a:pt x="1620878" y="553483"/>
                                    <a:pt x="1631132" y="540414"/>
                                    <a:pt x="1644072" y="535709"/>
                                  </a:cubicBezTo>
                                  <a:cubicBezTo>
                                    <a:pt x="1665137" y="528049"/>
                                    <a:pt x="1686887" y="522277"/>
                                    <a:pt x="1708727" y="517237"/>
                                  </a:cubicBezTo>
                                  <a:cubicBezTo>
                                    <a:pt x="1753051" y="507008"/>
                                    <a:pt x="1761984" y="511799"/>
                                    <a:pt x="1801090" y="498764"/>
                                  </a:cubicBezTo>
                                  <a:cubicBezTo>
                                    <a:pt x="1859651" y="479244"/>
                                    <a:pt x="1829582" y="484025"/>
                                    <a:pt x="1874981" y="471055"/>
                                  </a:cubicBezTo>
                                  <a:cubicBezTo>
                                    <a:pt x="1989217" y="438418"/>
                                    <a:pt x="1787247" y="503378"/>
                                    <a:pt x="1995054" y="434109"/>
                                  </a:cubicBezTo>
                                  <a:cubicBezTo>
                                    <a:pt x="2013527" y="427951"/>
                                    <a:pt x="2031378" y="419456"/>
                                    <a:pt x="2050472" y="415637"/>
                                  </a:cubicBezTo>
                                  <a:cubicBezTo>
                                    <a:pt x="2081260" y="409479"/>
                                    <a:pt x="2113049" y="407093"/>
                                    <a:pt x="2142836" y="397164"/>
                                  </a:cubicBezTo>
                                  <a:cubicBezTo>
                                    <a:pt x="2209267" y="375021"/>
                                    <a:pt x="2126314" y="401884"/>
                                    <a:pt x="2207490" y="378691"/>
                                  </a:cubicBezTo>
                                  <a:cubicBezTo>
                                    <a:pt x="2216852" y="376016"/>
                                    <a:pt x="2225577" y="370935"/>
                                    <a:pt x="2235200" y="369455"/>
                                  </a:cubicBezTo>
                                  <a:cubicBezTo>
                                    <a:pt x="2265781" y="364750"/>
                                    <a:pt x="2296811" y="363636"/>
                                    <a:pt x="2327563" y="360219"/>
                                  </a:cubicBezTo>
                                  <a:cubicBezTo>
                                    <a:pt x="2352233" y="357478"/>
                                    <a:pt x="2376824" y="354061"/>
                                    <a:pt x="2401454" y="350982"/>
                                  </a:cubicBezTo>
                                  <a:cubicBezTo>
                                    <a:pt x="2410690" y="347903"/>
                                    <a:pt x="2419427" y="341746"/>
                                    <a:pt x="2429163" y="341746"/>
                                  </a:cubicBezTo>
                                  <a:cubicBezTo>
                                    <a:pt x="2450933" y="341746"/>
                                    <a:pt x="2472815" y="345254"/>
                                    <a:pt x="2493818" y="350982"/>
                                  </a:cubicBezTo>
                                  <a:cubicBezTo>
                                    <a:pt x="2513383" y="356318"/>
                                    <a:pt x="2562553" y="389968"/>
                                    <a:pt x="2576945" y="397164"/>
                                  </a:cubicBezTo>
                                  <a:cubicBezTo>
                                    <a:pt x="2585653" y="401518"/>
                                    <a:pt x="2595418" y="403321"/>
                                    <a:pt x="2604654" y="406400"/>
                                  </a:cubicBezTo>
                                  <a:cubicBezTo>
                                    <a:pt x="2657904" y="441901"/>
                                    <a:pt x="2606536" y="411165"/>
                                    <a:pt x="2660072" y="434109"/>
                                  </a:cubicBezTo>
                                  <a:cubicBezTo>
                                    <a:pt x="2739979" y="468355"/>
                                    <a:pt x="2659735" y="440154"/>
                                    <a:pt x="2724727" y="461819"/>
                                  </a:cubicBezTo>
                                  <a:cubicBezTo>
                                    <a:pt x="2795539" y="458740"/>
                                    <a:pt x="2866464" y="457632"/>
                                    <a:pt x="2937163" y="452582"/>
                                  </a:cubicBezTo>
                                  <a:cubicBezTo>
                                    <a:pt x="2952822" y="451463"/>
                                    <a:pt x="2968020" y="446752"/>
                                    <a:pt x="2983345" y="443346"/>
                                  </a:cubicBezTo>
                                  <a:cubicBezTo>
                                    <a:pt x="3033985" y="432092"/>
                                    <a:pt x="3011625" y="436205"/>
                                    <a:pt x="3066472" y="415637"/>
                                  </a:cubicBezTo>
                                  <a:cubicBezTo>
                                    <a:pt x="3119117" y="395895"/>
                                    <a:pt x="3112765" y="409406"/>
                                    <a:pt x="3186545" y="360219"/>
                                  </a:cubicBezTo>
                                  <a:cubicBezTo>
                                    <a:pt x="3242696" y="322785"/>
                                    <a:pt x="3183039" y="358069"/>
                                    <a:pt x="3251200" y="332509"/>
                                  </a:cubicBezTo>
                                  <a:cubicBezTo>
                                    <a:pt x="3264092" y="327675"/>
                                    <a:pt x="3275563" y="319629"/>
                                    <a:pt x="3288145" y="314037"/>
                                  </a:cubicBezTo>
                                  <a:cubicBezTo>
                                    <a:pt x="3303296" y="307303"/>
                                    <a:pt x="3318745" y="301230"/>
                                    <a:pt x="3334327" y="295564"/>
                                  </a:cubicBezTo>
                                  <a:cubicBezTo>
                                    <a:pt x="3352627" y="288910"/>
                                    <a:pt x="3389745" y="277091"/>
                                    <a:pt x="3389745" y="277091"/>
                                  </a:cubicBezTo>
                                  <a:cubicBezTo>
                                    <a:pt x="3488266" y="280170"/>
                                    <a:pt x="3587062" y="278362"/>
                                    <a:pt x="3685309" y="286328"/>
                                  </a:cubicBezTo>
                                  <a:cubicBezTo>
                                    <a:pt x="3701834" y="287668"/>
                                    <a:pt x="3715761" y="299557"/>
                                    <a:pt x="3731490" y="304800"/>
                                  </a:cubicBezTo>
                                  <a:cubicBezTo>
                                    <a:pt x="3743533" y="308814"/>
                                    <a:pt x="3756303" y="310304"/>
                                    <a:pt x="3768436" y="314037"/>
                                  </a:cubicBezTo>
                                  <a:cubicBezTo>
                                    <a:pt x="3796352" y="322627"/>
                                    <a:pt x="3822753" y="336944"/>
                                    <a:pt x="3851563" y="341746"/>
                                  </a:cubicBezTo>
                                  <a:lnTo>
                                    <a:pt x="3906981" y="350982"/>
                                  </a:lnTo>
                                  <a:cubicBezTo>
                                    <a:pt x="3928498" y="354292"/>
                                    <a:pt x="3950162" y="356640"/>
                                    <a:pt x="3971636" y="360219"/>
                                  </a:cubicBezTo>
                                  <a:cubicBezTo>
                                    <a:pt x="3987121" y="362800"/>
                                    <a:pt x="4002424" y="366376"/>
                                    <a:pt x="4017818" y="369455"/>
                                  </a:cubicBezTo>
                                  <a:cubicBezTo>
                                    <a:pt x="4070157" y="366376"/>
                                    <a:pt x="4122887" y="367303"/>
                                    <a:pt x="4174836" y="360219"/>
                                  </a:cubicBezTo>
                                  <a:cubicBezTo>
                                    <a:pt x="4191264" y="357979"/>
                                    <a:pt x="4205076" y="346301"/>
                                    <a:pt x="4221018" y="341746"/>
                                  </a:cubicBezTo>
                                  <a:cubicBezTo>
                                    <a:pt x="4248311" y="333948"/>
                                    <a:pt x="4276608" y="330157"/>
                                    <a:pt x="4304145" y="323273"/>
                                  </a:cubicBezTo>
                                  <a:cubicBezTo>
                                    <a:pt x="4325890" y="317837"/>
                                    <a:pt x="4346883" y="309496"/>
                                    <a:pt x="4368800" y="304800"/>
                                  </a:cubicBezTo>
                                  <a:cubicBezTo>
                                    <a:pt x="4390087" y="300239"/>
                                    <a:pt x="4411937" y="298874"/>
                                    <a:pt x="4433454" y="295564"/>
                                  </a:cubicBezTo>
                                  <a:cubicBezTo>
                                    <a:pt x="4600162" y="269917"/>
                                    <a:pt x="4365923" y="303893"/>
                                    <a:pt x="4553527" y="277091"/>
                                  </a:cubicBezTo>
                                  <a:cubicBezTo>
                                    <a:pt x="4575078" y="267855"/>
                                    <a:pt x="4596100" y="257268"/>
                                    <a:pt x="4618181" y="249382"/>
                                  </a:cubicBezTo>
                                  <a:cubicBezTo>
                                    <a:pt x="4638645" y="242073"/>
                                    <a:pt x="4738797" y="215799"/>
                                    <a:pt x="4756727" y="212437"/>
                                  </a:cubicBezTo>
                                  <a:cubicBezTo>
                                    <a:pt x="4781124" y="207863"/>
                                    <a:pt x="4806014" y="206481"/>
                                    <a:pt x="4830618" y="203200"/>
                                  </a:cubicBezTo>
                                  <a:lnTo>
                                    <a:pt x="4895272" y="193964"/>
                                  </a:lnTo>
                                  <a:cubicBezTo>
                                    <a:pt x="5095473" y="163165"/>
                                    <a:pt x="4823938" y="204314"/>
                                    <a:pt x="4996872" y="175491"/>
                                  </a:cubicBezTo>
                                  <a:cubicBezTo>
                                    <a:pt x="5018346" y="171912"/>
                                    <a:pt x="5039975" y="169334"/>
                                    <a:pt x="5061527" y="166255"/>
                                  </a:cubicBezTo>
                                  <a:cubicBezTo>
                                    <a:pt x="5229044" y="171182"/>
                                    <a:pt x="5293265" y="150658"/>
                                    <a:pt x="5412509" y="184728"/>
                                  </a:cubicBezTo>
                                  <a:cubicBezTo>
                                    <a:pt x="5421870" y="187403"/>
                                    <a:pt x="5430982" y="190885"/>
                                    <a:pt x="5440218" y="193964"/>
                                  </a:cubicBezTo>
                                  <a:cubicBezTo>
                                    <a:pt x="5491995" y="228483"/>
                                    <a:pt x="5441477" y="199883"/>
                                    <a:pt x="5514109" y="221673"/>
                                  </a:cubicBezTo>
                                  <a:cubicBezTo>
                                    <a:pt x="5556540" y="234402"/>
                                    <a:pt x="5552072" y="240400"/>
                                    <a:pt x="5588000" y="249382"/>
                                  </a:cubicBezTo>
                                  <a:lnTo>
                                    <a:pt x="5661890" y="267855"/>
                                  </a:lnTo>
                                  <a:cubicBezTo>
                                    <a:pt x="5745017" y="264776"/>
                                    <a:pt x="5828392" y="265723"/>
                                    <a:pt x="5911272" y="258619"/>
                                  </a:cubicBezTo>
                                  <a:cubicBezTo>
                                    <a:pt x="5949047" y="255381"/>
                                    <a:pt x="6003265" y="232868"/>
                                    <a:pt x="6040581" y="221673"/>
                                  </a:cubicBezTo>
                                  <a:cubicBezTo>
                                    <a:pt x="6104987" y="202351"/>
                                    <a:pt x="6169890" y="184728"/>
                                    <a:pt x="6234545" y="166255"/>
                                  </a:cubicBezTo>
                                  <a:cubicBezTo>
                                    <a:pt x="6256097" y="160097"/>
                                    <a:pt x="6278598" y="156611"/>
                                    <a:pt x="6299200" y="147782"/>
                                  </a:cubicBezTo>
                                  <a:cubicBezTo>
                                    <a:pt x="6344663" y="128298"/>
                                    <a:pt x="6432936" y="88348"/>
                                    <a:pt x="6474690" y="83128"/>
                                  </a:cubicBezTo>
                                  <a:lnTo>
                                    <a:pt x="6548581" y="73891"/>
                                  </a:lnTo>
                                  <a:cubicBezTo>
                                    <a:pt x="6607078" y="76970"/>
                                    <a:pt x="6666230" y="73873"/>
                                    <a:pt x="6724072" y="83128"/>
                                  </a:cubicBezTo>
                                  <a:cubicBezTo>
                                    <a:pt x="6784198" y="92748"/>
                                    <a:pt x="6765112" y="111772"/>
                                    <a:pt x="6807200" y="129309"/>
                                  </a:cubicBezTo>
                                  <a:cubicBezTo>
                                    <a:pt x="6834161" y="140543"/>
                                    <a:pt x="6862618" y="147782"/>
                                    <a:pt x="6890327" y="157019"/>
                                  </a:cubicBezTo>
                                  <a:lnTo>
                                    <a:pt x="6918036" y="166255"/>
                                  </a:lnTo>
                                  <a:cubicBezTo>
                                    <a:pt x="6927272" y="169334"/>
                                    <a:pt x="6936198" y="173582"/>
                                    <a:pt x="6945745" y="175491"/>
                                  </a:cubicBezTo>
                                  <a:cubicBezTo>
                                    <a:pt x="6976533" y="181649"/>
                                    <a:pt x="7007649" y="186349"/>
                                    <a:pt x="7038109" y="193964"/>
                                  </a:cubicBezTo>
                                  <a:cubicBezTo>
                                    <a:pt x="7050424" y="197043"/>
                                    <a:pt x="7062508" y="201270"/>
                                    <a:pt x="7075054" y="203200"/>
                                  </a:cubicBezTo>
                                  <a:cubicBezTo>
                                    <a:pt x="7102609" y="207439"/>
                                    <a:pt x="7130472" y="209358"/>
                                    <a:pt x="7158181" y="212437"/>
                                  </a:cubicBezTo>
                                  <a:cubicBezTo>
                                    <a:pt x="7259781" y="209358"/>
                                    <a:pt x="7361491" y="208838"/>
                                    <a:pt x="7462981" y="203200"/>
                                  </a:cubicBezTo>
                                  <a:cubicBezTo>
                                    <a:pt x="7472702" y="202660"/>
                                    <a:pt x="7480954" y="193964"/>
                                    <a:pt x="7490690" y="193964"/>
                                  </a:cubicBezTo>
                                  <a:cubicBezTo>
                                    <a:pt x="7546194" y="193964"/>
                                    <a:pt x="7601527" y="200121"/>
                                    <a:pt x="7656945" y="203200"/>
                                  </a:cubicBezTo>
                                  <a:cubicBezTo>
                                    <a:pt x="7669260" y="209358"/>
                                    <a:pt x="7681935" y="214842"/>
                                    <a:pt x="7693890" y="221673"/>
                                  </a:cubicBezTo>
                                  <a:cubicBezTo>
                                    <a:pt x="7703528" y="227181"/>
                                    <a:pt x="7711167" y="236352"/>
                                    <a:pt x="7721600" y="240146"/>
                                  </a:cubicBezTo>
                                  <a:cubicBezTo>
                                    <a:pt x="7745459" y="248822"/>
                                    <a:pt x="7772782" y="247266"/>
                                    <a:pt x="7795490" y="258619"/>
                                  </a:cubicBezTo>
                                  <a:cubicBezTo>
                                    <a:pt x="7849187" y="285466"/>
                                    <a:pt x="7818855" y="274827"/>
                                    <a:pt x="7887854" y="286328"/>
                                  </a:cubicBezTo>
                                  <a:cubicBezTo>
                                    <a:pt x="7952509" y="283249"/>
                                    <a:pt x="8017314" y="282466"/>
                                    <a:pt x="8081818" y="277091"/>
                                  </a:cubicBezTo>
                                  <a:cubicBezTo>
                                    <a:pt x="8091520" y="276282"/>
                                    <a:pt x="8100134" y="270417"/>
                                    <a:pt x="8109527" y="267855"/>
                                  </a:cubicBezTo>
                                  <a:cubicBezTo>
                                    <a:pt x="8134021" y="261175"/>
                                    <a:pt x="8159006" y="256357"/>
                                    <a:pt x="8183418" y="249382"/>
                                  </a:cubicBezTo>
                                  <a:cubicBezTo>
                                    <a:pt x="8202141" y="244033"/>
                                    <a:pt x="8220363" y="237067"/>
                                    <a:pt x="8238836" y="230909"/>
                                  </a:cubicBezTo>
                                  <a:cubicBezTo>
                                    <a:pt x="8248072" y="227830"/>
                                    <a:pt x="8256942" y="223274"/>
                                    <a:pt x="8266545" y="221673"/>
                                  </a:cubicBezTo>
                                  <a:cubicBezTo>
                                    <a:pt x="8349463" y="207854"/>
                                    <a:pt x="8303350" y="214505"/>
                                    <a:pt x="8405090" y="203200"/>
                                  </a:cubicBezTo>
                                  <a:cubicBezTo>
                                    <a:pt x="8489580" y="207041"/>
                                    <a:pt x="8643829" y="212296"/>
                                    <a:pt x="8737600" y="221673"/>
                                  </a:cubicBezTo>
                                  <a:cubicBezTo>
                                    <a:pt x="8756235" y="223536"/>
                                    <a:pt x="8774545" y="227830"/>
                                    <a:pt x="8793018" y="230909"/>
                                  </a:cubicBezTo>
                                  <a:lnTo>
                                    <a:pt x="9042400" y="212437"/>
                                  </a:lnTo>
                                  <a:cubicBezTo>
                                    <a:pt x="9064086" y="210524"/>
                                    <a:pt x="9085767" y="207761"/>
                                    <a:pt x="9107054" y="203200"/>
                                  </a:cubicBezTo>
                                  <a:cubicBezTo>
                                    <a:pt x="9182414" y="187051"/>
                                    <a:pt x="9196906" y="169191"/>
                                    <a:pt x="9282545" y="147782"/>
                                  </a:cubicBezTo>
                                  <a:cubicBezTo>
                                    <a:pt x="9337530" y="134036"/>
                                    <a:pt x="9328337" y="135990"/>
                                    <a:pt x="9402618" y="120073"/>
                                  </a:cubicBezTo>
                                  <a:cubicBezTo>
                                    <a:pt x="9417968" y="116784"/>
                                    <a:pt x="9433110" y="111378"/>
                                    <a:pt x="9448800" y="110837"/>
                                  </a:cubicBezTo>
                                  <a:cubicBezTo>
                                    <a:pt x="9611908" y="105213"/>
                                    <a:pt x="9775151" y="104679"/>
                                    <a:pt x="9938327" y="101600"/>
                                  </a:cubicBezTo>
                                  <a:cubicBezTo>
                                    <a:pt x="9947563" y="98521"/>
                                    <a:pt x="9956532" y="94476"/>
                                    <a:pt x="9966036" y="92364"/>
                                  </a:cubicBezTo>
                                  <a:cubicBezTo>
                                    <a:pt x="10006976" y="83267"/>
                                    <a:pt x="10021588" y="86162"/>
                                    <a:pt x="10058400" y="73891"/>
                                  </a:cubicBezTo>
                                  <a:cubicBezTo>
                                    <a:pt x="10074129" y="68648"/>
                                    <a:pt x="10088852" y="60662"/>
                                    <a:pt x="10104581" y="55419"/>
                                  </a:cubicBezTo>
                                  <a:cubicBezTo>
                                    <a:pt x="10150505" y="40111"/>
                                    <a:pt x="10160175" y="41498"/>
                                    <a:pt x="10196945" y="27709"/>
                                  </a:cubicBezTo>
                                  <a:cubicBezTo>
                                    <a:pt x="10266502" y="1625"/>
                                    <a:pt x="10218170" y="15477"/>
                                    <a:pt x="10280072" y="0"/>
                                  </a:cubicBezTo>
                                  <a:cubicBezTo>
                                    <a:pt x="10347805" y="3079"/>
                                    <a:pt x="10415668" y="4037"/>
                                    <a:pt x="10483272" y="9237"/>
                                  </a:cubicBezTo>
                                  <a:cubicBezTo>
                                    <a:pt x="10495929" y="10211"/>
                                    <a:pt x="10507548" y="17681"/>
                                    <a:pt x="10520218" y="18473"/>
                                  </a:cubicBezTo>
                                  <a:cubicBezTo>
                                    <a:pt x="10557091" y="20777"/>
                                    <a:pt x="10594109" y="18473"/>
                                    <a:pt x="10631054" y="18473"/>
                                  </a:cubicBezTo>
                                  <a:lnTo>
                                    <a:pt x="10704945" y="18473"/>
                                  </a:lnTo>
                                </a:path>
                              </a:pathLst>
                            </a:custGeom>
                            <a:noFill/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endParaRPr lang="nb-NO"/>
                            </a:p>
                          </p:txBody>
                        </p:sp>
                      </p:grpSp>
                      <p:sp>
                        <p:nvSpPr>
                          <p:cNvPr id="35" name="TextBox 34"/>
                          <p:cNvSpPr txBox="1"/>
                          <p:nvPr/>
                        </p:nvSpPr>
                        <p:spPr>
                          <a:xfrm>
                            <a:off x="5356368" y="3999720"/>
                            <a:ext cx="249186" cy="704966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square" rtlCol="0">
                            <a:spAutoFit/>
                          </a:bodyPr>
                          <a:lstStyle/>
                          <a:p>
                            <a:r>
                              <a:rPr lang="nb-NO" sz="800" dirty="0" smtClean="0"/>
                              <a:t>?</a:t>
                            </a:r>
                            <a:endParaRPr lang="nb-NO" sz="800" dirty="0"/>
                          </a:p>
                        </p:txBody>
                      </p:sp>
                      <p:sp>
                        <p:nvSpPr>
                          <p:cNvPr id="36" name="TextBox 35"/>
                          <p:cNvSpPr txBox="1"/>
                          <p:nvPr/>
                        </p:nvSpPr>
                        <p:spPr>
                          <a:xfrm>
                            <a:off x="1291055" y="1954785"/>
                            <a:ext cx="476473" cy="704966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r>
                              <a:rPr lang="nb-NO" sz="800" dirty="0" smtClean="0"/>
                              <a:t>?</a:t>
                            </a:r>
                            <a:endParaRPr lang="nb-NO" sz="800" dirty="0"/>
                          </a:p>
                        </p:txBody>
                      </p:sp>
                    </p:grpSp>
                    <p:sp>
                      <p:nvSpPr>
                        <p:cNvPr id="33" name="TextBox 32"/>
                        <p:cNvSpPr txBox="1"/>
                        <p:nvPr/>
                      </p:nvSpPr>
                      <p:spPr>
                        <a:xfrm>
                          <a:off x="5819852" y="2344809"/>
                          <a:ext cx="581069" cy="401571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none" rtlCol="0">
                          <a:spAutoFit/>
                        </a:bodyPr>
                        <a:lstStyle/>
                        <a:p>
                          <a:r>
                            <a:rPr lang="nb-NO" sz="700" b="1" dirty="0" err="1" smtClean="0">
                              <a:solidFill>
                                <a:srgbClr val="FF0000"/>
                              </a:solidFill>
                            </a:rPr>
                            <a:t>Trap</a:t>
                          </a:r>
                          <a:r>
                            <a:rPr lang="nb-NO" sz="700" b="1" dirty="0" smtClean="0">
                              <a:solidFill>
                                <a:srgbClr val="FF0000"/>
                              </a:solidFill>
                            </a:rPr>
                            <a:t> 3</a:t>
                          </a:r>
                          <a:endParaRPr lang="nb-NO" sz="700" b="1" dirty="0">
                            <a:solidFill>
                              <a:srgbClr val="FF0000"/>
                            </a:solidFill>
                          </a:endParaRPr>
                        </a:p>
                      </p:txBody>
                    </p:sp>
                  </p:grpSp>
                  <p:sp>
                    <p:nvSpPr>
                      <p:cNvPr id="22" name="TextBox 21"/>
                      <p:cNvSpPr txBox="1"/>
                      <p:nvPr/>
                    </p:nvSpPr>
                    <p:spPr>
                      <a:xfrm>
                        <a:off x="4545082" y="2907847"/>
                        <a:ext cx="330296" cy="232000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nb-NO" sz="600" dirty="0" smtClean="0"/>
                          <a:t>GU2</a:t>
                        </a:r>
                        <a:endParaRPr lang="nb-NO" sz="600" dirty="0"/>
                      </a:p>
                    </p:txBody>
                  </p:sp>
                  <p:sp>
                    <p:nvSpPr>
                      <p:cNvPr id="23" name="TextBox 22"/>
                      <p:cNvSpPr txBox="1"/>
                      <p:nvPr/>
                    </p:nvSpPr>
                    <p:spPr>
                      <a:xfrm>
                        <a:off x="5532684" y="2524705"/>
                        <a:ext cx="330296" cy="232000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nb-NO" sz="600" dirty="0" smtClean="0"/>
                          <a:t>GU5</a:t>
                        </a:r>
                        <a:endParaRPr lang="nb-NO" sz="600" dirty="0"/>
                      </a:p>
                    </p:txBody>
                  </p:sp>
                  <p:sp>
                    <p:nvSpPr>
                      <p:cNvPr id="24" name="TextBox 23"/>
                      <p:cNvSpPr txBox="1"/>
                      <p:nvPr/>
                    </p:nvSpPr>
                    <p:spPr>
                      <a:xfrm>
                        <a:off x="5475670" y="2678500"/>
                        <a:ext cx="330296" cy="232000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nb-NO" sz="600" dirty="0" smtClean="0"/>
                          <a:t>GU4</a:t>
                        </a:r>
                        <a:endParaRPr lang="nb-NO" sz="600" dirty="0"/>
                      </a:p>
                    </p:txBody>
                  </p:sp>
                  <p:sp>
                    <p:nvSpPr>
                      <p:cNvPr id="25" name="TextBox 24"/>
                      <p:cNvSpPr txBox="1"/>
                      <p:nvPr/>
                    </p:nvSpPr>
                    <p:spPr>
                      <a:xfrm>
                        <a:off x="4597032" y="2737998"/>
                        <a:ext cx="330296" cy="232000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nb-NO" sz="600" dirty="0" smtClean="0"/>
                          <a:t>GU3</a:t>
                        </a:r>
                        <a:endParaRPr lang="nb-NO" sz="600" dirty="0"/>
                      </a:p>
                    </p:txBody>
                  </p:sp>
                  <p:sp>
                    <p:nvSpPr>
                      <p:cNvPr id="26" name="TextBox 25"/>
                      <p:cNvSpPr txBox="1"/>
                      <p:nvPr/>
                    </p:nvSpPr>
                    <p:spPr>
                      <a:xfrm>
                        <a:off x="6413607" y="2439121"/>
                        <a:ext cx="330296" cy="232000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nb-NO" sz="600" dirty="0" smtClean="0"/>
                          <a:t>GU7</a:t>
                        </a:r>
                        <a:endParaRPr lang="nb-NO" sz="600" dirty="0"/>
                      </a:p>
                    </p:txBody>
                  </p:sp>
                  <p:sp>
                    <p:nvSpPr>
                      <p:cNvPr id="27" name="TextBox 26"/>
                      <p:cNvSpPr txBox="1"/>
                      <p:nvPr/>
                    </p:nvSpPr>
                    <p:spPr>
                      <a:xfrm>
                        <a:off x="6441844" y="2258542"/>
                        <a:ext cx="330296" cy="232000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nb-NO" sz="600" dirty="0" smtClean="0"/>
                          <a:t>GU8</a:t>
                        </a:r>
                        <a:endParaRPr lang="nb-NO" sz="600" dirty="0"/>
                      </a:p>
                    </p:txBody>
                  </p:sp>
                  <p:sp>
                    <p:nvSpPr>
                      <p:cNvPr id="28" name="TextBox 27"/>
                      <p:cNvSpPr txBox="1"/>
                      <p:nvPr/>
                    </p:nvSpPr>
                    <p:spPr>
                      <a:xfrm>
                        <a:off x="6478931" y="2131641"/>
                        <a:ext cx="367069" cy="266654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nb-NO" sz="600" dirty="0" smtClean="0"/>
                          <a:t>GU9</a:t>
                        </a:r>
                        <a:endParaRPr lang="nb-NO" sz="600" dirty="0"/>
                      </a:p>
                    </p:txBody>
                  </p:sp>
                  <p:sp>
                    <p:nvSpPr>
                      <p:cNvPr id="29" name="TextBox 28"/>
                      <p:cNvSpPr txBox="1"/>
                      <p:nvPr/>
                    </p:nvSpPr>
                    <p:spPr>
                      <a:xfrm>
                        <a:off x="7344060" y="2127667"/>
                        <a:ext cx="369892" cy="232000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nb-NO" sz="600" dirty="0" smtClean="0"/>
                          <a:t>GU10</a:t>
                        </a:r>
                        <a:endParaRPr lang="nb-NO" sz="600" dirty="0"/>
                      </a:p>
                    </p:txBody>
                  </p:sp>
                  <p:sp>
                    <p:nvSpPr>
                      <p:cNvPr id="30" name="TextBox 29"/>
                      <p:cNvSpPr txBox="1"/>
                      <p:nvPr/>
                    </p:nvSpPr>
                    <p:spPr>
                      <a:xfrm>
                        <a:off x="7409567" y="1976878"/>
                        <a:ext cx="369892" cy="232000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nb-NO" sz="600" dirty="0" smtClean="0"/>
                          <a:t>GU11</a:t>
                        </a:r>
                        <a:endParaRPr lang="nb-NO" sz="600" dirty="0"/>
                      </a:p>
                    </p:txBody>
                  </p:sp>
                  <p:sp>
                    <p:nvSpPr>
                      <p:cNvPr id="31" name="TextBox 30"/>
                      <p:cNvSpPr txBox="1"/>
                      <p:nvPr/>
                    </p:nvSpPr>
                    <p:spPr>
                      <a:xfrm>
                        <a:off x="7451283" y="1828115"/>
                        <a:ext cx="369892" cy="232000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nb-NO" sz="600" dirty="0" smtClean="0"/>
                          <a:t>GU12</a:t>
                        </a:r>
                        <a:endParaRPr lang="nb-NO" sz="600" dirty="0"/>
                      </a:p>
                    </p:txBody>
                  </p:sp>
                </p:grpSp>
                <p:sp>
                  <p:nvSpPr>
                    <p:cNvPr id="17" name="TextBox 16"/>
                    <p:cNvSpPr txBox="1"/>
                    <p:nvPr/>
                  </p:nvSpPr>
                  <p:spPr>
                    <a:xfrm>
                      <a:off x="4888385" y="4565829"/>
                      <a:ext cx="295561" cy="26665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nb-NO" sz="600" dirty="0" smtClean="0"/>
                        <a:t>F1</a:t>
                      </a:r>
                      <a:endParaRPr lang="nb-NO" sz="600" dirty="0"/>
                    </a:p>
                  </p:txBody>
                </p:sp>
                <p:sp>
                  <p:nvSpPr>
                    <p:cNvPr id="18" name="TextBox 17"/>
                    <p:cNvSpPr txBox="1"/>
                    <p:nvPr/>
                  </p:nvSpPr>
                  <p:spPr>
                    <a:xfrm>
                      <a:off x="5837511" y="4332840"/>
                      <a:ext cx="295561" cy="26665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nb-NO" sz="600" dirty="0" smtClean="0"/>
                        <a:t>F2</a:t>
                      </a:r>
                      <a:endParaRPr lang="nb-NO" sz="600" dirty="0"/>
                    </a:p>
                  </p:txBody>
                </p:sp>
                <p:sp>
                  <p:nvSpPr>
                    <p:cNvPr id="19" name="TextBox 18"/>
                    <p:cNvSpPr txBox="1"/>
                    <p:nvPr/>
                  </p:nvSpPr>
                  <p:spPr>
                    <a:xfrm>
                      <a:off x="6794580" y="4035133"/>
                      <a:ext cx="295561" cy="26665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nb-NO" sz="600" dirty="0" smtClean="0"/>
                        <a:t>F3</a:t>
                      </a:r>
                      <a:endParaRPr lang="nb-NO" sz="600" dirty="0"/>
                    </a:p>
                  </p:txBody>
                </p:sp>
                <p:sp>
                  <p:nvSpPr>
                    <p:cNvPr id="20" name="TextBox 19"/>
                    <p:cNvSpPr txBox="1"/>
                    <p:nvPr/>
                  </p:nvSpPr>
                  <p:spPr>
                    <a:xfrm>
                      <a:off x="6539028" y="4595531"/>
                      <a:ext cx="295561" cy="26665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nb-NO" sz="600" dirty="0" smtClean="0"/>
                        <a:t>F4</a:t>
                      </a:r>
                      <a:endParaRPr lang="nb-NO" sz="600" dirty="0"/>
                    </a:p>
                  </p:txBody>
                </p:sp>
              </p:grpSp>
              <p:sp>
                <p:nvSpPr>
                  <p:cNvPr id="15" name="TextBox 14"/>
                  <p:cNvSpPr txBox="1"/>
                  <p:nvPr/>
                </p:nvSpPr>
                <p:spPr>
                  <a:xfrm>
                    <a:off x="4088961" y="4434043"/>
                    <a:ext cx="269252" cy="23200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nb-NO" sz="600" dirty="0" smtClean="0"/>
                      <a:t>SR</a:t>
                    </a:r>
                    <a:endParaRPr lang="nb-NO" sz="600" dirty="0"/>
                  </a:p>
                </p:txBody>
              </p:sp>
            </p:grpSp>
            <p:sp>
              <p:nvSpPr>
                <p:cNvPr id="12" name="TextBox 11"/>
                <p:cNvSpPr txBox="1"/>
                <p:nvPr/>
              </p:nvSpPr>
              <p:spPr>
                <a:xfrm>
                  <a:off x="4877645" y="3668154"/>
                  <a:ext cx="432586" cy="25133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nb-NO" sz="700" b="1" dirty="0" err="1" smtClean="0"/>
                    <a:t>Trap</a:t>
                  </a:r>
                  <a:r>
                    <a:rPr lang="nb-NO" sz="700" b="1" dirty="0" smtClean="0"/>
                    <a:t> 1</a:t>
                  </a:r>
                  <a:endParaRPr lang="nb-NO" sz="700" b="1" dirty="0"/>
                </a:p>
              </p:txBody>
            </p:sp>
            <p:sp>
              <p:nvSpPr>
                <p:cNvPr id="13" name="TextBox 12"/>
                <p:cNvSpPr txBox="1"/>
                <p:nvPr/>
              </p:nvSpPr>
              <p:spPr>
                <a:xfrm>
                  <a:off x="5813583" y="3403219"/>
                  <a:ext cx="432586" cy="25133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nb-NO" sz="700" b="1" dirty="0" err="1" smtClean="0"/>
                    <a:t>Trap</a:t>
                  </a:r>
                  <a:r>
                    <a:rPr lang="nb-NO" sz="700" b="1" dirty="0" smtClean="0"/>
                    <a:t> 2</a:t>
                  </a:r>
                  <a:endParaRPr lang="nb-NO" sz="700" b="1" dirty="0"/>
                </a:p>
              </p:txBody>
            </p:sp>
          </p:grpSp>
          <p:sp>
            <p:nvSpPr>
              <p:cNvPr id="9" name="TextBox 8"/>
              <p:cNvSpPr txBox="1"/>
              <p:nvPr/>
            </p:nvSpPr>
            <p:spPr>
              <a:xfrm>
                <a:off x="4240079" y="139382"/>
                <a:ext cx="253596" cy="1846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nb-NO" sz="600" dirty="0" smtClean="0"/>
                  <a:t>W</a:t>
                </a:r>
                <a:endParaRPr lang="nb-NO" sz="600" dirty="0"/>
              </a:p>
            </p:txBody>
          </p:sp>
          <p:sp>
            <p:nvSpPr>
              <p:cNvPr id="10" name="TextBox 9"/>
              <p:cNvSpPr txBox="1"/>
              <p:nvPr/>
            </p:nvSpPr>
            <p:spPr>
              <a:xfrm>
                <a:off x="8245156" y="139528"/>
                <a:ext cx="221536" cy="1846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nb-NO" sz="600" dirty="0" smtClean="0"/>
                  <a:t>E</a:t>
                </a:r>
                <a:endParaRPr lang="nb-NO" sz="600" dirty="0"/>
              </a:p>
            </p:txBody>
          </p:sp>
        </p:grpSp>
        <p:sp>
          <p:nvSpPr>
            <p:cNvPr id="7" name="TextBox 6"/>
            <p:cNvSpPr txBox="1"/>
            <p:nvPr/>
          </p:nvSpPr>
          <p:spPr>
            <a:xfrm>
              <a:off x="7386497" y="307251"/>
              <a:ext cx="420308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b-NO" sz="700" b="1" dirty="0" err="1" smtClean="0"/>
                <a:t>Trap</a:t>
              </a:r>
              <a:r>
                <a:rPr lang="nb-NO" sz="700" b="1" dirty="0" smtClean="0"/>
                <a:t> 4</a:t>
              </a:r>
              <a:endParaRPr lang="nb-NO" sz="700" b="1" dirty="0"/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677" y="769313"/>
            <a:ext cx="7886700" cy="4142661"/>
          </a:xfrm>
        </p:spPr>
        <p:txBody>
          <a:bodyPr>
            <a:normAutofit fontScale="25000" lnSpcReduction="20000"/>
          </a:bodyPr>
          <a:lstStyle/>
          <a:p>
            <a:endParaRPr lang="nb-NO" sz="2475" b="1" dirty="0">
              <a:solidFill>
                <a:srgbClr val="FF0000"/>
              </a:solidFill>
            </a:endParaRPr>
          </a:p>
          <a:p>
            <a:pPr lvl="1"/>
            <a:r>
              <a:rPr lang="nb-NO" sz="4000" dirty="0" err="1" smtClean="0">
                <a:solidFill>
                  <a:srgbClr val="C00000"/>
                </a:solidFill>
              </a:rPr>
              <a:t>We</a:t>
            </a:r>
            <a:r>
              <a:rPr lang="nb-NO" sz="4000" dirty="0" smtClean="0">
                <a:solidFill>
                  <a:srgbClr val="C00000"/>
                </a:solidFill>
              </a:rPr>
              <a:t> </a:t>
            </a:r>
            <a:r>
              <a:rPr lang="nb-NO" sz="4000" dirty="0" err="1" smtClean="0">
                <a:solidFill>
                  <a:srgbClr val="C00000"/>
                </a:solidFill>
              </a:rPr>
              <a:t>assume</a:t>
            </a:r>
            <a:r>
              <a:rPr lang="nb-NO" sz="4000" dirty="0" smtClean="0">
                <a:solidFill>
                  <a:srgbClr val="C00000"/>
                </a:solidFill>
              </a:rPr>
              <a:t> </a:t>
            </a:r>
            <a:r>
              <a:rPr lang="nb-NO" sz="4000" dirty="0" err="1" smtClean="0">
                <a:solidFill>
                  <a:srgbClr val="C00000"/>
                </a:solidFill>
              </a:rPr>
              <a:t>that</a:t>
            </a:r>
            <a:r>
              <a:rPr lang="nb-NO" sz="4000" dirty="0" smtClean="0">
                <a:solidFill>
                  <a:srgbClr val="C00000"/>
                </a:solidFill>
              </a:rPr>
              <a:t> </a:t>
            </a:r>
            <a:r>
              <a:rPr lang="nb-NO" sz="4000" dirty="0" err="1" smtClean="0">
                <a:solidFill>
                  <a:srgbClr val="C00000"/>
                </a:solidFill>
              </a:rPr>
              <a:t>the</a:t>
            </a:r>
            <a:r>
              <a:rPr lang="nb-NO" sz="4000" dirty="0" smtClean="0">
                <a:solidFill>
                  <a:srgbClr val="C00000"/>
                </a:solidFill>
              </a:rPr>
              <a:t> </a:t>
            </a:r>
            <a:r>
              <a:rPr lang="nb-NO" sz="4000" i="1" dirty="0" smtClean="0">
                <a:solidFill>
                  <a:srgbClr val="C00000"/>
                </a:solidFill>
              </a:rPr>
              <a:t>SR </a:t>
            </a:r>
            <a:r>
              <a:rPr lang="nb-NO" sz="4000" dirty="0" err="1" smtClean="0">
                <a:solidFill>
                  <a:srgbClr val="C00000"/>
                </a:solidFill>
              </a:rPr>
              <a:t>exists</a:t>
            </a:r>
            <a:r>
              <a:rPr lang="nb-NO" sz="4000" dirty="0" smtClean="0">
                <a:solidFill>
                  <a:srgbClr val="C00000"/>
                </a:solidFill>
              </a:rPr>
              <a:t>, has </a:t>
            </a:r>
            <a:r>
              <a:rPr lang="nb-NO" sz="4000" dirty="0" err="1" smtClean="0">
                <a:solidFill>
                  <a:srgbClr val="C00000"/>
                </a:solidFill>
              </a:rPr>
              <a:t>been</a:t>
            </a:r>
            <a:r>
              <a:rPr lang="nb-NO" sz="4000" dirty="0" smtClean="0">
                <a:solidFill>
                  <a:srgbClr val="C00000"/>
                </a:solidFill>
              </a:rPr>
              <a:t> </a:t>
            </a:r>
            <a:r>
              <a:rPr lang="nb-NO" sz="4000" dirty="0" err="1" smtClean="0">
                <a:solidFill>
                  <a:srgbClr val="C00000"/>
                </a:solidFill>
              </a:rPr>
              <a:t>deposited</a:t>
            </a:r>
            <a:r>
              <a:rPr lang="nb-NO" sz="4000" dirty="0" smtClean="0">
                <a:solidFill>
                  <a:srgbClr val="C00000"/>
                </a:solidFill>
              </a:rPr>
              <a:t> in marine </a:t>
            </a:r>
            <a:r>
              <a:rPr lang="nb-NO" sz="4000" dirty="0" err="1" smtClean="0">
                <a:solidFill>
                  <a:srgbClr val="C00000"/>
                </a:solidFill>
              </a:rPr>
              <a:t>environments</a:t>
            </a:r>
            <a:r>
              <a:rPr lang="nb-NO" sz="4000" dirty="0" smtClean="0">
                <a:solidFill>
                  <a:srgbClr val="C00000"/>
                </a:solidFill>
              </a:rPr>
              <a:t>, has </a:t>
            </a:r>
            <a:r>
              <a:rPr lang="nb-NO" sz="4000" dirty="0" err="1" smtClean="0">
                <a:solidFill>
                  <a:srgbClr val="C00000"/>
                </a:solidFill>
              </a:rPr>
              <a:t>kerogen</a:t>
            </a:r>
            <a:r>
              <a:rPr lang="nb-NO" sz="4000" dirty="0" smtClean="0">
                <a:solidFill>
                  <a:srgbClr val="C00000"/>
                </a:solidFill>
              </a:rPr>
              <a:t> type II, and has </a:t>
            </a:r>
            <a:r>
              <a:rPr lang="nb-NO" sz="4000" dirty="0" err="1" smtClean="0">
                <a:solidFill>
                  <a:srgbClr val="C00000"/>
                </a:solidFill>
              </a:rPr>
              <a:t>generated</a:t>
            </a:r>
            <a:r>
              <a:rPr lang="nb-NO" sz="4000" dirty="0" smtClean="0">
                <a:solidFill>
                  <a:srgbClr val="C00000"/>
                </a:solidFill>
              </a:rPr>
              <a:t> </a:t>
            </a:r>
            <a:r>
              <a:rPr lang="nb-NO" sz="4000" dirty="0" err="1" smtClean="0">
                <a:solidFill>
                  <a:srgbClr val="C00000"/>
                </a:solidFill>
              </a:rPr>
              <a:t>oil</a:t>
            </a:r>
            <a:r>
              <a:rPr lang="nb-NO" sz="4000" dirty="0" smtClean="0">
                <a:solidFill>
                  <a:srgbClr val="C00000"/>
                </a:solidFill>
              </a:rPr>
              <a:t> and gas </a:t>
            </a:r>
          </a:p>
          <a:p>
            <a:pPr lvl="1"/>
            <a:endParaRPr lang="nb-NO" sz="4000" dirty="0" smtClean="0">
              <a:solidFill>
                <a:srgbClr val="C00000"/>
              </a:solidFill>
            </a:endParaRPr>
          </a:p>
          <a:p>
            <a:pPr lvl="1"/>
            <a:r>
              <a:rPr lang="nb-NO" sz="4000" dirty="0" err="1" smtClean="0">
                <a:solidFill>
                  <a:srgbClr val="C00000"/>
                </a:solidFill>
              </a:rPr>
              <a:t>We</a:t>
            </a:r>
            <a:r>
              <a:rPr lang="nb-NO" sz="4000" dirty="0" smtClean="0">
                <a:solidFill>
                  <a:srgbClr val="C00000"/>
                </a:solidFill>
              </a:rPr>
              <a:t> </a:t>
            </a:r>
            <a:r>
              <a:rPr lang="nb-NO" sz="4000" dirty="0" err="1" smtClean="0">
                <a:solidFill>
                  <a:srgbClr val="C00000"/>
                </a:solidFill>
              </a:rPr>
              <a:t>assumed</a:t>
            </a:r>
            <a:r>
              <a:rPr lang="nb-NO" sz="4000" dirty="0" smtClean="0">
                <a:solidFill>
                  <a:srgbClr val="C00000"/>
                </a:solidFill>
              </a:rPr>
              <a:t> </a:t>
            </a:r>
            <a:r>
              <a:rPr lang="nb-NO" sz="4000" dirty="0" err="1" smtClean="0">
                <a:solidFill>
                  <a:srgbClr val="C00000"/>
                </a:solidFill>
              </a:rPr>
              <a:t>that</a:t>
            </a:r>
            <a:r>
              <a:rPr lang="nb-NO" sz="4000" dirty="0" smtClean="0">
                <a:solidFill>
                  <a:srgbClr val="C00000"/>
                </a:solidFill>
              </a:rPr>
              <a:t> </a:t>
            </a:r>
            <a:r>
              <a:rPr lang="nb-NO" sz="4000" dirty="0" err="1" smtClean="0">
                <a:solidFill>
                  <a:srgbClr val="C00000"/>
                </a:solidFill>
              </a:rPr>
              <a:t>the</a:t>
            </a:r>
            <a:r>
              <a:rPr lang="nb-NO" sz="4000" dirty="0" smtClean="0">
                <a:solidFill>
                  <a:srgbClr val="C00000"/>
                </a:solidFill>
              </a:rPr>
              <a:t> </a:t>
            </a:r>
            <a:r>
              <a:rPr lang="nb-NO" sz="4000" i="1" dirty="0" err="1" smtClean="0">
                <a:solidFill>
                  <a:srgbClr val="C00000"/>
                </a:solidFill>
              </a:rPr>
              <a:t>migration</a:t>
            </a:r>
            <a:r>
              <a:rPr lang="nb-NO" sz="4000" dirty="0" smtClean="0">
                <a:solidFill>
                  <a:srgbClr val="C00000"/>
                </a:solidFill>
              </a:rPr>
              <a:t> </a:t>
            </a:r>
            <a:r>
              <a:rPr lang="nb-NO" sz="4000" dirty="0" err="1" smtClean="0">
                <a:solidFill>
                  <a:srgbClr val="C00000"/>
                </a:solidFill>
              </a:rPr>
              <a:t>took</a:t>
            </a:r>
            <a:r>
              <a:rPr lang="nb-NO" sz="4000" dirty="0" smtClean="0">
                <a:solidFill>
                  <a:srgbClr val="C00000"/>
                </a:solidFill>
              </a:rPr>
              <a:t> </a:t>
            </a:r>
            <a:r>
              <a:rPr lang="nb-NO" sz="4000" dirty="0" err="1" smtClean="0">
                <a:solidFill>
                  <a:srgbClr val="C00000"/>
                </a:solidFill>
              </a:rPr>
              <a:t>place</a:t>
            </a:r>
            <a:r>
              <a:rPr lang="nb-NO" sz="4000" dirty="0" smtClean="0">
                <a:solidFill>
                  <a:srgbClr val="C00000"/>
                </a:solidFill>
              </a:rPr>
              <a:t> and </a:t>
            </a:r>
            <a:r>
              <a:rPr lang="nb-NO" sz="4000" dirty="0" err="1" smtClean="0">
                <a:solidFill>
                  <a:srgbClr val="C00000"/>
                </a:solidFill>
              </a:rPr>
              <a:t>we</a:t>
            </a:r>
            <a:r>
              <a:rPr lang="nb-NO" sz="4000" dirty="0" smtClean="0">
                <a:solidFill>
                  <a:srgbClr val="C00000"/>
                </a:solidFill>
              </a:rPr>
              <a:t> </a:t>
            </a:r>
            <a:r>
              <a:rPr lang="nb-NO" sz="4000" dirty="0" err="1" smtClean="0">
                <a:solidFill>
                  <a:srgbClr val="C00000"/>
                </a:solidFill>
              </a:rPr>
              <a:t>know</a:t>
            </a:r>
            <a:r>
              <a:rPr lang="nb-NO" sz="4000" dirty="0" smtClean="0">
                <a:solidFill>
                  <a:srgbClr val="C00000"/>
                </a:solidFill>
              </a:rPr>
              <a:t> </a:t>
            </a:r>
            <a:r>
              <a:rPr lang="nb-NO" sz="4000" dirty="0" err="1" smtClean="0">
                <a:solidFill>
                  <a:srgbClr val="C00000"/>
                </a:solidFill>
              </a:rPr>
              <a:t>when</a:t>
            </a:r>
            <a:r>
              <a:rPr lang="nb-NO" sz="4000" dirty="0" smtClean="0">
                <a:solidFill>
                  <a:srgbClr val="C00000"/>
                </a:solidFill>
              </a:rPr>
              <a:t> </a:t>
            </a:r>
            <a:r>
              <a:rPr lang="nb-NO" sz="4000" dirty="0" err="1" smtClean="0">
                <a:solidFill>
                  <a:srgbClr val="C00000"/>
                </a:solidFill>
              </a:rPr>
              <a:t>the</a:t>
            </a:r>
            <a:r>
              <a:rPr lang="nb-NO" sz="4000" dirty="0" smtClean="0">
                <a:solidFill>
                  <a:srgbClr val="C00000"/>
                </a:solidFill>
              </a:rPr>
              <a:t> </a:t>
            </a:r>
            <a:r>
              <a:rPr lang="nb-NO" sz="4000" dirty="0" err="1" smtClean="0">
                <a:solidFill>
                  <a:srgbClr val="C00000"/>
                </a:solidFill>
              </a:rPr>
              <a:t>migration</a:t>
            </a:r>
            <a:r>
              <a:rPr lang="nb-NO" sz="4000" dirty="0" smtClean="0">
                <a:solidFill>
                  <a:srgbClr val="C00000"/>
                </a:solidFill>
              </a:rPr>
              <a:t> </a:t>
            </a:r>
            <a:r>
              <a:rPr lang="nb-NO" sz="4000" dirty="0" err="1" smtClean="0">
                <a:solidFill>
                  <a:srgbClr val="C00000"/>
                </a:solidFill>
              </a:rPr>
              <a:t>started</a:t>
            </a:r>
            <a:r>
              <a:rPr lang="nb-NO" sz="4000" dirty="0" smtClean="0">
                <a:solidFill>
                  <a:srgbClr val="C00000"/>
                </a:solidFill>
              </a:rPr>
              <a:t>, </a:t>
            </a:r>
            <a:r>
              <a:rPr lang="nb-NO" sz="4000" dirty="0" err="1" smtClean="0">
                <a:solidFill>
                  <a:srgbClr val="C00000"/>
                </a:solidFill>
              </a:rPr>
              <a:t>we</a:t>
            </a:r>
            <a:r>
              <a:rPr lang="nb-NO" sz="4000" dirty="0" smtClean="0">
                <a:solidFill>
                  <a:srgbClr val="C00000"/>
                </a:solidFill>
              </a:rPr>
              <a:t> have </a:t>
            </a:r>
            <a:r>
              <a:rPr lang="nb-NO" sz="4000" dirty="0" err="1" smtClean="0">
                <a:solidFill>
                  <a:srgbClr val="C00000"/>
                </a:solidFill>
              </a:rPr>
              <a:t>assigned</a:t>
            </a:r>
            <a:r>
              <a:rPr lang="nb-NO" sz="4000" dirty="0" smtClean="0">
                <a:solidFill>
                  <a:srgbClr val="C00000"/>
                </a:solidFill>
              </a:rPr>
              <a:t> an </a:t>
            </a:r>
            <a:r>
              <a:rPr lang="nb-NO" sz="4000" i="1" dirty="0" smtClean="0">
                <a:solidFill>
                  <a:srgbClr val="C00000"/>
                </a:solidFill>
              </a:rPr>
              <a:t>age</a:t>
            </a:r>
            <a:r>
              <a:rPr lang="nb-NO" sz="4000" dirty="0" smtClean="0">
                <a:solidFill>
                  <a:srgbClr val="C00000"/>
                </a:solidFill>
              </a:rPr>
              <a:t> for </a:t>
            </a:r>
            <a:r>
              <a:rPr lang="nb-NO" sz="4000" dirty="0" err="1" smtClean="0">
                <a:solidFill>
                  <a:srgbClr val="C00000"/>
                </a:solidFill>
              </a:rPr>
              <a:t>this</a:t>
            </a:r>
            <a:r>
              <a:rPr lang="nb-NO" sz="4000" dirty="0" smtClean="0">
                <a:solidFill>
                  <a:srgbClr val="C00000"/>
                </a:solidFill>
              </a:rPr>
              <a:t> </a:t>
            </a:r>
            <a:r>
              <a:rPr lang="nb-NO" sz="4000" dirty="0" err="1" smtClean="0">
                <a:solidFill>
                  <a:srgbClr val="C00000"/>
                </a:solidFill>
              </a:rPr>
              <a:t>process</a:t>
            </a:r>
            <a:endParaRPr lang="nb-NO" sz="4000" dirty="0" smtClean="0">
              <a:solidFill>
                <a:srgbClr val="C00000"/>
              </a:solidFill>
            </a:endParaRPr>
          </a:p>
          <a:p>
            <a:pPr lvl="2"/>
            <a:r>
              <a:rPr lang="nb-NO" sz="4000" dirty="0"/>
              <a:t> </a:t>
            </a:r>
            <a:r>
              <a:rPr lang="nb-NO" sz="4000" dirty="0" err="1" smtClean="0"/>
              <a:t>We</a:t>
            </a:r>
            <a:r>
              <a:rPr lang="nb-NO" sz="4000" dirty="0" smtClean="0"/>
              <a:t> have </a:t>
            </a:r>
            <a:r>
              <a:rPr lang="nb-NO" sz="4000" dirty="0" err="1" smtClean="0"/>
              <a:t>defined</a:t>
            </a:r>
            <a:r>
              <a:rPr lang="nb-NO" sz="4000" dirty="0" smtClean="0"/>
              <a:t> </a:t>
            </a:r>
            <a:r>
              <a:rPr lang="nb-NO" sz="4000" dirty="0" err="1" smtClean="0"/>
              <a:t>the</a:t>
            </a:r>
            <a:r>
              <a:rPr lang="nb-NO" sz="4000" dirty="0" smtClean="0"/>
              <a:t> </a:t>
            </a:r>
            <a:r>
              <a:rPr lang="nb-NO" sz="4000" dirty="0" err="1" smtClean="0">
                <a:solidFill>
                  <a:schemeClr val="accent1">
                    <a:lumMod val="75000"/>
                  </a:schemeClr>
                </a:solidFill>
              </a:rPr>
              <a:t>fill</a:t>
            </a:r>
            <a:r>
              <a:rPr lang="nb-NO" sz="4000" dirty="0" smtClean="0">
                <a:solidFill>
                  <a:schemeClr val="accent1">
                    <a:lumMod val="75000"/>
                  </a:schemeClr>
                </a:solidFill>
              </a:rPr>
              <a:t>-spill </a:t>
            </a:r>
            <a:r>
              <a:rPr lang="nb-NO" sz="4000" dirty="0" err="1" smtClean="0">
                <a:solidFill>
                  <a:schemeClr val="accent1">
                    <a:lumMod val="75000"/>
                  </a:schemeClr>
                </a:solidFill>
              </a:rPr>
              <a:t>migration</a:t>
            </a:r>
            <a:r>
              <a:rPr lang="nb-NO" sz="40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nb-NO" sz="4000" dirty="0" err="1" smtClean="0">
                <a:solidFill>
                  <a:schemeClr val="accent1">
                    <a:lumMod val="75000"/>
                  </a:schemeClr>
                </a:solidFill>
              </a:rPr>
              <a:t>model</a:t>
            </a:r>
            <a:endParaRPr lang="nb-NO" sz="4000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lvl="2"/>
            <a:endParaRPr lang="nb-NO" sz="4000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lvl="1"/>
            <a:r>
              <a:rPr lang="nb-NO" sz="4000" dirty="0" err="1" smtClean="0"/>
              <a:t>We</a:t>
            </a:r>
            <a:r>
              <a:rPr lang="nb-NO" sz="4000" dirty="0" smtClean="0"/>
              <a:t> have </a:t>
            </a:r>
            <a:r>
              <a:rPr lang="nb-NO" sz="4000" dirty="0" err="1" smtClean="0"/>
              <a:t>defined</a:t>
            </a:r>
            <a:r>
              <a:rPr lang="nb-NO" sz="4000" dirty="0" smtClean="0"/>
              <a:t> </a:t>
            </a:r>
            <a:r>
              <a:rPr lang="nb-NO" sz="4000" dirty="0" err="1" smtClean="0">
                <a:solidFill>
                  <a:schemeClr val="accent1">
                    <a:lumMod val="75000"/>
                  </a:schemeClr>
                </a:solidFill>
              </a:rPr>
              <a:t>migration</a:t>
            </a:r>
            <a:r>
              <a:rPr lang="nb-NO" sz="40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nb-NO" sz="4000" dirty="0" err="1" smtClean="0">
                <a:solidFill>
                  <a:schemeClr val="accent1">
                    <a:lumMod val="75000"/>
                  </a:schemeClr>
                </a:solidFill>
              </a:rPr>
              <a:t>pathways</a:t>
            </a:r>
            <a:r>
              <a:rPr lang="nb-NO" sz="4000" dirty="0" smtClean="0"/>
              <a:t>:</a:t>
            </a:r>
          </a:p>
          <a:p>
            <a:pPr lvl="2"/>
            <a:r>
              <a:rPr lang="nb-NO" sz="4000" dirty="0" smtClean="0"/>
              <a:t>Direct </a:t>
            </a:r>
            <a:r>
              <a:rPr lang="nb-NO" sz="4000" dirty="0" err="1" smtClean="0"/>
              <a:t>migration</a:t>
            </a:r>
            <a:r>
              <a:rPr lang="nb-NO" sz="4000" dirty="0" smtClean="0"/>
              <a:t> from SR </a:t>
            </a:r>
            <a:r>
              <a:rPr lang="nb-NO" sz="4000" dirty="0" err="1" smtClean="0"/>
              <a:t>into</a:t>
            </a:r>
            <a:r>
              <a:rPr lang="nb-NO" sz="4000" dirty="0" smtClean="0"/>
              <a:t> </a:t>
            </a:r>
            <a:r>
              <a:rPr lang="nb-NO" sz="4000" dirty="0" err="1" smtClean="0"/>
              <a:t>the</a:t>
            </a:r>
            <a:r>
              <a:rPr lang="nb-NO" sz="4000" dirty="0" smtClean="0"/>
              <a:t> </a:t>
            </a:r>
            <a:r>
              <a:rPr lang="nb-NO" sz="4000" dirty="0" err="1" smtClean="0"/>
              <a:t>reservoir</a:t>
            </a:r>
            <a:endParaRPr lang="nb-NO" sz="4000" dirty="0" smtClean="0"/>
          </a:p>
          <a:p>
            <a:pPr lvl="2"/>
            <a:r>
              <a:rPr lang="nb-NO" sz="4000" dirty="0" smtClean="0"/>
              <a:t>Migration </a:t>
            </a:r>
            <a:r>
              <a:rPr lang="nb-NO" sz="4000" dirty="0" err="1" smtClean="0"/>
              <a:t>through</a:t>
            </a:r>
            <a:r>
              <a:rPr lang="nb-NO" sz="4000" dirty="0" smtClean="0"/>
              <a:t> </a:t>
            </a:r>
            <a:r>
              <a:rPr lang="nb-NO" sz="4000" dirty="0" err="1" smtClean="0"/>
              <a:t>carrier</a:t>
            </a:r>
            <a:r>
              <a:rPr lang="nb-NO" sz="4000" dirty="0" smtClean="0"/>
              <a:t> bed (</a:t>
            </a:r>
            <a:r>
              <a:rPr lang="nb-NO" sz="4000" dirty="0" err="1" smtClean="0"/>
              <a:t>equivalent</a:t>
            </a:r>
            <a:r>
              <a:rPr lang="nb-NO" sz="4000" dirty="0" smtClean="0"/>
              <a:t> </a:t>
            </a:r>
            <a:r>
              <a:rPr lang="nb-NO" sz="4000" dirty="0" err="1" smtClean="0"/>
              <a:t>with</a:t>
            </a:r>
            <a:r>
              <a:rPr lang="nb-NO" sz="4000" dirty="0" smtClean="0"/>
              <a:t> </a:t>
            </a:r>
            <a:r>
              <a:rPr lang="nb-NO" sz="4000" dirty="0" err="1" smtClean="0"/>
              <a:t>the</a:t>
            </a:r>
            <a:r>
              <a:rPr lang="nb-NO" sz="4000" dirty="0" smtClean="0"/>
              <a:t> </a:t>
            </a:r>
            <a:r>
              <a:rPr lang="nb-NO" sz="4000" dirty="0" err="1" smtClean="0"/>
              <a:t>reservoir</a:t>
            </a:r>
            <a:r>
              <a:rPr lang="nb-NO" sz="4000" dirty="0" smtClean="0"/>
              <a:t> rock) and </a:t>
            </a:r>
            <a:r>
              <a:rPr lang="nb-NO" sz="4000" dirty="0" err="1" smtClean="0"/>
              <a:t>across</a:t>
            </a:r>
            <a:r>
              <a:rPr lang="nb-NO" sz="4000" dirty="0" smtClean="0"/>
              <a:t> / </a:t>
            </a:r>
            <a:r>
              <a:rPr lang="nb-NO" sz="4000" dirty="0" err="1" smtClean="0"/>
              <a:t>along</a:t>
            </a:r>
            <a:r>
              <a:rPr lang="nb-NO" sz="4000" dirty="0" smtClean="0"/>
              <a:t> </a:t>
            </a:r>
            <a:r>
              <a:rPr lang="nb-NO" sz="4000" dirty="0" err="1" smtClean="0"/>
              <a:t>the</a:t>
            </a:r>
            <a:r>
              <a:rPr lang="nb-NO" sz="4000" dirty="0" smtClean="0"/>
              <a:t> </a:t>
            </a:r>
            <a:r>
              <a:rPr lang="nb-NO" sz="4000" dirty="0" err="1" smtClean="0"/>
              <a:t>faults</a:t>
            </a:r>
            <a:endParaRPr lang="nb-NO" sz="4000" dirty="0" smtClean="0"/>
          </a:p>
          <a:p>
            <a:pPr lvl="3"/>
            <a:r>
              <a:rPr lang="nb-NO" sz="4000" dirty="0" err="1" smtClean="0">
                <a:solidFill>
                  <a:srgbClr val="C00000"/>
                </a:solidFill>
              </a:rPr>
              <a:t>We</a:t>
            </a:r>
            <a:r>
              <a:rPr lang="nb-NO" sz="4000" dirty="0" smtClean="0">
                <a:solidFill>
                  <a:srgbClr val="C00000"/>
                </a:solidFill>
              </a:rPr>
              <a:t> </a:t>
            </a:r>
            <a:r>
              <a:rPr lang="nb-NO" sz="4000" dirty="0" err="1" smtClean="0">
                <a:solidFill>
                  <a:srgbClr val="C00000"/>
                </a:solidFill>
              </a:rPr>
              <a:t>assumed</a:t>
            </a:r>
            <a:r>
              <a:rPr lang="nb-NO" sz="4000" dirty="0" smtClean="0">
                <a:solidFill>
                  <a:srgbClr val="C00000"/>
                </a:solidFill>
              </a:rPr>
              <a:t> </a:t>
            </a:r>
            <a:r>
              <a:rPr lang="nb-NO" sz="4000" dirty="0" err="1" smtClean="0">
                <a:solidFill>
                  <a:srgbClr val="C00000"/>
                </a:solidFill>
              </a:rPr>
              <a:t>that</a:t>
            </a:r>
            <a:r>
              <a:rPr lang="nb-NO" sz="4000" dirty="0" smtClean="0">
                <a:solidFill>
                  <a:srgbClr val="C00000"/>
                </a:solidFill>
              </a:rPr>
              <a:t> </a:t>
            </a:r>
            <a:r>
              <a:rPr lang="nb-NO" sz="4000" dirty="0" err="1" smtClean="0">
                <a:solidFill>
                  <a:srgbClr val="C00000"/>
                </a:solidFill>
              </a:rPr>
              <a:t>the</a:t>
            </a:r>
            <a:r>
              <a:rPr lang="nb-NO" sz="4000" dirty="0" smtClean="0">
                <a:solidFill>
                  <a:srgbClr val="C00000"/>
                </a:solidFill>
              </a:rPr>
              <a:t> </a:t>
            </a:r>
            <a:r>
              <a:rPr lang="nb-NO" sz="4000" i="1" dirty="0" err="1" smtClean="0">
                <a:solidFill>
                  <a:srgbClr val="C00000"/>
                </a:solidFill>
              </a:rPr>
              <a:t>carrier</a:t>
            </a:r>
            <a:r>
              <a:rPr lang="nb-NO" sz="4000" i="1" dirty="0" smtClean="0">
                <a:solidFill>
                  <a:srgbClr val="C00000"/>
                </a:solidFill>
              </a:rPr>
              <a:t> beds </a:t>
            </a:r>
            <a:r>
              <a:rPr lang="nb-NO" sz="4000" dirty="0" err="1" smtClean="0">
                <a:solidFill>
                  <a:srgbClr val="C00000"/>
                </a:solidFill>
              </a:rPr>
              <a:t>are</a:t>
            </a:r>
            <a:r>
              <a:rPr lang="nb-NO" sz="4000" dirty="0" smtClean="0">
                <a:solidFill>
                  <a:srgbClr val="C00000"/>
                </a:solidFill>
              </a:rPr>
              <a:t> </a:t>
            </a:r>
            <a:r>
              <a:rPr lang="nb-NO" sz="4000" dirty="0" err="1" smtClean="0">
                <a:solidFill>
                  <a:srgbClr val="C00000"/>
                </a:solidFill>
              </a:rPr>
              <a:t>porous</a:t>
            </a:r>
            <a:r>
              <a:rPr lang="nb-NO" sz="4000" dirty="0" smtClean="0">
                <a:solidFill>
                  <a:srgbClr val="C00000"/>
                </a:solidFill>
              </a:rPr>
              <a:t> and permeable</a:t>
            </a:r>
            <a:endParaRPr lang="nb-NO" sz="4000" dirty="0">
              <a:solidFill>
                <a:srgbClr val="C00000"/>
              </a:solidFill>
            </a:endParaRPr>
          </a:p>
          <a:p>
            <a:pPr lvl="2"/>
            <a:endParaRPr lang="nb-NO" sz="4000" dirty="0" smtClean="0"/>
          </a:p>
          <a:p>
            <a:pPr lvl="1"/>
            <a:r>
              <a:rPr lang="nb-NO" sz="4000" dirty="0" err="1" smtClean="0">
                <a:solidFill>
                  <a:srgbClr val="C00000"/>
                </a:solidFill>
              </a:rPr>
              <a:t>We</a:t>
            </a:r>
            <a:r>
              <a:rPr lang="nb-NO" sz="4000" dirty="0" smtClean="0">
                <a:solidFill>
                  <a:srgbClr val="C00000"/>
                </a:solidFill>
              </a:rPr>
              <a:t> </a:t>
            </a:r>
            <a:r>
              <a:rPr lang="nb-NO" sz="4000" dirty="0" err="1" smtClean="0">
                <a:solidFill>
                  <a:srgbClr val="C00000"/>
                </a:solidFill>
              </a:rPr>
              <a:t>assume</a:t>
            </a:r>
            <a:r>
              <a:rPr lang="nb-NO" sz="4000" dirty="0" smtClean="0">
                <a:solidFill>
                  <a:srgbClr val="C00000"/>
                </a:solidFill>
              </a:rPr>
              <a:t> </a:t>
            </a:r>
            <a:r>
              <a:rPr lang="nb-NO" sz="4000" dirty="0" err="1" smtClean="0">
                <a:solidFill>
                  <a:srgbClr val="C00000"/>
                </a:solidFill>
              </a:rPr>
              <a:t>that</a:t>
            </a:r>
            <a:r>
              <a:rPr lang="nb-NO" sz="4000" dirty="0" smtClean="0">
                <a:solidFill>
                  <a:srgbClr val="C00000"/>
                </a:solidFill>
              </a:rPr>
              <a:t> </a:t>
            </a:r>
            <a:r>
              <a:rPr lang="nb-NO" sz="4000" dirty="0" err="1" smtClean="0">
                <a:solidFill>
                  <a:srgbClr val="C00000"/>
                </a:solidFill>
              </a:rPr>
              <a:t>the</a:t>
            </a:r>
            <a:r>
              <a:rPr lang="nb-NO" sz="4000" dirty="0" smtClean="0">
                <a:solidFill>
                  <a:srgbClr val="C00000"/>
                </a:solidFill>
              </a:rPr>
              <a:t> </a:t>
            </a:r>
            <a:r>
              <a:rPr lang="nb-NO" sz="4000" i="1" dirty="0" err="1" smtClean="0">
                <a:solidFill>
                  <a:srgbClr val="C00000"/>
                </a:solidFill>
              </a:rPr>
              <a:t>reservoir</a:t>
            </a:r>
            <a:r>
              <a:rPr lang="nb-NO" sz="4000" dirty="0" smtClean="0">
                <a:solidFill>
                  <a:srgbClr val="C00000"/>
                </a:solidFill>
              </a:rPr>
              <a:t> </a:t>
            </a:r>
            <a:r>
              <a:rPr lang="nb-NO" sz="4000" i="1" dirty="0" smtClean="0">
                <a:solidFill>
                  <a:srgbClr val="C00000"/>
                </a:solidFill>
              </a:rPr>
              <a:t>rock</a:t>
            </a:r>
            <a:r>
              <a:rPr lang="nb-NO" sz="4000" dirty="0" smtClean="0">
                <a:solidFill>
                  <a:srgbClr val="C00000"/>
                </a:solidFill>
              </a:rPr>
              <a:t> is present and </a:t>
            </a:r>
            <a:r>
              <a:rPr lang="nb-NO" sz="4000" dirty="0" err="1" smtClean="0">
                <a:solidFill>
                  <a:srgbClr val="C00000"/>
                </a:solidFill>
              </a:rPr>
              <a:t>the</a:t>
            </a:r>
            <a:r>
              <a:rPr lang="nb-NO" sz="4000" dirty="0" smtClean="0">
                <a:solidFill>
                  <a:srgbClr val="C00000"/>
                </a:solidFill>
              </a:rPr>
              <a:t> </a:t>
            </a:r>
            <a:r>
              <a:rPr lang="nb-NO" sz="4000" dirty="0" err="1" smtClean="0">
                <a:solidFill>
                  <a:srgbClr val="C00000"/>
                </a:solidFill>
              </a:rPr>
              <a:t>lithology</a:t>
            </a:r>
            <a:r>
              <a:rPr lang="nb-NO" sz="4000" dirty="0" smtClean="0">
                <a:solidFill>
                  <a:srgbClr val="C00000"/>
                </a:solidFill>
              </a:rPr>
              <a:t> is </a:t>
            </a:r>
            <a:r>
              <a:rPr lang="nb-NO" sz="4000" dirty="0" err="1" smtClean="0">
                <a:solidFill>
                  <a:srgbClr val="C00000"/>
                </a:solidFill>
              </a:rPr>
              <a:t>sandstones</a:t>
            </a:r>
            <a:r>
              <a:rPr lang="nb-NO" sz="4000" dirty="0" smtClean="0">
                <a:solidFill>
                  <a:srgbClr val="C00000"/>
                </a:solidFill>
              </a:rPr>
              <a:t> </a:t>
            </a:r>
            <a:r>
              <a:rPr lang="nb-NO" sz="4000" dirty="0" err="1" smtClean="0">
                <a:solidFill>
                  <a:srgbClr val="C00000"/>
                </a:solidFill>
              </a:rPr>
              <a:t>of</a:t>
            </a:r>
            <a:r>
              <a:rPr lang="nb-NO" sz="4000" dirty="0" smtClean="0">
                <a:solidFill>
                  <a:srgbClr val="C00000"/>
                </a:solidFill>
              </a:rPr>
              <a:t> </a:t>
            </a:r>
            <a:r>
              <a:rPr lang="nb-NO" sz="4000" dirty="0" err="1" smtClean="0">
                <a:solidFill>
                  <a:srgbClr val="C00000"/>
                </a:solidFill>
              </a:rPr>
              <a:t>good</a:t>
            </a:r>
            <a:r>
              <a:rPr lang="nb-NO" sz="4000" dirty="0" smtClean="0">
                <a:solidFill>
                  <a:srgbClr val="C00000"/>
                </a:solidFill>
              </a:rPr>
              <a:t> </a:t>
            </a:r>
            <a:r>
              <a:rPr lang="nb-NO" sz="4000" dirty="0" err="1" smtClean="0">
                <a:solidFill>
                  <a:srgbClr val="C00000"/>
                </a:solidFill>
              </a:rPr>
              <a:t>quality</a:t>
            </a:r>
            <a:r>
              <a:rPr lang="nb-NO" sz="4000" dirty="0" smtClean="0">
                <a:solidFill>
                  <a:srgbClr val="C00000"/>
                </a:solidFill>
              </a:rPr>
              <a:t> (</a:t>
            </a:r>
            <a:r>
              <a:rPr lang="nb-NO" sz="4000" dirty="0" err="1" smtClean="0">
                <a:solidFill>
                  <a:srgbClr val="C00000"/>
                </a:solidFill>
              </a:rPr>
              <a:t>porous</a:t>
            </a:r>
            <a:r>
              <a:rPr lang="nb-NO" sz="4000" dirty="0" smtClean="0">
                <a:solidFill>
                  <a:srgbClr val="C00000"/>
                </a:solidFill>
              </a:rPr>
              <a:t>, permeable)</a:t>
            </a:r>
          </a:p>
          <a:p>
            <a:pPr lvl="1"/>
            <a:endParaRPr lang="nb-NO" sz="4000" dirty="0" smtClean="0">
              <a:solidFill>
                <a:srgbClr val="C00000"/>
              </a:solidFill>
            </a:endParaRPr>
          </a:p>
          <a:p>
            <a:pPr lvl="1"/>
            <a:r>
              <a:rPr lang="nb-NO" sz="4000" dirty="0" err="1" smtClean="0">
                <a:solidFill>
                  <a:srgbClr val="C00000"/>
                </a:solidFill>
              </a:rPr>
              <a:t>We</a:t>
            </a:r>
            <a:r>
              <a:rPr lang="nb-NO" sz="4000" dirty="0" smtClean="0">
                <a:solidFill>
                  <a:srgbClr val="C00000"/>
                </a:solidFill>
              </a:rPr>
              <a:t> </a:t>
            </a:r>
            <a:r>
              <a:rPr lang="nb-NO" sz="4000" dirty="0" err="1" smtClean="0">
                <a:solidFill>
                  <a:srgbClr val="C00000"/>
                </a:solidFill>
              </a:rPr>
              <a:t>assume</a:t>
            </a:r>
            <a:r>
              <a:rPr lang="nb-NO" sz="4000" dirty="0" smtClean="0">
                <a:solidFill>
                  <a:srgbClr val="C00000"/>
                </a:solidFill>
              </a:rPr>
              <a:t> </a:t>
            </a:r>
            <a:r>
              <a:rPr lang="nb-NO" sz="4000" dirty="0" err="1" smtClean="0">
                <a:solidFill>
                  <a:srgbClr val="C00000"/>
                </a:solidFill>
              </a:rPr>
              <a:t>that</a:t>
            </a:r>
            <a:r>
              <a:rPr lang="nb-NO" sz="4000" dirty="0" smtClean="0">
                <a:solidFill>
                  <a:srgbClr val="C00000"/>
                </a:solidFill>
              </a:rPr>
              <a:t> </a:t>
            </a:r>
            <a:r>
              <a:rPr lang="nb-NO" sz="4000" dirty="0" err="1" smtClean="0">
                <a:solidFill>
                  <a:srgbClr val="C00000"/>
                </a:solidFill>
              </a:rPr>
              <a:t>the</a:t>
            </a:r>
            <a:r>
              <a:rPr lang="nb-NO" sz="4000" dirty="0" smtClean="0">
                <a:solidFill>
                  <a:srgbClr val="C00000"/>
                </a:solidFill>
              </a:rPr>
              <a:t> </a:t>
            </a:r>
            <a:r>
              <a:rPr lang="nb-NO" sz="4000" i="1" dirty="0" err="1" smtClean="0">
                <a:solidFill>
                  <a:srgbClr val="C00000"/>
                </a:solidFill>
              </a:rPr>
              <a:t>seal</a:t>
            </a:r>
            <a:r>
              <a:rPr lang="nb-NO" sz="4000" i="1" dirty="0" smtClean="0">
                <a:solidFill>
                  <a:srgbClr val="C00000"/>
                </a:solidFill>
              </a:rPr>
              <a:t> rock </a:t>
            </a:r>
            <a:r>
              <a:rPr lang="nb-NO" sz="4000" dirty="0" smtClean="0">
                <a:solidFill>
                  <a:srgbClr val="C00000"/>
                </a:solidFill>
              </a:rPr>
              <a:t>is present and </a:t>
            </a:r>
            <a:r>
              <a:rPr lang="nb-NO" sz="4000" dirty="0" err="1" smtClean="0">
                <a:solidFill>
                  <a:srgbClr val="C00000"/>
                </a:solidFill>
              </a:rPr>
              <a:t>effective</a:t>
            </a:r>
            <a:r>
              <a:rPr lang="nb-NO" sz="4000" dirty="0" smtClean="0">
                <a:solidFill>
                  <a:srgbClr val="C00000"/>
                </a:solidFill>
              </a:rPr>
              <a:t>, and </a:t>
            </a:r>
            <a:r>
              <a:rPr lang="nb-NO" sz="4000" dirty="0" err="1" smtClean="0">
                <a:solidFill>
                  <a:srgbClr val="C00000"/>
                </a:solidFill>
              </a:rPr>
              <a:t>the</a:t>
            </a:r>
            <a:r>
              <a:rPr lang="nb-NO" sz="4000" dirty="0" smtClean="0">
                <a:solidFill>
                  <a:srgbClr val="C00000"/>
                </a:solidFill>
              </a:rPr>
              <a:t> </a:t>
            </a:r>
            <a:r>
              <a:rPr lang="nb-NO" sz="4000" dirty="0" err="1" smtClean="0">
                <a:solidFill>
                  <a:srgbClr val="C00000"/>
                </a:solidFill>
              </a:rPr>
              <a:t>lithology</a:t>
            </a:r>
            <a:r>
              <a:rPr lang="nb-NO" sz="4000" dirty="0" smtClean="0">
                <a:solidFill>
                  <a:srgbClr val="C00000"/>
                </a:solidFill>
              </a:rPr>
              <a:t> is </a:t>
            </a:r>
            <a:r>
              <a:rPr lang="nb-NO" sz="4000" dirty="0" err="1" smtClean="0">
                <a:solidFill>
                  <a:srgbClr val="C00000"/>
                </a:solidFill>
              </a:rPr>
              <a:t>shale</a:t>
            </a:r>
            <a:endParaRPr lang="nb-NO" sz="4000" dirty="0" smtClean="0">
              <a:solidFill>
                <a:srgbClr val="C00000"/>
              </a:solidFill>
            </a:endParaRPr>
          </a:p>
          <a:p>
            <a:pPr marL="342900" lvl="1" indent="0">
              <a:buNone/>
            </a:pPr>
            <a:endParaRPr lang="nb-NO" sz="4000" dirty="0" smtClean="0"/>
          </a:p>
          <a:p>
            <a:pPr lvl="1"/>
            <a:r>
              <a:rPr lang="nb-NO" sz="4000" dirty="0" err="1" smtClean="0"/>
              <a:t>We</a:t>
            </a:r>
            <a:r>
              <a:rPr lang="nb-NO" sz="4000" dirty="0" smtClean="0"/>
              <a:t> have </a:t>
            </a:r>
            <a:r>
              <a:rPr lang="nb-NO" sz="4000" dirty="0" err="1" smtClean="0"/>
              <a:t>defined</a:t>
            </a:r>
            <a:r>
              <a:rPr lang="nb-NO" sz="4000" dirty="0" smtClean="0"/>
              <a:t> </a:t>
            </a:r>
            <a:r>
              <a:rPr lang="nb-NO" sz="4000" dirty="0" err="1" smtClean="0">
                <a:solidFill>
                  <a:schemeClr val="accent1">
                    <a:lumMod val="75000"/>
                  </a:schemeClr>
                </a:solidFill>
              </a:rPr>
              <a:t>traps</a:t>
            </a:r>
            <a:r>
              <a:rPr lang="nb-NO" sz="4000" dirty="0" smtClean="0"/>
              <a:t> – </a:t>
            </a:r>
            <a:r>
              <a:rPr lang="nb-NO" sz="4000" dirty="0" err="1" smtClean="0"/>
              <a:t>fault</a:t>
            </a:r>
            <a:r>
              <a:rPr lang="nb-NO" sz="4000" dirty="0" smtClean="0"/>
              <a:t> dependent </a:t>
            </a:r>
            <a:r>
              <a:rPr lang="nb-NO" sz="4000" dirty="0" err="1" smtClean="0"/>
              <a:t>traps</a:t>
            </a:r>
            <a:endParaRPr lang="nb-NO" sz="4000" dirty="0" smtClean="0"/>
          </a:p>
          <a:p>
            <a:pPr lvl="2"/>
            <a:r>
              <a:rPr lang="nb-NO" sz="3600" i="1" dirty="0" err="1" smtClean="0"/>
              <a:t>Trap</a:t>
            </a:r>
            <a:r>
              <a:rPr lang="nb-NO" sz="3600" i="1" dirty="0" smtClean="0"/>
              <a:t> </a:t>
            </a:r>
            <a:r>
              <a:rPr lang="nb-NO" sz="3600" i="1" dirty="0" err="1" smtClean="0"/>
              <a:t>geometry</a:t>
            </a:r>
            <a:r>
              <a:rPr lang="nb-NO" sz="3600" dirty="0" smtClean="0"/>
              <a:t> </a:t>
            </a:r>
          </a:p>
          <a:p>
            <a:pPr lvl="3"/>
            <a:r>
              <a:rPr lang="nb-NO" sz="3200" dirty="0" err="1" smtClean="0"/>
              <a:t>Structure</a:t>
            </a:r>
            <a:r>
              <a:rPr lang="nb-NO" sz="3200" dirty="0" smtClean="0"/>
              <a:t> – </a:t>
            </a:r>
            <a:r>
              <a:rPr lang="nb-NO" sz="3200" dirty="0" err="1" smtClean="0"/>
              <a:t>rotated</a:t>
            </a:r>
            <a:r>
              <a:rPr lang="nb-NO" sz="3200" dirty="0" smtClean="0"/>
              <a:t> </a:t>
            </a:r>
            <a:r>
              <a:rPr lang="nb-NO" sz="3200" dirty="0" err="1" smtClean="0"/>
              <a:t>fault</a:t>
            </a:r>
            <a:r>
              <a:rPr lang="nb-NO" sz="3200" dirty="0" smtClean="0"/>
              <a:t> </a:t>
            </a:r>
            <a:r>
              <a:rPr lang="nb-NO" sz="3200" dirty="0" err="1" smtClean="0"/>
              <a:t>blocks</a:t>
            </a:r>
            <a:r>
              <a:rPr lang="nb-NO" sz="3200" dirty="0" smtClean="0"/>
              <a:t> (</a:t>
            </a:r>
            <a:r>
              <a:rPr lang="nb-NO" sz="3200" dirty="0" err="1" smtClean="0"/>
              <a:t>dipping</a:t>
            </a:r>
            <a:r>
              <a:rPr lang="nb-NO" sz="3200" dirty="0" smtClean="0"/>
              <a:t> units)</a:t>
            </a:r>
          </a:p>
          <a:p>
            <a:pPr lvl="3"/>
            <a:r>
              <a:rPr lang="nb-NO" sz="3200" dirty="0" smtClean="0"/>
              <a:t>Top </a:t>
            </a:r>
            <a:r>
              <a:rPr lang="nb-NO" sz="3200" dirty="0" err="1" smtClean="0"/>
              <a:t>seal</a:t>
            </a:r>
            <a:r>
              <a:rPr lang="nb-NO" sz="3200" dirty="0" smtClean="0"/>
              <a:t>, lateral </a:t>
            </a:r>
            <a:r>
              <a:rPr lang="nb-NO" sz="3200" dirty="0" err="1" smtClean="0"/>
              <a:t>seal</a:t>
            </a:r>
            <a:endParaRPr lang="nb-NO" sz="3200" dirty="0" smtClean="0"/>
          </a:p>
          <a:p>
            <a:pPr lvl="2"/>
            <a:r>
              <a:rPr lang="nb-NO" sz="4000" i="1" dirty="0" err="1" smtClean="0"/>
              <a:t>Sealing</a:t>
            </a:r>
            <a:r>
              <a:rPr lang="nb-NO" sz="4000" i="1" dirty="0" smtClean="0"/>
              <a:t> </a:t>
            </a:r>
            <a:r>
              <a:rPr lang="nb-NO" sz="4000" i="1" dirty="0" err="1" smtClean="0"/>
              <a:t>capacity</a:t>
            </a:r>
            <a:r>
              <a:rPr lang="nb-NO" sz="4000" i="1" dirty="0" smtClean="0"/>
              <a:t> </a:t>
            </a:r>
            <a:r>
              <a:rPr lang="nb-NO" sz="4000" i="1" dirty="0" err="1" smtClean="0"/>
              <a:t>of</a:t>
            </a:r>
            <a:r>
              <a:rPr lang="nb-NO" sz="4000" i="1" dirty="0" smtClean="0"/>
              <a:t> </a:t>
            </a:r>
            <a:r>
              <a:rPr lang="nb-NO" sz="4000" i="1" dirty="0" err="1" smtClean="0"/>
              <a:t>the</a:t>
            </a:r>
            <a:r>
              <a:rPr lang="nb-NO" sz="4000" i="1" dirty="0" smtClean="0"/>
              <a:t> </a:t>
            </a:r>
            <a:r>
              <a:rPr lang="nb-NO" sz="4000" i="1" dirty="0" err="1" smtClean="0"/>
              <a:t>faults</a:t>
            </a:r>
            <a:r>
              <a:rPr lang="nb-NO" sz="4000" i="1" dirty="0" smtClean="0"/>
              <a:t> </a:t>
            </a:r>
            <a:r>
              <a:rPr lang="nb-NO" sz="4000" dirty="0" smtClean="0"/>
              <a:t>– </a:t>
            </a:r>
            <a:r>
              <a:rPr lang="nb-NO" sz="4000" dirty="0" err="1" smtClean="0"/>
              <a:t>sealing</a:t>
            </a:r>
            <a:r>
              <a:rPr lang="nb-NO" sz="4000" dirty="0" smtClean="0"/>
              <a:t>, </a:t>
            </a:r>
            <a:r>
              <a:rPr lang="nb-NO" sz="4000" dirty="0" smtClean="0"/>
              <a:t>non-</a:t>
            </a:r>
            <a:r>
              <a:rPr lang="nb-NO" sz="4000" dirty="0" err="1" smtClean="0"/>
              <a:t>sealing</a:t>
            </a:r>
            <a:r>
              <a:rPr lang="nb-NO" sz="4000" dirty="0" smtClean="0"/>
              <a:t>, or </a:t>
            </a:r>
            <a:r>
              <a:rPr lang="nb-NO" sz="4000" dirty="0" err="1" smtClean="0"/>
              <a:t>unknown</a:t>
            </a:r>
            <a:endParaRPr lang="nb-NO" sz="4000" dirty="0" smtClean="0"/>
          </a:p>
          <a:p>
            <a:pPr lvl="2"/>
            <a:r>
              <a:rPr lang="nb-NO" sz="4000" dirty="0" err="1" smtClean="0"/>
              <a:t>Possible</a:t>
            </a:r>
            <a:r>
              <a:rPr lang="nb-NO" sz="4000" dirty="0" smtClean="0"/>
              <a:t> </a:t>
            </a:r>
            <a:r>
              <a:rPr lang="nb-NO" sz="4000" i="1" dirty="0" err="1" smtClean="0"/>
              <a:t>filling</a:t>
            </a:r>
            <a:r>
              <a:rPr lang="nb-NO" sz="4000" i="1" dirty="0" smtClean="0"/>
              <a:t> </a:t>
            </a:r>
            <a:r>
              <a:rPr lang="nb-NO" sz="4000" i="1" dirty="0" err="1" smtClean="0"/>
              <a:t>of</a:t>
            </a:r>
            <a:r>
              <a:rPr lang="nb-NO" sz="4000" i="1" dirty="0" smtClean="0"/>
              <a:t> </a:t>
            </a:r>
            <a:r>
              <a:rPr lang="nb-NO" sz="4000" i="1" dirty="0" err="1" smtClean="0"/>
              <a:t>the</a:t>
            </a:r>
            <a:r>
              <a:rPr lang="nb-NO" sz="4000" i="1" dirty="0" smtClean="0"/>
              <a:t> </a:t>
            </a:r>
            <a:r>
              <a:rPr lang="nb-NO" sz="4000" i="1" dirty="0" err="1" smtClean="0"/>
              <a:t>trap</a:t>
            </a:r>
            <a:r>
              <a:rPr lang="nb-NO" sz="4000" i="1" dirty="0" smtClean="0"/>
              <a:t> </a:t>
            </a:r>
            <a:r>
              <a:rPr lang="nb-NO" sz="4000" dirty="0" err="1" smtClean="0"/>
              <a:t>based</a:t>
            </a:r>
            <a:r>
              <a:rPr lang="nb-NO" sz="4000" dirty="0" smtClean="0"/>
              <a:t> </a:t>
            </a:r>
            <a:r>
              <a:rPr lang="nb-NO" sz="4000" dirty="0" err="1" smtClean="0"/>
              <a:t>on</a:t>
            </a:r>
            <a:r>
              <a:rPr lang="nb-NO" sz="4000" dirty="0" smtClean="0"/>
              <a:t> </a:t>
            </a:r>
            <a:r>
              <a:rPr lang="nb-NO" sz="4000" dirty="0" err="1" smtClean="0"/>
              <a:t>its</a:t>
            </a:r>
            <a:r>
              <a:rPr lang="nb-NO" sz="4000" dirty="0" smtClean="0"/>
              <a:t> </a:t>
            </a:r>
            <a:r>
              <a:rPr lang="nb-NO" sz="4000" dirty="0" err="1" smtClean="0"/>
              <a:t>geometry</a:t>
            </a:r>
            <a:endParaRPr lang="nb-NO" sz="4000" dirty="0" smtClean="0"/>
          </a:p>
          <a:p>
            <a:pPr lvl="3"/>
            <a:r>
              <a:rPr lang="nb-NO" sz="3600" dirty="0" err="1" smtClean="0"/>
              <a:t>Fill</a:t>
            </a:r>
            <a:r>
              <a:rPr lang="nb-NO" sz="3600" dirty="0" smtClean="0"/>
              <a:t> to </a:t>
            </a:r>
            <a:r>
              <a:rPr lang="nb-NO" sz="3600" dirty="0" err="1" smtClean="0"/>
              <a:t>structural</a:t>
            </a:r>
            <a:r>
              <a:rPr lang="nb-NO" sz="3600" dirty="0" smtClean="0"/>
              <a:t> spill</a:t>
            </a:r>
          </a:p>
          <a:p>
            <a:pPr lvl="3"/>
            <a:r>
              <a:rPr lang="nb-NO" sz="3600" dirty="0" err="1" smtClean="0"/>
              <a:t>Fill</a:t>
            </a:r>
            <a:r>
              <a:rPr lang="nb-NO" sz="3600" dirty="0" smtClean="0"/>
              <a:t> to sand </a:t>
            </a:r>
            <a:r>
              <a:rPr lang="nb-NO" sz="3600" dirty="0" err="1" smtClean="0"/>
              <a:t>juxtaposition</a:t>
            </a:r>
            <a:r>
              <a:rPr lang="nb-NO" sz="3600" dirty="0" smtClean="0"/>
              <a:t> </a:t>
            </a:r>
            <a:r>
              <a:rPr lang="nb-NO" sz="3600" dirty="0" err="1" smtClean="0"/>
              <a:t>point</a:t>
            </a:r>
            <a:endParaRPr lang="nb-NO" sz="3600" dirty="0" smtClean="0"/>
          </a:p>
          <a:p>
            <a:pPr lvl="3"/>
            <a:r>
              <a:rPr lang="nb-NO" sz="3600" dirty="0" err="1" smtClean="0"/>
              <a:t>Filled</a:t>
            </a:r>
            <a:r>
              <a:rPr lang="nb-NO" sz="3600" dirty="0" smtClean="0"/>
              <a:t> to </a:t>
            </a:r>
            <a:r>
              <a:rPr lang="nb-NO" sz="3600" dirty="0" err="1" smtClean="0"/>
              <a:t>clay</a:t>
            </a:r>
            <a:r>
              <a:rPr lang="nb-NO" sz="3600" dirty="0" smtClean="0"/>
              <a:t> </a:t>
            </a:r>
            <a:r>
              <a:rPr lang="nb-NO" sz="3600" dirty="0" err="1" smtClean="0"/>
              <a:t>smear</a:t>
            </a:r>
            <a:r>
              <a:rPr lang="nb-NO" sz="3600" dirty="0" smtClean="0"/>
              <a:t> </a:t>
            </a:r>
            <a:r>
              <a:rPr lang="nb-NO" sz="3600" dirty="0" err="1" smtClean="0"/>
              <a:t>rupture</a:t>
            </a:r>
            <a:endParaRPr lang="nb-NO" sz="3600" dirty="0" smtClean="0"/>
          </a:p>
          <a:p>
            <a:pPr lvl="2"/>
            <a:endParaRPr lang="nb-NO" sz="4000" dirty="0" smtClean="0"/>
          </a:p>
          <a:p>
            <a:pPr lvl="1"/>
            <a:r>
              <a:rPr lang="nb-NO" sz="4000" dirty="0" err="1" smtClean="0"/>
              <a:t>We</a:t>
            </a:r>
            <a:r>
              <a:rPr lang="nb-NO" sz="4000" dirty="0" smtClean="0"/>
              <a:t> have </a:t>
            </a:r>
            <a:r>
              <a:rPr lang="nb-NO" sz="4000" dirty="0" err="1" smtClean="0"/>
              <a:t>defined</a:t>
            </a:r>
            <a:r>
              <a:rPr lang="nb-NO" sz="4000" dirty="0" smtClean="0"/>
              <a:t> </a:t>
            </a:r>
            <a:r>
              <a:rPr lang="nb-NO" sz="4000" dirty="0" err="1" smtClean="0"/>
              <a:t>the</a:t>
            </a:r>
            <a:r>
              <a:rPr lang="nb-NO" sz="4000" dirty="0" smtClean="0"/>
              <a:t> </a:t>
            </a:r>
            <a:r>
              <a:rPr lang="nb-NO" sz="4000" dirty="0" err="1" smtClean="0">
                <a:solidFill>
                  <a:schemeClr val="accent1">
                    <a:lumMod val="75000"/>
                  </a:schemeClr>
                </a:solidFill>
              </a:rPr>
              <a:t>accumulation</a:t>
            </a:r>
            <a:r>
              <a:rPr lang="nb-NO" sz="4000" dirty="0" smtClean="0"/>
              <a:t> </a:t>
            </a:r>
            <a:r>
              <a:rPr lang="nb-NO" sz="4000" dirty="0" err="1" smtClean="0"/>
              <a:t>process</a:t>
            </a:r>
            <a:endParaRPr lang="nb-NO" sz="4000" dirty="0" smtClean="0"/>
          </a:p>
        </p:txBody>
      </p:sp>
    </p:spTree>
    <p:extLst>
      <p:ext uri="{BB962C8B-B14F-4D97-AF65-F5344CB8AC3E}">
        <p14:creationId xmlns:p14="http://schemas.microsoft.com/office/powerpoint/2010/main" val="2061546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7380" y="406620"/>
            <a:ext cx="8349420" cy="693096"/>
          </a:xfrm>
        </p:spPr>
        <p:txBody>
          <a:bodyPr>
            <a:noAutofit/>
          </a:bodyPr>
          <a:lstStyle/>
          <a:p>
            <a:r>
              <a:rPr lang="nb-NO" sz="2000" b="1" dirty="0" smtClean="0"/>
              <a:t>Questions to </a:t>
            </a:r>
            <a:r>
              <a:rPr lang="nb-NO" sz="2000" b="1" dirty="0" smtClean="0"/>
              <a:t>ask</a:t>
            </a:r>
            <a:br>
              <a:rPr lang="nb-NO" sz="2000" b="1" dirty="0" smtClean="0"/>
            </a:br>
            <a:r>
              <a:rPr lang="nb-NO" sz="1600" b="1" dirty="0">
                <a:solidFill>
                  <a:srgbClr val="FF0000"/>
                </a:solidFill>
              </a:rPr>
              <a:t>It is </a:t>
            </a:r>
            <a:r>
              <a:rPr lang="nb-NO" sz="1600" b="1" dirty="0" err="1">
                <a:solidFill>
                  <a:srgbClr val="FF0000"/>
                </a:solidFill>
              </a:rPr>
              <a:t>possible</a:t>
            </a:r>
            <a:r>
              <a:rPr lang="nb-NO" sz="1600" b="1" dirty="0">
                <a:solidFill>
                  <a:srgbClr val="FF0000"/>
                </a:solidFill>
              </a:rPr>
              <a:t> to have </a:t>
            </a:r>
            <a:r>
              <a:rPr lang="nb-NO" sz="1600" b="1" dirty="0" err="1">
                <a:solidFill>
                  <a:srgbClr val="FF0000"/>
                </a:solidFill>
              </a:rPr>
              <a:t>accumulation</a:t>
            </a:r>
            <a:r>
              <a:rPr lang="nb-NO" sz="1600" b="1" dirty="0">
                <a:solidFill>
                  <a:srgbClr val="FF0000"/>
                </a:solidFill>
              </a:rPr>
              <a:t> in Trap3 ?</a:t>
            </a:r>
            <a:br>
              <a:rPr lang="nb-NO" sz="1600" b="1" dirty="0">
                <a:solidFill>
                  <a:srgbClr val="FF0000"/>
                </a:solidFill>
              </a:rPr>
            </a:br>
            <a:endParaRPr lang="nb-NO" sz="1600" b="1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0156" y="1006838"/>
            <a:ext cx="8902332" cy="3447458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nb-NO" sz="4800" dirty="0" smtClean="0"/>
              <a:t>One </a:t>
            </a:r>
            <a:r>
              <a:rPr lang="nb-NO" sz="4800" dirty="0" err="1" smtClean="0"/>
              <a:t>way</a:t>
            </a:r>
            <a:r>
              <a:rPr lang="nb-NO" sz="4800" dirty="0" smtClean="0"/>
              <a:t> for </a:t>
            </a:r>
            <a:r>
              <a:rPr lang="nb-NO" sz="4800" dirty="0" err="1" smtClean="0"/>
              <a:t>the</a:t>
            </a:r>
            <a:r>
              <a:rPr lang="nb-NO" sz="4800" dirty="0" smtClean="0"/>
              <a:t> </a:t>
            </a:r>
            <a:r>
              <a:rPr lang="nb-NO" sz="4800" dirty="0" err="1" smtClean="0"/>
              <a:t>reasoning</a:t>
            </a:r>
            <a:r>
              <a:rPr lang="nb-NO" sz="4800" dirty="0" smtClean="0"/>
              <a:t> </a:t>
            </a:r>
            <a:r>
              <a:rPr lang="nb-NO" sz="4800" dirty="0" err="1" smtClean="0"/>
              <a:t>engine</a:t>
            </a:r>
            <a:r>
              <a:rPr lang="nb-NO" sz="4800" dirty="0" smtClean="0"/>
              <a:t> to </a:t>
            </a:r>
            <a:r>
              <a:rPr lang="nb-NO" sz="4800" dirty="0" err="1" smtClean="0"/>
              <a:t>answer</a:t>
            </a:r>
            <a:r>
              <a:rPr lang="nb-NO" sz="4800" dirty="0" smtClean="0"/>
              <a:t> </a:t>
            </a:r>
            <a:r>
              <a:rPr lang="nb-NO" sz="4800" dirty="0" err="1" smtClean="0"/>
              <a:t>this</a:t>
            </a:r>
            <a:r>
              <a:rPr lang="nb-NO" sz="4800" dirty="0" smtClean="0"/>
              <a:t> </a:t>
            </a:r>
            <a:r>
              <a:rPr lang="nb-NO" sz="4800" dirty="0" err="1" smtClean="0"/>
              <a:t>question</a:t>
            </a:r>
            <a:r>
              <a:rPr lang="nb-NO" sz="4800" dirty="0" smtClean="0"/>
              <a:t> is :</a:t>
            </a:r>
          </a:p>
          <a:p>
            <a:pPr marL="0" indent="0">
              <a:buNone/>
            </a:pPr>
            <a:endParaRPr lang="nb-NO" sz="1800" dirty="0" smtClean="0"/>
          </a:p>
          <a:p>
            <a:pPr lvl="1"/>
            <a:r>
              <a:rPr lang="nb-NO" sz="4000" dirty="0" err="1" smtClean="0"/>
              <a:t>Yes</a:t>
            </a:r>
            <a:r>
              <a:rPr lang="nb-NO" sz="4000" dirty="0" smtClean="0"/>
              <a:t>, </a:t>
            </a:r>
            <a:r>
              <a:rPr lang="nb-NO" sz="4000" dirty="0" err="1" smtClean="0"/>
              <a:t>if</a:t>
            </a:r>
            <a:r>
              <a:rPr lang="nb-NO" sz="4000" dirty="0" smtClean="0"/>
              <a:t> </a:t>
            </a:r>
            <a:r>
              <a:rPr lang="nb-NO" sz="4000" dirty="0" smtClean="0"/>
              <a:t>:</a:t>
            </a:r>
          </a:p>
          <a:p>
            <a:pPr lvl="1"/>
            <a:endParaRPr lang="nb-NO" sz="4000" dirty="0" smtClean="0"/>
          </a:p>
          <a:p>
            <a:pPr lvl="2"/>
            <a:r>
              <a:rPr lang="nb-NO" sz="3600" dirty="0" err="1" smtClean="0"/>
              <a:t>There</a:t>
            </a:r>
            <a:r>
              <a:rPr lang="nb-NO" sz="3600" dirty="0" smtClean="0"/>
              <a:t> is a </a:t>
            </a:r>
            <a:r>
              <a:rPr lang="nb-NO" sz="3600" dirty="0" err="1" smtClean="0"/>
              <a:t>trap</a:t>
            </a:r>
            <a:r>
              <a:rPr lang="nb-NO" sz="3600" dirty="0" smtClean="0"/>
              <a:t> -&gt;a </a:t>
            </a:r>
            <a:r>
              <a:rPr lang="nb-NO" sz="3600" dirty="0" err="1" smtClean="0"/>
              <a:t>reservoir</a:t>
            </a:r>
            <a:r>
              <a:rPr lang="nb-NO" sz="3600" dirty="0" smtClean="0"/>
              <a:t> </a:t>
            </a:r>
            <a:r>
              <a:rPr lang="nb-NO" sz="3600" dirty="0" smtClean="0"/>
              <a:t>rock (GU8), a </a:t>
            </a:r>
            <a:r>
              <a:rPr lang="nb-NO" sz="3600" dirty="0" err="1" smtClean="0"/>
              <a:t>top</a:t>
            </a:r>
            <a:r>
              <a:rPr lang="nb-NO" sz="3600" dirty="0" smtClean="0"/>
              <a:t> </a:t>
            </a:r>
            <a:r>
              <a:rPr lang="nb-NO" sz="3600" dirty="0" err="1" smtClean="0"/>
              <a:t>seal</a:t>
            </a:r>
            <a:r>
              <a:rPr lang="nb-NO" sz="3600" dirty="0" smtClean="0"/>
              <a:t> (GU9) and a lateral </a:t>
            </a:r>
            <a:r>
              <a:rPr lang="nb-NO" sz="3600" dirty="0" err="1" smtClean="0"/>
              <a:t>seal</a:t>
            </a:r>
            <a:r>
              <a:rPr lang="nb-NO" sz="3600" dirty="0" smtClean="0"/>
              <a:t> (F3 </a:t>
            </a:r>
            <a:r>
              <a:rPr lang="nb-NO" sz="3600" dirty="0" err="1" smtClean="0"/>
              <a:t>sealing</a:t>
            </a:r>
            <a:r>
              <a:rPr lang="nb-NO" sz="3600" dirty="0" smtClean="0"/>
              <a:t> or lateral </a:t>
            </a:r>
            <a:r>
              <a:rPr lang="nb-NO" sz="3600" dirty="0" err="1" smtClean="0"/>
              <a:t>seal</a:t>
            </a:r>
            <a:r>
              <a:rPr lang="nb-NO" sz="3600" dirty="0" smtClean="0"/>
              <a:t>, GU 10), to </a:t>
            </a:r>
            <a:r>
              <a:rPr lang="nb-NO" sz="3600" dirty="0" err="1" smtClean="0"/>
              <a:t>allow</a:t>
            </a:r>
            <a:r>
              <a:rPr lang="nb-NO" sz="3600" dirty="0" smtClean="0"/>
              <a:t> </a:t>
            </a:r>
            <a:r>
              <a:rPr lang="nb-NO" sz="3600" dirty="0" err="1" smtClean="0"/>
              <a:t>accumulation</a:t>
            </a:r>
            <a:r>
              <a:rPr lang="nb-NO" sz="3600" dirty="0" smtClean="0"/>
              <a:t> </a:t>
            </a:r>
            <a:r>
              <a:rPr lang="nb-NO" sz="3600" dirty="0" err="1" smtClean="0"/>
              <a:t>of</a:t>
            </a:r>
            <a:r>
              <a:rPr lang="nb-NO" sz="3600" dirty="0" smtClean="0"/>
              <a:t> HC </a:t>
            </a:r>
          </a:p>
          <a:p>
            <a:pPr lvl="3"/>
            <a:r>
              <a:rPr lang="nb-NO" sz="3600" dirty="0" err="1" smtClean="0"/>
              <a:t>What</a:t>
            </a:r>
            <a:r>
              <a:rPr lang="nb-NO" sz="3600" dirty="0" smtClean="0"/>
              <a:t> is </a:t>
            </a:r>
            <a:r>
              <a:rPr lang="nb-NO" sz="3600" dirty="0" err="1" smtClean="0"/>
              <a:t>the</a:t>
            </a:r>
            <a:r>
              <a:rPr lang="nb-NO" sz="3600" dirty="0" smtClean="0"/>
              <a:t> </a:t>
            </a:r>
            <a:r>
              <a:rPr lang="nb-NO" sz="3600" dirty="0" err="1" smtClean="0"/>
              <a:t>trap</a:t>
            </a:r>
            <a:r>
              <a:rPr lang="nb-NO" sz="3600" dirty="0" smtClean="0"/>
              <a:t> </a:t>
            </a:r>
            <a:r>
              <a:rPr lang="nb-NO" sz="3600" dirty="0" err="1" smtClean="0"/>
              <a:t>geometry</a:t>
            </a:r>
            <a:r>
              <a:rPr lang="nb-NO" sz="3600" dirty="0" smtClean="0"/>
              <a:t> </a:t>
            </a:r>
            <a:r>
              <a:rPr lang="nb-NO" sz="3600" dirty="0" smtClean="0"/>
              <a:t>(</a:t>
            </a:r>
            <a:r>
              <a:rPr lang="nb-NO" sz="3600" dirty="0" err="1" smtClean="0"/>
              <a:t>the</a:t>
            </a:r>
            <a:r>
              <a:rPr lang="nb-NO" sz="3600" dirty="0" smtClean="0"/>
              <a:t> </a:t>
            </a:r>
            <a:r>
              <a:rPr lang="nb-NO" sz="3600" dirty="0" err="1" smtClean="0"/>
              <a:t>answer</a:t>
            </a:r>
            <a:r>
              <a:rPr lang="nb-NO" sz="3600" dirty="0" smtClean="0"/>
              <a:t> </a:t>
            </a:r>
            <a:r>
              <a:rPr lang="nb-NO" sz="3600" dirty="0" err="1" smtClean="0"/>
              <a:t>should</a:t>
            </a:r>
            <a:r>
              <a:rPr lang="nb-NO" sz="3600" dirty="0" smtClean="0"/>
              <a:t> be = </a:t>
            </a:r>
            <a:r>
              <a:rPr lang="nb-NO" sz="3600" dirty="0" smtClean="0"/>
              <a:t>It is a </a:t>
            </a:r>
            <a:r>
              <a:rPr lang="nb-NO" sz="3600" dirty="0" err="1" smtClean="0"/>
              <a:t>fault</a:t>
            </a:r>
            <a:r>
              <a:rPr lang="nb-NO" sz="3600" dirty="0" smtClean="0"/>
              <a:t> dependent </a:t>
            </a:r>
            <a:r>
              <a:rPr lang="nb-NO" sz="3600" dirty="0" err="1" smtClean="0"/>
              <a:t>trap</a:t>
            </a:r>
            <a:r>
              <a:rPr lang="nb-NO" sz="3600" dirty="0" smtClean="0"/>
              <a:t>, </a:t>
            </a:r>
            <a:r>
              <a:rPr lang="nb-NO" sz="3600" dirty="0" err="1" smtClean="0"/>
              <a:t>with</a:t>
            </a:r>
            <a:r>
              <a:rPr lang="nb-NO" sz="3600" dirty="0" smtClean="0"/>
              <a:t> </a:t>
            </a:r>
            <a:r>
              <a:rPr lang="nb-NO" sz="3600" dirty="0" err="1" smtClean="0"/>
              <a:t>the</a:t>
            </a:r>
            <a:r>
              <a:rPr lang="nb-NO" sz="3600" dirty="0" smtClean="0"/>
              <a:t> </a:t>
            </a:r>
            <a:r>
              <a:rPr lang="nb-NO" sz="3600" dirty="0" err="1" smtClean="0"/>
              <a:t>reservoir</a:t>
            </a:r>
            <a:r>
              <a:rPr lang="nb-NO" sz="3600" dirty="0" smtClean="0"/>
              <a:t> GU 8 </a:t>
            </a:r>
            <a:r>
              <a:rPr lang="nb-NO" sz="3600" dirty="0" err="1" smtClean="0"/>
              <a:t>sealed</a:t>
            </a:r>
            <a:r>
              <a:rPr lang="nb-NO" sz="3600" dirty="0" smtClean="0"/>
              <a:t> </a:t>
            </a:r>
            <a:r>
              <a:rPr lang="nb-NO" sz="3600" dirty="0" err="1" smtClean="0"/>
              <a:t>on</a:t>
            </a:r>
            <a:r>
              <a:rPr lang="nb-NO" sz="3600" dirty="0" smtClean="0"/>
              <a:t> </a:t>
            </a:r>
            <a:r>
              <a:rPr lang="nb-NO" sz="3600" dirty="0" err="1" smtClean="0"/>
              <a:t>top</a:t>
            </a:r>
            <a:r>
              <a:rPr lang="nb-NO" sz="3600" dirty="0" smtClean="0"/>
              <a:t> by GU 9 and </a:t>
            </a:r>
            <a:r>
              <a:rPr lang="nb-NO" sz="3600" dirty="0" err="1" smtClean="0"/>
              <a:t>laterally</a:t>
            </a:r>
            <a:r>
              <a:rPr lang="nb-NO" sz="3600" dirty="0" smtClean="0"/>
              <a:t> by GU </a:t>
            </a:r>
            <a:r>
              <a:rPr lang="nb-NO" sz="3600" dirty="0" smtClean="0"/>
              <a:t>10 or by F3) </a:t>
            </a:r>
            <a:r>
              <a:rPr lang="nb-NO" sz="3600" dirty="0" smtClean="0"/>
              <a:t>-&gt; </a:t>
            </a:r>
            <a:r>
              <a:rPr lang="nb-NO" sz="3600" dirty="0" err="1" smtClean="0"/>
              <a:t>trap</a:t>
            </a:r>
            <a:r>
              <a:rPr lang="nb-NO" sz="3600" dirty="0" smtClean="0"/>
              <a:t> 3 </a:t>
            </a:r>
            <a:r>
              <a:rPr lang="nb-NO" sz="3600" dirty="0" err="1" smtClean="0"/>
              <a:t>does</a:t>
            </a:r>
            <a:r>
              <a:rPr lang="nb-NO" sz="3600" dirty="0" smtClean="0"/>
              <a:t> not </a:t>
            </a:r>
            <a:r>
              <a:rPr lang="nb-NO" sz="3600" dirty="0" err="1" smtClean="0"/>
              <a:t>depend</a:t>
            </a:r>
            <a:r>
              <a:rPr lang="nb-NO" sz="3600" dirty="0" smtClean="0"/>
              <a:t> </a:t>
            </a:r>
            <a:r>
              <a:rPr lang="nb-NO" sz="3600" dirty="0" err="1" smtClean="0"/>
              <a:t>on</a:t>
            </a:r>
            <a:r>
              <a:rPr lang="nb-NO" sz="3600" dirty="0" smtClean="0"/>
              <a:t> </a:t>
            </a:r>
            <a:r>
              <a:rPr lang="nb-NO" sz="3600" dirty="0" err="1" smtClean="0"/>
              <a:t>the</a:t>
            </a:r>
            <a:r>
              <a:rPr lang="nb-NO" sz="3600" dirty="0" smtClean="0"/>
              <a:t> F3 to be </a:t>
            </a:r>
            <a:r>
              <a:rPr lang="nb-NO" sz="3600" dirty="0" err="1" smtClean="0"/>
              <a:t>sealing</a:t>
            </a:r>
            <a:r>
              <a:rPr lang="nb-NO" sz="3600" dirty="0" smtClean="0"/>
              <a:t> to have </a:t>
            </a:r>
            <a:r>
              <a:rPr lang="nb-NO" sz="3600" dirty="0" err="1" smtClean="0"/>
              <a:t>accumulation</a:t>
            </a:r>
            <a:endParaRPr lang="nb-NO" sz="3600" dirty="0" smtClean="0"/>
          </a:p>
          <a:p>
            <a:pPr lvl="3"/>
            <a:r>
              <a:rPr lang="nb-NO" sz="3600" dirty="0" smtClean="0"/>
              <a:t>The </a:t>
            </a:r>
            <a:r>
              <a:rPr lang="nb-NO" sz="3600" dirty="0" err="1" smtClean="0"/>
              <a:t>trap</a:t>
            </a:r>
            <a:r>
              <a:rPr lang="nb-NO" sz="3600" dirty="0" smtClean="0"/>
              <a:t> has </a:t>
            </a:r>
            <a:r>
              <a:rPr lang="nb-NO" sz="3600" dirty="0" err="1" smtClean="0"/>
              <a:t>been</a:t>
            </a:r>
            <a:r>
              <a:rPr lang="nb-NO" sz="3600" dirty="0" smtClean="0"/>
              <a:t> </a:t>
            </a:r>
            <a:r>
              <a:rPr lang="nb-NO" sz="3600" dirty="0" err="1" smtClean="0"/>
              <a:t>formed</a:t>
            </a:r>
            <a:r>
              <a:rPr lang="nb-NO" sz="3600" dirty="0" smtClean="0"/>
              <a:t> </a:t>
            </a:r>
            <a:r>
              <a:rPr lang="nb-NO" sz="3600" dirty="0" err="1" smtClean="0"/>
              <a:t>before</a:t>
            </a:r>
            <a:r>
              <a:rPr lang="nb-NO" sz="3600" dirty="0" smtClean="0"/>
              <a:t> </a:t>
            </a:r>
            <a:r>
              <a:rPr lang="nb-NO" sz="3600" dirty="0" err="1" smtClean="0"/>
              <a:t>the</a:t>
            </a:r>
            <a:r>
              <a:rPr lang="nb-NO" sz="3600" dirty="0" smtClean="0"/>
              <a:t> </a:t>
            </a:r>
            <a:r>
              <a:rPr lang="nb-NO" sz="3600" dirty="0" err="1" smtClean="0"/>
              <a:t>migration</a:t>
            </a:r>
            <a:r>
              <a:rPr lang="nb-NO" sz="3600" dirty="0" smtClean="0"/>
              <a:t> </a:t>
            </a:r>
            <a:r>
              <a:rPr lang="nb-NO" sz="3600" dirty="0" err="1" smtClean="0"/>
              <a:t>started</a:t>
            </a:r>
            <a:endParaRPr lang="nb-NO" sz="3600" dirty="0" smtClean="0"/>
          </a:p>
          <a:p>
            <a:pPr lvl="4"/>
            <a:r>
              <a:rPr lang="nb-NO" sz="3600" dirty="0" smtClean="0"/>
              <a:t>The </a:t>
            </a:r>
            <a:r>
              <a:rPr lang="nb-NO" sz="3600" dirty="0" err="1" smtClean="0"/>
              <a:t>trap</a:t>
            </a:r>
            <a:r>
              <a:rPr lang="nb-NO" sz="3600" dirty="0" smtClean="0"/>
              <a:t> has </a:t>
            </a:r>
            <a:r>
              <a:rPr lang="nb-NO" sz="3600" dirty="0" err="1" smtClean="0"/>
              <a:t>been</a:t>
            </a:r>
            <a:r>
              <a:rPr lang="nb-NO" sz="3600" dirty="0" smtClean="0"/>
              <a:t> </a:t>
            </a:r>
            <a:r>
              <a:rPr lang="nb-NO" sz="3600" dirty="0" err="1" smtClean="0"/>
              <a:t>formed</a:t>
            </a:r>
            <a:r>
              <a:rPr lang="nb-NO" sz="3600" dirty="0" smtClean="0"/>
              <a:t> </a:t>
            </a:r>
            <a:r>
              <a:rPr lang="nb-NO" sz="3600" dirty="0" err="1" smtClean="0"/>
              <a:t>after</a:t>
            </a:r>
            <a:r>
              <a:rPr lang="nb-NO" sz="3600" dirty="0" smtClean="0"/>
              <a:t> </a:t>
            </a:r>
            <a:r>
              <a:rPr lang="nb-NO" sz="3600" dirty="0" err="1" smtClean="0"/>
              <a:t>the</a:t>
            </a:r>
            <a:r>
              <a:rPr lang="nb-NO" sz="3600" dirty="0" smtClean="0"/>
              <a:t> </a:t>
            </a:r>
            <a:r>
              <a:rPr lang="nb-NO" sz="3600" dirty="0" err="1" smtClean="0"/>
              <a:t>deposition</a:t>
            </a:r>
            <a:r>
              <a:rPr lang="nb-NO" sz="3600" dirty="0" smtClean="0"/>
              <a:t> </a:t>
            </a:r>
            <a:r>
              <a:rPr lang="nb-NO" sz="3600" dirty="0" err="1" smtClean="0"/>
              <a:t>of</a:t>
            </a:r>
            <a:r>
              <a:rPr lang="nb-NO" sz="3600" dirty="0" smtClean="0"/>
              <a:t> GU1 – </a:t>
            </a:r>
            <a:r>
              <a:rPr lang="nb-NO" sz="3600" dirty="0" smtClean="0"/>
              <a:t>G12</a:t>
            </a:r>
          </a:p>
          <a:p>
            <a:pPr lvl="4"/>
            <a:endParaRPr lang="nb-NO" sz="3600" dirty="0" smtClean="0"/>
          </a:p>
          <a:p>
            <a:pPr lvl="2"/>
            <a:r>
              <a:rPr lang="nb-NO" sz="3600" dirty="0" err="1"/>
              <a:t>T</a:t>
            </a:r>
            <a:r>
              <a:rPr lang="nb-NO" sz="3600" dirty="0" err="1" smtClean="0"/>
              <a:t>here</a:t>
            </a:r>
            <a:r>
              <a:rPr lang="nb-NO" sz="3600" dirty="0" smtClean="0"/>
              <a:t> is  a SR </a:t>
            </a:r>
            <a:r>
              <a:rPr lang="nb-NO" sz="3600" dirty="0" err="1" smtClean="0"/>
              <a:t>that</a:t>
            </a:r>
            <a:r>
              <a:rPr lang="nb-NO" sz="3600" dirty="0" smtClean="0"/>
              <a:t> has </a:t>
            </a:r>
            <a:r>
              <a:rPr lang="nb-NO" sz="3600" dirty="0" err="1" smtClean="0"/>
              <a:t>generated</a:t>
            </a:r>
            <a:r>
              <a:rPr lang="nb-NO" sz="3600" dirty="0" smtClean="0"/>
              <a:t> and </a:t>
            </a:r>
            <a:r>
              <a:rPr lang="nb-NO" sz="3600" dirty="0" err="1" smtClean="0"/>
              <a:t>expulsed</a:t>
            </a:r>
            <a:r>
              <a:rPr lang="nb-NO" sz="3600" dirty="0" smtClean="0"/>
              <a:t> </a:t>
            </a:r>
            <a:r>
              <a:rPr lang="nb-NO" sz="3600" dirty="0" smtClean="0"/>
              <a:t>HC - YES</a:t>
            </a:r>
            <a:endParaRPr lang="nb-NO" sz="3600" dirty="0" smtClean="0"/>
          </a:p>
          <a:p>
            <a:pPr lvl="3"/>
            <a:r>
              <a:rPr lang="nb-NO" sz="3600" dirty="0" err="1" smtClean="0"/>
              <a:t>Where</a:t>
            </a:r>
            <a:r>
              <a:rPr lang="nb-NO" sz="3600" dirty="0" smtClean="0"/>
              <a:t> is </a:t>
            </a:r>
            <a:r>
              <a:rPr lang="nb-NO" sz="3600" dirty="0" err="1" smtClean="0"/>
              <a:t>the</a:t>
            </a:r>
            <a:r>
              <a:rPr lang="nb-NO" sz="3600" dirty="0" smtClean="0"/>
              <a:t> </a:t>
            </a:r>
            <a:r>
              <a:rPr lang="nb-NO" sz="3600" dirty="0" smtClean="0"/>
              <a:t>Kitchen (SR)?</a:t>
            </a:r>
          </a:p>
          <a:p>
            <a:pPr lvl="4"/>
            <a:r>
              <a:rPr lang="nb-NO" sz="3600" dirty="0" smtClean="0"/>
              <a:t>SR is </a:t>
            </a:r>
            <a:r>
              <a:rPr lang="nb-NO" sz="3600" dirty="0" err="1" smtClean="0"/>
              <a:t>located</a:t>
            </a:r>
            <a:r>
              <a:rPr lang="nb-NO" sz="3600" dirty="0" smtClean="0"/>
              <a:t> to </a:t>
            </a:r>
            <a:r>
              <a:rPr lang="nb-NO" sz="3600" dirty="0" err="1" smtClean="0"/>
              <a:t>the</a:t>
            </a:r>
            <a:r>
              <a:rPr lang="nb-NO" sz="3600" dirty="0" smtClean="0"/>
              <a:t> </a:t>
            </a:r>
            <a:r>
              <a:rPr lang="nb-NO" sz="3600" dirty="0" err="1" smtClean="0"/>
              <a:t>west</a:t>
            </a:r>
            <a:r>
              <a:rPr lang="nb-NO" sz="3600" dirty="0" smtClean="0"/>
              <a:t> -&gt; a </a:t>
            </a:r>
            <a:r>
              <a:rPr lang="nb-NO" sz="3600" dirty="0" err="1" smtClean="0"/>
              <a:t>fill</a:t>
            </a:r>
            <a:r>
              <a:rPr lang="nb-NO" sz="3600" dirty="0" smtClean="0"/>
              <a:t>-spill </a:t>
            </a:r>
            <a:r>
              <a:rPr lang="nb-NO" sz="3600" dirty="0" err="1" smtClean="0"/>
              <a:t>migration</a:t>
            </a:r>
            <a:r>
              <a:rPr lang="nb-NO" sz="3600" dirty="0" smtClean="0"/>
              <a:t> </a:t>
            </a:r>
            <a:r>
              <a:rPr lang="nb-NO" sz="3600" dirty="0" err="1" smtClean="0"/>
              <a:t>model</a:t>
            </a:r>
            <a:r>
              <a:rPr lang="nb-NO" sz="3600" dirty="0" smtClean="0"/>
              <a:t> is </a:t>
            </a:r>
            <a:r>
              <a:rPr lang="nb-NO" sz="3600" dirty="0" err="1" smtClean="0"/>
              <a:t>required</a:t>
            </a:r>
            <a:endParaRPr lang="nb-NO" sz="3600" dirty="0"/>
          </a:p>
          <a:p>
            <a:pPr lvl="3"/>
            <a:r>
              <a:rPr lang="nb-NO" sz="3600" dirty="0" smtClean="0"/>
              <a:t>In </a:t>
            </a:r>
            <a:r>
              <a:rPr lang="nb-NO" sz="3600" dirty="0" err="1" smtClean="0"/>
              <a:t>which</a:t>
            </a:r>
            <a:r>
              <a:rPr lang="nb-NO" sz="3600" dirty="0" smtClean="0"/>
              <a:t> </a:t>
            </a:r>
            <a:r>
              <a:rPr lang="nb-NO" sz="3600" dirty="0" err="1" smtClean="0"/>
              <a:t>depositional</a:t>
            </a:r>
            <a:r>
              <a:rPr lang="nb-NO" sz="3600" dirty="0" smtClean="0"/>
              <a:t> </a:t>
            </a:r>
            <a:r>
              <a:rPr lang="nb-NO" sz="3600" dirty="0" err="1" smtClean="0"/>
              <a:t>environment</a:t>
            </a:r>
            <a:r>
              <a:rPr lang="nb-NO" sz="3600" dirty="0" smtClean="0"/>
              <a:t> has </a:t>
            </a:r>
            <a:r>
              <a:rPr lang="nb-NO" sz="3600" dirty="0" err="1" smtClean="0"/>
              <a:t>been</a:t>
            </a:r>
            <a:r>
              <a:rPr lang="nb-NO" sz="3600" dirty="0" smtClean="0"/>
              <a:t> </a:t>
            </a:r>
            <a:r>
              <a:rPr lang="nb-NO" sz="3600" dirty="0" err="1" smtClean="0"/>
              <a:t>deposited</a:t>
            </a:r>
            <a:r>
              <a:rPr lang="nb-NO" sz="3600" dirty="0" smtClean="0"/>
              <a:t> -&gt; </a:t>
            </a:r>
            <a:r>
              <a:rPr lang="nb-NO" sz="3600" dirty="0" err="1" smtClean="0"/>
              <a:t>what</a:t>
            </a:r>
            <a:r>
              <a:rPr lang="nb-NO" sz="3600" dirty="0" smtClean="0"/>
              <a:t> is </a:t>
            </a:r>
            <a:r>
              <a:rPr lang="nb-NO" sz="3600" dirty="0" err="1" smtClean="0"/>
              <a:t>the</a:t>
            </a:r>
            <a:r>
              <a:rPr lang="nb-NO" sz="3600" dirty="0" smtClean="0"/>
              <a:t> </a:t>
            </a:r>
            <a:r>
              <a:rPr lang="nb-NO" sz="3600" dirty="0" err="1" smtClean="0"/>
              <a:t>lithology</a:t>
            </a:r>
            <a:endParaRPr lang="nb-NO" sz="3600" dirty="0" smtClean="0"/>
          </a:p>
          <a:p>
            <a:pPr lvl="4"/>
            <a:r>
              <a:rPr lang="nb-NO" sz="3600" dirty="0" smtClean="0"/>
              <a:t>Marine </a:t>
            </a:r>
            <a:r>
              <a:rPr lang="nb-NO" sz="3600" dirty="0" err="1" smtClean="0"/>
              <a:t>depositional</a:t>
            </a:r>
            <a:r>
              <a:rPr lang="nb-NO" sz="3600" dirty="0" smtClean="0"/>
              <a:t> </a:t>
            </a:r>
            <a:r>
              <a:rPr lang="nb-NO" sz="3600" dirty="0" err="1" smtClean="0"/>
              <a:t>environment</a:t>
            </a:r>
            <a:endParaRPr lang="nb-NO" sz="3600" dirty="0" smtClean="0"/>
          </a:p>
          <a:p>
            <a:pPr lvl="3"/>
            <a:r>
              <a:rPr lang="nb-NO" sz="3600" dirty="0" err="1" smtClean="0"/>
              <a:t>What</a:t>
            </a:r>
            <a:r>
              <a:rPr lang="nb-NO" sz="3600" dirty="0" smtClean="0"/>
              <a:t> </a:t>
            </a:r>
            <a:r>
              <a:rPr lang="nb-NO" sz="3600" dirty="0" err="1" smtClean="0"/>
              <a:t>kind</a:t>
            </a:r>
            <a:r>
              <a:rPr lang="nb-NO" sz="3600" dirty="0" smtClean="0"/>
              <a:t> </a:t>
            </a:r>
            <a:r>
              <a:rPr lang="nb-NO" sz="3600" dirty="0" err="1" smtClean="0"/>
              <a:t>of</a:t>
            </a:r>
            <a:r>
              <a:rPr lang="nb-NO" sz="3600" dirty="0" smtClean="0"/>
              <a:t> HC has </a:t>
            </a:r>
            <a:r>
              <a:rPr lang="nb-NO" sz="3600" dirty="0" err="1" smtClean="0"/>
              <a:t>been</a:t>
            </a:r>
            <a:r>
              <a:rPr lang="nb-NO" sz="3600" dirty="0" smtClean="0"/>
              <a:t> </a:t>
            </a:r>
            <a:r>
              <a:rPr lang="nb-NO" sz="3600" dirty="0" err="1" smtClean="0"/>
              <a:t>generated</a:t>
            </a:r>
            <a:endParaRPr lang="nb-NO" sz="3600" dirty="0" smtClean="0"/>
          </a:p>
          <a:p>
            <a:pPr lvl="3"/>
            <a:r>
              <a:rPr lang="nb-NO" sz="3600" dirty="0" err="1" smtClean="0"/>
              <a:t>What</a:t>
            </a:r>
            <a:r>
              <a:rPr lang="nb-NO" sz="3600" dirty="0" smtClean="0"/>
              <a:t> is </a:t>
            </a:r>
            <a:r>
              <a:rPr lang="nb-NO" sz="3600" dirty="0" err="1" smtClean="0"/>
              <a:t>the</a:t>
            </a:r>
            <a:r>
              <a:rPr lang="nb-NO" sz="3600" dirty="0" smtClean="0"/>
              <a:t> age </a:t>
            </a:r>
            <a:r>
              <a:rPr lang="nb-NO" sz="3600" dirty="0" err="1" smtClean="0"/>
              <a:t>of</a:t>
            </a:r>
            <a:r>
              <a:rPr lang="nb-NO" sz="3600" dirty="0" smtClean="0"/>
              <a:t> </a:t>
            </a:r>
            <a:r>
              <a:rPr lang="nb-NO" sz="3600" dirty="0" err="1" smtClean="0"/>
              <a:t>the</a:t>
            </a:r>
            <a:r>
              <a:rPr lang="nb-NO" sz="3600" dirty="0" smtClean="0"/>
              <a:t> SR</a:t>
            </a:r>
          </a:p>
          <a:p>
            <a:pPr lvl="3"/>
            <a:r>
              <a:rPr lang="nb-NO" sz="3600" dirty="0" err="1" smtClean="0"/>
              <a:t>What</a:t>
            </a:r>
            <a:r>
              <a:rPr lang="nb-NO" sz="3600" dirty="0" smtClean="0"/>
              <a:t> is </a:t>
            </a:r>
            <a:r>
              <a:rPr lang="nb-NO" sz="3600" dirty="0" err="1" smtClean="0"/>
              <a:t>the</a:t>
            </a:r>
            <a:r>
              <a:rPr lang="nb-NO" sz="3600" dirty="0" smtClean="0"/>
              <a:t> timing </a:t>
            </a:r>
            <a:r>
              <a:rPr lang="nb-NO" sz="3600" dirty="0" err="1" smtClean="0"/>
              <a:t>of</a:t>
            </a:r>
            <a:r>
              <a:rPr lang="nb-NO" sz="3600" dirty="0" smtClean="0"/>
              <a:t> </a:t>
            </a:r>
            <a:r>
              <a:rPr lang="nb-NO" sz="3600" dirty="0" err="1" smtClean="0"/>
              <a:t>the</a:t>
            </a:r>
            <a:r>
              <a:rPr lang="nb-NO" sz="3600" dirty="0" smtClean="0"/>
              <a:t> </a:t>
            </a:r>
            <a:r>
              <a:rPr lang="nb-NO" sz="3600" dirty="0" err="1" smtClean="0"/>
              <a:t>migration</a:t>
            </a:r>
            <a:endParaRPr lang="nb-NO" sz="3600" dirty="0" smtClean="0"/>
          </a:p>
          <a:p>
            <a:pPr lvl="3"/>
            <a:endParaRPr lang="nb-NO" sz="3600" dirty="0" smtClean="0"/>
          </a:p>
          <a:p>
            <a:pPr lvl="2"/>
            <a:r>
              <a:rPr lang="nb-NO" sz="3600" dirty="0" err="1" smtClean="0"/>
              <a:t>There</a:t>
            </a:r>
            <a:r>
              <a:rPr lang="nb-NO" sz="3600" dirty="0" smtClean="0"/>
              <a:t> </a:t>
            </a:r>
            <a:r>
              <a:rPr lang="nb-NO" sz="3600" dirty="0" err="1" smtClean="0"/>
              <a:t>are</a:t>
            </a:r>
            <a:r>
              <a:rPr lang="nb-NO" sz="3600" dirty="0" smtClean="0"/>
              <a:t> </a:t>
            </a:r>
            <a:r>
              <a:rPr lang="nb-NO" sz="3600" dirty="0" err="1" smtClean="0"/>
              <a:t>migration</a:t>
            </a:r>
            <a:r>
              <a:rPr lang="nb-NO" sz="3600" dirty="0" smtClean="0"/>
              <a:t> </a:t>
            </a:r>
            <a:r>
              <a:rPr lang="nb-NO" sz="3600" dirty="0" err="1" smtClean="0"/>
              <a:t>pathways</a:t>
            </a:r>
            <a:r>
              <a:rPr lang="nb-NO" sz="3600" dirty="0" smtClean="0"/>
              <a:t> from </a:t>
            </a:r>
            <a:r>
              <a:rPr lang="nb-NO" sz="3600" dirty="0" err="1" smtClean="0"/>
              <a:t>the</a:t>
            </a:r>
            <a:r>
              <a:rPr lang="nb-NO" sz="3600" dirty="0" smtClean="0"/>
              <a:t> SR </a:t>
            </a:r>
            <a:r>
              <a:rPr lang="nb-NO" sz="3600" dirty="0" err="1" smtClean="0"/>
              <a:t>into</a:t>
            </a:r>
            <a:r>
              <a:rPr lang="nb-NO" sz="3600" dirty="0" smtClean="0"/>
              <a:t> </a:t>
            </a:r>
            <a:r>
              <a:rPr lang="nb-NO" sz="3600" dirty="0" err="1" smtClean="0"/>
              <a:t>the</a:t>
            </a:r>
            <a:r>
              <a:rPr lang="nb-NO" sz="3600" dirty="0" smtClean="0"/>
              <a:t> </a:t>
            </a:r>
            <a:r>
              <a:rPr lang="nb-NO" sz="3600" dirty="0" err="1" smtClean="0"/>
              <a:t>trap</a:t>
            </a:r>
            <a:r>
              <a:rPr lang="nb-NO" sz="3600" dirty="0" smtClean="0"/>
              <a:t> 3</a:t>
            </a:r>
          </a:p>
          <a:p>
            <a:pPr lvl="3"/>
            <a:r>
              <a:rPr lang="nb-NO" sz="3600" dirty="0" err="1" smtClean="0"/>
              <a:t>What</a:t>
            </a:r>
            <a:r>
              <a:rPr lang="nb-NO" sz="3600" dirty="0" smtClean="0"/>
              <a:t> </a:t>
            </a:r>
            <a:r>
              <a:rPr lang="nb-NO" sz="3600" dirty="0" err="1" smtClean="0"/>
              <a:t>are</a:t>
            </a:r>
            <a:r>
              <a:rPr lang="nb-NO" sz="3600" dirty="0" smtClean="0"/>
              <a:t> </a:t>
            </a:r>
            <a:r>
              <a:rPr lang="nb-NO" sz="3600" dirty="0" err="1" smtClean="0"/>
              <a:t>the</a:t>
            </a:r>
            <a:r>
              <a:rPr lang="nb-NO" sz="3600" dirty="0" smtClean="0"/>
              <a:t> </a:t>
            </a:r>
            <a:r>
              <a:rPr lang="nb-NO" sz="3600" dirty="0" err="1" smtClean="0"/>
              <a:t>possible</a:t>
            </a:r>
            <a:r>
              <a:rPr lang="nb-NO" sz="3600" dirty="0" smtClean="0"/>
              <a:t> </a:t>
            </a:r>
            <a:r>
              <a:rPr lang="nb-NO" sz="3600" dirty="0" err="1" smtClean="0"/>
              <a:t>migration</a:t>
            </a:r>
            <a:r>
              <a:rPr lang="nb-NO" sz="3600" dirty="0" smtClean="0"/>
              <a:t> </a:t>
            </a:r>
            <a:r>
              <a:rPr lang="nb-NO" sz="3600" dirty="0" err="1" smtClean="0"/>
              <a:t>pathways</a:t>
            </a:r>
            <a:r>
              <a:rPr lang="nb-NO" sz="3600" dirty="0" smtClean="0"/>
              <a:t>  </a:t>
            </a:r>
            <a:endParaRPr lang="nb-NO" sz="3600" dirty="0" smtClean="0"/>
          </a:p>
          <a:p>
            <a:pPr lvl="4"/>
            <a:r>
              <a:rPr lang="nb-NO" sz="3600" dirty="0" smtClean="0"/>
              <a:t>Migration </a:t>
            </a:r>
            <a:r>
              <a:rPr lang="nb-NO" sz="3600" dirty="0" err="1" smtClean="0"/>
              <a:t>pathway</a:t>
            </a:r>
            <a:r>
              <a:rPr lang="nb-NO" sz="3600" dirty="0" smtClean="0"/>
              <a:t> </a:t>
            </a:r>
            <a:r>
              <a:rPr lang="nb-NO" sz="3600" dirty="0" smtClean="0"/>
              <a:t>is </a:t>
            </a:r>
            <a:r>
              <a:rPr lang="nb-NO" sz="3600" dirty="0" err="1" smtClean="0"/>
              <a:t>made</a:t>
            </a:r>
            <a:r>
              <a:rPr lang="nb-NO" sz="3600" dirty="0" smtClean="0"/>
              <a:t> </a:t>
            </a:r>
            <a:r>
              <a:rPr lang="nb-NO" sz="3600" dirty="0" err="1" smtClean="0"/>
              <a:t>of</a:t>
            </a:r>
            <a:r>
              <a:rPr lang="nb-NO" sz="3600" dirty="0" smtClean="0"/>
              <a:t> a combination </a:t>
            </a:r>
            <a:r>
              <a:rPr lang="nb-NO" sz="3600" dirty="0" err="1" smtClean="0"/>
              <a:t>of</a:t>
            </a:r>
            <a:r>
              <a:rPr lang="nb-NO" sz="3600" dirty="0" smtClean="0"/>
              <a:t> </a:t>
            </a:r>
            <a:r>
              <a:rPr lang="nb-NO" sz="3600" dirty="0" err="1" smtClean="0"/>
              <a:t>carrier</a:t>
            </a:r>
            <a:r>
              <a:rPr lang="nb-NO" sz="3600" dirty="0" smtClean="0"/>
              <a:t> </a:t>
            </a:r>
            <a:r>
              <a:rPr lang="nb-NO" sz="3600" dirty="0" smtClean="0"/>
              <a:t>beds (GU2, Gu5 and GU8) </a:t>
            </a:r>
            <a:r>
              <a:rPr lang="nb-NO" sz="3600" dirty="0" smtClean="0"/>
              <a:t>and </a:t>
            </a:r>
            <a:r>
              <a:rPr lang="nb-NO" sz="3600" dirty="0" err="1" smtClean="0"/>
              <a:t>faults</a:t>
            </a:r>
            <a:r>
              <a:rPr lang="nb-NO" sz="3600" dirty="0" smtClean="0"/>
              <a:t> (F1 and F2)</a:t>
            </a:r>
          </a:p>
          <a:p>
            <a:pPr lvl="3"/>
            <a:r>
              <a:rPr lang="nb-NO" sz="3600" dirty="0" err="1"/>
              <a:t>What</a:t>
            </a:r>
            <a:r>
              <a:rPr lang="nb-NO" sz="3600" dirty="0"/>
              <a:t> </a:t>
            </a:r>
            <a:r>
              <a:rPr lang="nb-NO" sz="3600" dirty="0" err="1"/>
              <a:t>are</a:t>
            </a:r>
            <a:r>
              <a:rPr lang="nb-NO" sz="3600" dirty="0"/>
              <a:t> </a:t>
            </a:r>
            <a:r>
              <a:rPr lang="nb-NO" sz="3600" dirty="0" err="1"/>
              <a:t>the</a:t>
            </a:r>
            <a:r>
              <a:rPr lang="nb-NO" sz="3600" dirty="0"/>
              <a:t> </a:t>
            </a:r>
            <a:r>
              <a:rPr lang="nb-NO" sz="3600" dirty="0" err="1"/>
              <a:t>condition</a:t>
            </a:r>
            <a:r>
              <a:rPr lang="nb-NO" sz="3600" dirty="0"/>
              <a:t> for </a:t>
            </a:r>
            <a:r>
              <a:rPr lang="nb-NO" sz="3600" dirty="0" err="1"/>
              <a:t>these</a:t>
            </a:r>
            <a:r>
              <a:rPr lang="nb-NO" sz="3600" dirty="0"/>
              <a:t> </a:t>
            </a:r>
            <a:r>
              <a:rPr lang="nb-NO" sz="3600" dirty="0" err="1"/>
              <a:t>pathways</a:t>
            </a:r>
            <a:r>
              <a:rPr lang="nb-NO" sz="3600" dirty="0"/>
              <a:t> to </a:t>
            </a:r>
            <a:r>
              <a:rPr lang="nb-NO" sz="3600" dirty="0" err="1"/>
              <a:t>allow</a:t>
            </a:r>
            <a:r>
              <a:rPr lang="nb-NO" sz="3600" dirty="0"/>
              <a:t> </a:t>
            </a:r>
            <a:r>
              <a:rPr lang="nb-NO" sz="3600" dirty="0" err="1" smtClean="0"/>
              <a:t>migration</a:t>
            </a:r>
            <a:endParaRPr lang="nb-NO" sz="3600" dirty="0" smtClean="0"/>
          </a:p>
          <a:p>
            <a:pPr lvl="5"/>
            <a:r>
              <a:rPr lang="nb-NO" sz="3600" dirty="0" err="1" smtClean="0"/>
              <a:t>Faults</a:t>
            </a:r>
            <a:r>
              <a:rPr lang="nb-NO" sz="3600" dirty="0" smtClean="0"/>
              <a:t>, F1 and F2 </a:t>
            </a:r>
            <a:r>
              <a:rPr lang="nb-NO" sz="3600" dirty="0" err="1" smtClean="0"/>
              <a:t>should</a:t>
            </a:r>
            <a:r>
              <a:rPr lang="nb-NO" sz="3600" dirty="0" smtClean="0"/>
              <a:t> be non-</a:t>
            </a:r>
            <a:r>
              <a:rPr lang="nb-NO" sz="3600" dirty="0" err="1" smtClean="0"/>
              <a:t>sealing</a:t>
            </a:r>
            <a:endParaRPr lang="nb-NO" sz="3600" dirty="0" smtClean="0"/>
          </a:p>
          <a:p>
            <a:pPr lvl="5"/>
            <a:r>
              <a:rPr lang="nb-NO" sz="3600" dirty="0" smtClean="0"/>
              <a:t>Carrier beds (GU2, GU 5 and GU 8 )</a:t>
            </a:r>
            <a:r>
              <a:rPr lang="nb-NO" sz="3600" dirty="0" err="1" smtClean="0"/>
              <a:t>should</a:t>
            </a:r>
            <a:r>
              <a:rPr lang="nb-NO" sz="3600" dirty="0" smtClean="0"/>
              <a:t> be permeable, </a:t>
            </a:r>
            <a:r>
              <a:rPr lang="nb-NO" sz="3600" dirty="0" err="1" smtClean="0"/>
              <a:t>porous</a:t>
            </a:r>
            <a:r>
              <a:rPr lang="nb-NO" sz="3600" dirty="0" smtClean="0"/>
              <a:t> and </a:t>
            </a:r>
            <a:r>
              <a:rPr lang="nb-NO" sz="3600" dirty="0" err="1" smtClean="0"/>
              <a:t>homogeneous</a:t>
            </a:r>
            <a:endParaRPr lang="nb-NO" sz="3600" dirty="0" smtClean="0"/>
          </a:p>
          <a:p>
            <a:pPr lvl="5"/>
            <a:r>
              <a:rPr lang="nb-NO" sz="3600" dirty="0" err="1" smtClean="0"/>
              <a:t>Trap</a:t>
            </a:r>
            <a:r>
              <a:rPr lang="nb-NO" sz="3600" dirty="0" smtClean="0"/>
              <a:t> 1 and </a:t>
            </a:r>
            <a:r>
              <a:rPr lang="nb-NO" sz="3600" dirty="0" err="1" smtClean="0"/>
              <a:t>Trap</a:t>
            </a:r>
            <a:r>
              <a:rPr lang="nb-NO" sz="3600" dirty="0" smtClean="0"/>
              <a:t> 2 </a:t>
            </a:r>
            <a:r>
              <a:rPr lang="nb-NO" sz="3600" dirty="0" err="1" smtClean="0"/>
              <a:t>should</a:t>
            </a:r>
            <a:r>
              <a:rPr lang="nb-NO" sz="3600" dirty="0" smtClean="0"/>
              <a:t> be </a:t>
            </a:r>
            <a:r>
              <a:rPr lang="nb-NO" sz="3600" dirty="0" err="1" smtClean="0"/>
              <a:t>filled</a:t>
            </a:r>
            <a:r>
              <a:rPr lang="nb-NO" sz="3600" dirty="0" smtClean="0"/>
              <a:t> </a:t>
            </a:r>
            <a:r>
              <a:rPr lang="nb-NO" sz="3600" dirty="0" err="1" smtClean="0"/>
              <a:t>until</a:t>
            </a:r>
            <a:r>
              <a:rPr lang="nb-NO" sz="3600" dirty="0" smtClean="0"/>
              <a:t> </a:t>
            </a:r>
            <a:r>
              <a:rPr lang="nb-NO" sz="3600" dirty="0" err="1" smtClean="0"/>
              <a:t>their</a:t>
            </a:r>
            <a:r>
              <a:rPr lang="nb-NO" sz="3600" dirty="0" smtClean="0"/>
              <a:t> </a:t>
            </a:r>
            <a:r>
              <a:rPr lang="nb-NO" sz="3600" dirty="0" err="1" smtClean="0"/>
              <a:t>maximum</a:t>
            </a:r>
            <a:r>
              <a:rPr lang="nb-NO" sz="3600" dirty="0" smtClean="0"/>
              <a:t> (</a:t>
            </a:r>
            <a:r>
              <a:rPr lang="nb-NO" sz="3600" dirty="0" err="1" smtClean="0"/>
              <a:t>Trap</a:t>
            </a:r>
            <a:r>
              <a:rPr lang="nb-NO" sz="3600" dirty="0" smtClean="0"/>
              <a:t> 1 </a:t>
            </a:r>
            <a:r>
              <a:rPr lang="nb-NO" sz="3600" dirty="0" err="1" smtClean="0"/>
              <a:t>can</a:t>
            </a:r>
            <a:r>
              <a:rPr lang="nb-NO" sz="3600" dirty="0" smtClean="0"/>
              <a:t> be </a:t>
            </a:r>
            <a:r>
              <a:rPr lang="nb-NO" sz="3600" dirty="0" err="1" smtClean="0"/>
              <a:t>filled</a:t>
            </a:r>
            <a:r>
              <a:rPr lang="nb-NO" sz="3600" dirty="0" smtClean="0"/>
              <a:t> to spill </a:t>
            </a:r>
            <a:r>
              <a:rPr lang="nb-NO" sz="3600" dirty="0" err="1" smtClean="0"/>
              <a:t>if</a:t>
            </a:r>
            <a:r>
              <a:rPr lang="nb-NO" sz="3600" dirty="0" smtClean="0"/>
              <a:t> GU 4 and </a:t>
            </a:r>
            <a:r>
              <a:rPr lang="nb-NO" sz="3600" dirty="0" err="1" smtClean="0"/>
              <a:t>the</a:t>
            </a:r>
            <a:r>
              <a:rPr lang="nb-NO" sz="3600" dirty="0" smtClean="0"/>
              <a:t> GU </a:t>
            </a:r>
            <a:r>
              <a:rPr lang="nb-NO" sz="3600" dirty="0" err="1" smtClean="0"/>
              <a:t>below</a:t>
            </a:r>
            <a:r>
              <a:rPr lang="nb-NO" sz="3600" dirty="0" smtClean="0"/>
              <a:t> </a:t>
            </a:r>
            <a:r>
              <a:rPr lang="nb-NO" sz="3600" dirty="0" err="1" smtClean="0"/>
              <a:t>Gu</a:t>
            </a:r>
            <a:r>
              <a:rPr lang="nb-NO" sz="3600" dirty="0" smtClean="0"/>
              <a:t> 4 </a:t>
            </a:r>
            <a:r>
              <a:rPr lang="nb-NO" sz="3600" dirty="0" err="1" smtClean="0"/>
              <a:t>are</a:t>
            </a:r>
            <a:r>
              <a:rPr lang="nb-NO" sz="3600" dirty="0" smtClean="0"/>
              <a:t> </a:t>
            </a:r>
            <a:r>
              <a:rPr lang="nb-NO" sz="3600" dirty="0" err="1" smtClean="0"/>
              <a:t>low</a:t>
            </a:r>
            <a:r>
              <a:rPr lang="nb-NO" sz="3600" dirty="0" smtClean="0"/>
              <a:t> permeable </a:t>
            </a:r>
            <a:r>
              <a:rPr lang="nb-NO" sz="3600" dirty="0" err="1" smtClean="0"/>
              <a:t>andlow</a:t>
            </a:r>
            <a:r>
              <a:rPr lang="nb-NO" sz="3600" dirty="0" smtClean="0"/>
              <a:t> </a:t>
            </a:r>
            <a:r>
              <a:rPr lang="nb-NO" sz="3600" dirty="0" err="1" smtClean="0"/>
              <a:t>porous</a:t>
            </a:r>
            <a:r>
              <a:rPr lang="nb-NO" sz="3600" dirty="0" smtClean="0"/>
              <a:t> rocks, </a:t>
            </a:r>
            <a:r>
              <a:rPr lang="nb-NO" sz="3600" dirty="0" err="1" smtClean="0"/>
              <a:t>Trap</a:t>
            </a:r>
            <a:r>
              <a:rPr lang="nb-NO" sz="3600" dirty="0" smtClean="0"/>
              <a:t> 2 </a:t>
            </a:r>
            <a:r>
              <a:rPr lang="nb-NO" sz="3600" dirty="0" err="1" smtClean="0"/>
              <a:t>can</a:t>
            </a:r>
            <a:r>
              <a:rPr lang="nb-NO" sz="3600" dirty="0" smtClean="0"/>
              <a:t> be </a:t>
            </a:r>
            <a:r>
              <a:rPr lang="nb-NO" sz="3600" dirty="0" err="1" smtClean="0"/>
              <a:t>filled</a:t>
            </a:r>
            <a:r>
              <a:rPr lang="nb-NO" sz="3600" dirty="0" smtClean="0"/>
              <a:t> </a:t>
            </a:r>
            <a:r>
              <a:rPr lang="nb-NO" sz="3600" dirty="0" err="1" smtClean="0"/>
              <a:t>only</a:t>
            </a:r>
            <a:r>
              <a:rPr lang="nb-NO" sz="3600" dirty="0" smtClean="0"/>
              <a:t> </a:t>
            </a:r>
            <a:r>
              <a:rPr lang="nb-NO" sz="3600" dirty="0" err="1" smtClean="0"/>
              <a:t>until</a:t>
            </a:r>
            <a:r>
              <a:rPr lang="nb-NO" sz="3600" dirty="0" smtClean="0"/>
              <a:t> </a:t>
            </a:r>
            <a:r>
              <a:rPr lang="nb-NO" sz="3600" dirty="0" err="1" smtClean="0"/>
              <a:t>the</a:t>
            </a:r>
            <a:r>
              <a:rPr lang="nb-NO" sz="3600" dirty="0" smtClean="0"/>
              <a:t> </a:t>
            </a:r>
            <a:r>
              <a:rPr lang="nb-NO" sz="3600" dirty="0" err="1" smtClean="0"/>
              <a:t>juxtaposition</a:t>
            </a:r>
            <a:r>
              <a:rPr lang="nb-NO" sz="3600" dirty="0" smtClean="0"/>
              <a:t> </a:t>
            </a:r>
            <a:r>
              <a:rPr lang="nb-NO" sz="3600" dirty="0" err="1" smtClean="0"/>
              <a:t>point</a:t>
            </a:r>
            <a:r>
              <a:rPr lang="nb-NO" sz="3600" dirty="0" smtClean="0"/>
              <a:t>)</a:t>
            </a:r>
          </a:p>
          <a:p>
            <a:pPr lvl="5"/>
            <a:r>
              <a:rPr lang="nb-NO" sz="3600" dirty="0" smtClean="0"/>
              <a:t>The </a:t>
            </a:r>
            <a:r>
              <a:rPr lang="nb-NO" sz="3600" dirty="0" err="1" smtClean="0"/>
              <a:t>faults</a:t>
            </a:r>
            <a:r>
              <a:rPr lang="nb-NO" sz="3600" dirty="0" smtClean="0"/>
              <a:t> have </a:t>
            </a:r>
            <a:r>
              <a:rPr lang="nb-NO" sz="3600" dirty="0" err="1" smtClean="0"/>
              <a:t>been</a:t>
            </a:r>
            <a:r>
              <a:rPr lang="nb-NO" sz="3600" dirty="0" smtClean="0"/>
              <a:t> </a:t>
            </a:r>
            <a:r>
              <a:rPr lang="nb-NO" sz="3600" dirty="0" err="1" smtClean="0"/>
              <a:t>formed</a:t>
            </a:r>
            <a:r>
              <a:rPr lang="nb-NO" sz="3600" dirty="0" smtClean="0"/>
              <a:t> </a:t>
            </a:r>
            <a:r>
              <a:rPr lang="nb-NO" sz="3600" dirty="0" err="1" smtClean="0"/>
              <a:t>before</a:t>
            </a:r>
            <a:r>
              <a:rPr lang="nb-NO" sz="3600" dirty="0" smtClean="0"/>
              <a:t> </a:t>
            </a:r>
            <a:r>
              <a:rPr lang="nb-NO" sz="3600" dirty="0" err="1" smtClean="0"/>
              <a:t>the</a:t>
            </a:r>
            <a:r>
              <a:rPr lang="nb-NO" sz="3600" dirty="0" smtClean="0"/>
              <a:t> </a:t>
            </a:r>
            <a:r>
              <a:rPr lang="nb-NO" sz="3600" dirty="0" err="1" smtClean="0"/>
              <a:t>migration</a:t>
            </a:r>
            <a:r>
              <a:rPr lang="nb-NO" sz="3600" dirty="0" smtClean="0"/>
              <a:t> </a:t>
            </a:r>
            <a:r>
              <a:rPr lang="nb-NO" sz="3600" dirty="0" err="1" smtClean="0"/>
              <a:t>strated</a:t>
            </a:r>
            <a:endParaRPr lang="nb-NO" sz="3600" dirty="0" smtClean="0"/>
          </a:p>
          <a:p>
            <a:pPr lvl="4"/>
            <a:endParaRPr lang="nb-NO" sz="3600" dirty="0" smtClean="0"/>
          </a:p>
          <a:p>
            <a:pPr lvl="2"/>
            <a:r>
              <a:rPr lang="nb-NO" sz="3600" dirty="0" smtClean="0"/>
              <a:t>If </a:t>
            </a:r>
            <a:r>
              <a:rPr lang="nb-NO" sz="3600" dirty="0" err="1" smtClean="0"/>
              <a:t>the</a:t>
            </a:r>
            <a:r>
              <a:rPr lang="nb-NO" sz="3600" dirty="0" smtClean="0"/>
              <a:t> </a:t>
            </a:r>
            <a:r>
              <a:rPr lang="nb-NO" sz="3600" dirty="0" err="1" smtClean="0"/>
              <a:t>migration</a:t>
            </a:r>
            <a:r>
              <a:rPr lang="nb-NO" sz="3600" dirty="0" smtClean="0"/>
              <a:t> </a:t>
            </a:r>
            <a:r>
              <a:rPr lang="nb-NO" sz="3600" dirty="0" err="1" smtClean="0"/>
              <a:t>strated</a:t>
            </a:r>
            <a:r>
              <a:rPr lang="nb-NO" sz="3600" dirty="0" smtClean="0"/>
              <a:t> </a:t>
            </a:r>
            <a:r>
              <a:rPr lang="nb-NO" sz="3600" dirty="0" err="1" smtClean="0"/>
              <a:t>after</a:t>
            </a:r>
            <a:r>
              <a:rPr lang="nb-NO" sz="3600" dirty="0" smtClean="0"/>
              <a:t> </a:t>
            </a:r>
            <a:r>
              <a:rPr lang="nb-NO" sz="3600" dirty="0" err="1" smtClean="0"/>
              <a:t>the</a:t>
            </a:r>
            <a:r>
              <a:rPr lang="nb-NO" sz="3600" dirty="0" smtClean="0"/>
              <a:t> </a:t>
            </a:r>
            <a:r>
              <a:rPr lang="nb-NO" sz="3600" dirty="0" err="1" smtClean="0"/>
              <a:t>trap</a:t>
            </a:r>
            <a:r>
              <a:rPr lang="nb-NO" sz="3600" dirty="0" smtClean="0"/>
              <a:t> and </a:t>
            </a:r>
            <a:r>
              <a:rPr lang="nb-NO" sz="3600" dirty="0" err="1" smtClean="0"/>
              <a:t>migration</a:t>
            </a:r>
            <a:r>
              <a:rPr lang="nb-NO" sz="3600" dirty="0" smtClean="0"/>
              <a:t> </a:t>
            </a:r>
            <a:r>
              <a:rPr lang="nb-NO" sz="3600" dirty="0" err="1" smtClean="0"/>
              <a:t>pathways</a:t>
            </a:r>
            <a:r>
              <a:rPr lang="nb-NO" sz="3600" dirty="0" smtClean="0"/>
              <a:t> </a:t>
            </a:r>
            <a:r>
              <a:rPr lang="nb-NO" sz="3600" dirty="0" err="1" smtClean="0"/>
              <a:t>formation</a:t>
            </a:r>
            <a:endParaRPr lang="nb-NO" sz="3600" dirty="0" smtClean="0"/>
          </a:p>
          <a:p>
            <a:pPr lvl="2"/>
            <a:endParaRPr lang="nb-NO" sz="1000" dirty="0" smtClean="0"/>
          </a:p>
          <a:p>
            <a:pPr lvl="1"/>
            <a:r>
              <a:rPr lang="nb-NO" sz="1400" dirty="0" smtClean="0"/>
              <a:t>No, </a:t>
            </a:r>
            <a:r>
              <a:rPr lang="nb-NO" sz="1400" dirty="0" err="1" smtClean="0"/>
              <a:t>if</a:t>
            </a:r>
            <a:r>
              <a:rPr lang="nb-NO" sz="1400" dirty="0" smtClean="0"/>
              <a:t>:</a:t>
            </a:r>
          </a:p>
          <a:p>
            <a:pPr marL="914400" lvl="2" indent="0">
              <a:buNone/>
            </a:pPr>
            <a:endParaRPr lang="nb-NO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8E218-4016-3246-85B3-334501356CBA}" type="slidenum">
              <a:rPr lang="nb-NO" smtClean="0"/>
              <a:t>9</a:t>
            </a:fld>
            <a:endParaRPr lang="nb-NO" dirty="0"/>
          </a:p>
        </p:txBody>
      </p:sp>
      <p:grpSp>
        <p:nvGrpSpPr>
          <p:cNvPr id="60" name="Group 59"/>
          <p:cNvGrpSpPr/>
          <p:nvPr/>
        </p:nvGrpSpPr>
        <p:grpSpPr>
          <a:xfrm>
            <a:off x="4846129" y="28915"/>
            <a:ext cx="4298055" cy="1808364"/>
            <a:chOff x="4168637" y="139382"/>
            <a:chExt cx="4298055" cy="1660132"/>
          </a:xfrm>
        </p:grpSpPr>
        <p:grpSp>
          <p:nvGrpSpPr>
            <p:cNvPr id="58" name="Group 57"/>
            <p:cNvGrpSpPr/>
            <p:nvPr/>
          </p:nvGrpSpPr>
          <p:grpSpPr>
            <a:xfrm>
              <a:off x="4168637" y="139382"/>
              <a:ext cx="4298055" cy="1660132"/>
              <a:chOff x="4168637" y="139382"/>
              <a:chExt cx="4298055" cy="1660132"/>
            </a:xfrm>
          </p:grpSpPr>
          <p:grpSp>
            <p:nvGrpSpPr>
              <p:cNvPr id="55" name="Group 54"/>
              <p:cNvGrpSpPr/>
              <p:nvPr/>
            </p:nvGrpSpPr>
            <p:grpSpPr>
              <a:xfrm>
                <a:off x="4168637" y="304165"/>
                <a:ext cx="4291363" cy="1495349"/>
                <a:chOff x="3996841" y="2932414"/>
                <a:chExt cx="4908436" cy="2159252"/>
              </a:xfrm>
            </p:grpSpPr>
            <p:grpSp>
              <p:nvGrpSpPr>
                <p:cNvPr id="52" name="Group 51"/>
                <p:cNvGrpSpPr/>
                <p:nvPr/>
              </p:nvGrpSpPr>
              <p:grpSpPr>
                <a:xfrm>
                  <a:off x="3996841" y="2932414"/>
                  <a:ext cx="4908436" cy="2159252"/>
                  <a:chOff x="3996841" y="2881855"/>
                  <a:chExt cx="4908436" cy="2159252"/>
                </a:xfrm>
              </p:grpSpPr>
              <p:grpSp>
                <p:nvGrpSpPr>
                  <p:cNvPr id="50" name="Group 49"/>
                  <p:cNvGrpSpPr/>
                  <p:nvPr/>
                </p:nvGrpSpPr>
                <p:grpSpPr>
                  <a:xfrm>
                    <a:off x="3996841" y="2881855"/>
                    <a:ext cx="4908436" cy="2159252"/>
                    <a:chOff x="3996841" y="2881855"/>
                    <a:chExt cx="4908436" cy="2159252"/>
                  </a:xfrm>
                </p:grpSpPr>
                <p:grpSp>
                  <p:nvGrpSpPr>
                    <p:cNvPr id="45" name="Group 44"/>
                    <p:cNvGrpSpPr/>
                    <p:nvPr/>
                  </p:nvGrpSpPr>
                  <p:grpSpPr>
                    <a:xfrm>
                      <a:off x="3996841" y="2881855"/>
                      <a:ext cx="4908436" cy="2159252"/>
                      <a:chOff x="3981674" y="1603019"/>
                      <a:chExt cx="4908436" cy="2159252"/>
                    </a:xfrm>
                  </p:grpSpPr>
                  <p:grpSp>
                    <p:nvGrpSpPr>
                      <p:cNvPr id="30" name="Group 29"/>
                      <p:cNvGrpSpPr/>
                      <p:nvPr/>
                    </p:nvGrpSpPr>
                    <p:grpSpPr>
                      <a:xfrm>
                        <a:off x="3981674" y="1603019"/>
                        <a:ext cx="4908436" cy="2159252"/>
                        <a:chOff x="2183565" y="1896451"/>
                        <a:chExt cx="6593235" cy="3449980"/>
                      </a:xfrm>
                    </p:grpSpPr>
                    <p:grpSp>
                      <p:nvGrpSpPr>
                        <p:cNvPr id="5" name="Group 4"/>
                        <p:cNvGrpSpPr/>
                        <p:nvPr/>
                      </p:nvGrpSpPr>
                      <p:grpSpPr>
                        <a:xfrm>
                          <a:off x="2183565" y="1896451"/>
                          <a:ext cx="6593235" cy="3449980"/>
                          <a:chOff x="498765" y="517236"/>
                          <a:chExt cx="9762836" cy="5623889"/>
                        </a:xfrm>
                      </p:grpSpPr>
                      <p:grpSp>
                        <p:nvGrpSpPr>
                          <p:cNvPr id="6" name="Group 5"/>
                          <p:cNvGrpSpPr/>
                          <p:nvPr/>
                        </p:nvGrpSpPr>
                        <p:grpSpPr>
                          <a:xfrm>
                            <a:off x="498765" y="517236"/>
                            <a:ext cx="9762836" cy="5623889"/>
                            <a:chOff x="498765" y="517236"/>
                            <a:chExt cx="9762836" cy="5623889"/>
                          </a:xfrm>
                        </p:grpSpPr>
                        <p:sp>
                          <p:nvSpPr>
                            <p:cNvPr id="9" name="Freeform 8"/>
                            <p:cNvSpPr/>
                            <p:nvPr/>
                          </p:nvSpPr>
                          <p:spPr>
                            <a:xfrm>
                              <a:off x="877454" y="738909"/>
                              <a:ext cx="7980219" cy="3232727"/>
                            </a:xfrm>
                            <a:custGeom>
                              <a:avLst/>
                              <a:gdLst>
                                <a:gd name="connsiteX0" fmla="*/ 0 w 8007928"/>
                                <a:gd name="connsiteY0" fmla="*/ 3232727 h 3232727"/>
                                <a:gd name="connsiteX1" fmla="*/ 147782 w 8007928"/>
                                <a:gd name="connsiteY1" fmla="*/ 1154546 h 3232727"/>
                                <a:gd name="connsiteX2" fmla="*/ 8007928 w 8007928"/>
                                <a:gd name="connsiteY2" fmla="*/ 0 h 3232727"/>
                                <a:gd name="connsiteX3" fmla="*/ 7832437 w 8007928"/>
                                <a:gd name="connsiteY3" fmla="*/ 443346 h 3232727"/>
                                <a:gd name="connsiteX4" fmla="*/ 6142182 w 8007928"/>
                                <a:gd name="connsiteY4" fmla="*/ 812800 h 3232727"/>
                                <a:gd name="connsiteX5" fmla="*/ 5975928 w 8007928"/>
                                <a:gd name="connsiteY5" fmla="*/ 1256146 h 3232727"/>
                                <a:gd name="connsiteX6" fmla="*/ 4257964 w 8007928"/>
                                <a:gd name="connsiteY6" fmla="*/ 1607127 h 3232727"/>
                                <a:gd name="connsiteX7" fmla="*/ 4174837 w 8007928"/>
                                <a:gd name="connsiteY7" fmla="*/ 1791855 h 3232727"/>
                                <a:gd name="connsiteX8" fmla="*/ 2466110 w 8007928"/>
                                <a:gd name="connsiteY8" fmla="*/ 2152073 h 3232727"/>
                                <a:gd name="connsiteX9" fmla="*/ 2299855 w 8007928"/>
                                <a:gd name="connsiteY9" fmla="*/ 2586182 h 3232727"/>
                                <a:gd name="connsiteX10" fmla="*/ 0 w 8007928"/>
                                <a:gd name="connsiteY10" fmla="*/ 3232727 h 3232727"/>
                                <a:gd name="connsiteX0" fmla="*/ 0 w 7980219"/>
                                <a:gd name="connsiteY0" fmla="*/ 3232727 h 3232727"/>
                                <a:gd name="connsiteX1" fmla="*/ 120073 w 7980219"/>
                                <a:gd name="connsiteY1" fmla="*/ 1154546 h 3232727"/>
                                <a:gd name="connsiteX2" fmla="*/ 7980219 w 7980219"/>
                                <a:gd name="connsiteY2" fmla="*/ 0 h 3232727"/>
                                <a:gd name="connsiteX3" fmla="*/ 7804728 w 7980219"/>
                                <a:gd name="connsiteY3" fmla="*/ 443346 h 3232727"/>
                                <a:gd name="connsiteX4" fmla="*/ 6114473 w 7980219"/>
                                <a:gd name="connsiteY4" fmla="*/ 812800 h 3232727"/>
                                <a:gd name="connsiteX5" fmla="*/ 5948219 w 7980219"/>
                                <a:gd name="connsiteY5" fmla="*/ 1256146 h 3232727"/>
                                <a:gd name="connsiteX6" fmla="*/ 4230255 w 7980219"/>
                                <a:gd name="connsiteY6" fmla="*/ 1607127 h 3232727"/>
                                <a:gd name="connsiteX7" fmla="*/ 4147128 w 7980219"/>
                                <a:gd name="connsiteY7" fmla="*/ 1791855 h 3232727"/>
                                <a:gd name="connsiteX8" fmla="*/ 2438401 w 7980219"/>
                                <a:gd name="connsiteY8" fmla="*/ 2152073 h 3232727"/>
                                <a:gd name="connsiteX9" fmla="*/ 2272146 w 7980219"/>
                                <a:gd name="connsiteY9" fmla="*/ 2586182 h 3232727"/>
                                <a:gd name="connsiteX10" fmla="*/ 0 w 7980219"/>
                                <a:gd name="connsiteY10" fmla="*/ 3232727 h 3232727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  <a:cxn ang="0">
                                  <a:pos x="connsiteX7" y="connsiteY7"/>
                                </a:cxn>
                                <a:cxn ang="0">
                                  <a:pos x="connsiteX8" y="connsiteY8"/>
                                </a:cxn>
                                <a:cxn ang="0">
                                  <a:pos x="connsiteX9" y="connsiteY9"/>
                                </a:cxn>
                                <a:cxn ang="0">
                                  <a:pos x="connsiteX10" y="connsiteY10"/>
                                </a:cxn>
                              </a:cxnLst>
                              <a:rect l="l" t="t" r="r" b="b"/>
                              <a:pathLst>
                                <a:path w="7980219" h="3232727">
                                  <a:moveTo>
                                    <a:pt x="0" y="3232727"/>
                                  </a:moveTo>
                                  <a:lnTo>
                                    <a:pt x="120073" y="1154546"/>
                                  </a:lnTo>
                                  <a:lnTo>
                                    <a:pt x="7980219" y="0"/>
                                  </a:lnTo>
                                  <a:lnTo>
                                    <a:pt x="7804728" y="443346"/>
                                  </a:lnTo>
                                  <a:lnTo>
                                    <a:pt x="6114473" y="812800"/>
                                  </a:lnTo>
                                  <a:lnTo>
                                    <a:pt x="5948219" y="1256146"/>
                                  </a:lnTo>
                                  <a:lnTo>
                                    <a:pt x="4230255" y="1607127"/>
                                  </a:lnTo>
                                  <a:lnTo>
                                    <a:pt x="4147128" y="1791855"/>
                                  </a:lnTo>
                                  <a:lnTo>
                                    <a:pt x="2438401" y="2152073"/>
                                  </a:lnTo>
                                  <a:lnTo>
                                    <a:pt x="2272146" y="2586182"/>
                                  </a:lnTo>
                                  <a:lnTo>
                                    <a:pt x="0" y="3232727"/>
                                  </a:lnTo>
                                  <a:close/>
                                </a:path>
                              </a:pathLst>
                            </a:custGeom>
                            <a:solidFill>
                              <a:schemeClr val="accent1">
                                <a:lumMod val="20000"/>
                                <a:lumOff val="80000"/>
                              </a:schemeClr>
                            </a:solidFill>
                            <a:ln>
                              <a:solidFill>
                                <a:schemeClr val="accent1">
                                  <a:lumMod val="20000"/>
                                  <a:lumOff val="80000"/>
                                </a:schemeClr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endParaRPr lang="nb-NO" dirty="0"/>
                            </a:p>
                          </p:txBody>
                        </p:sp>
                        <p:grpSp>
                          <p:nvGrpSpPr>
                            <p:cNvPr id="10" name="Group 9"/>
                            <p:cNvGrpSpPr/>
                            <p:nvPr/>
                          </p:nvGrpSpPr>
                          <p:grpSpPr>
                            <a:xfrm>
                              <a:off x="775853" y="535610"/>
                              <a:ext cx="9467273" cy="5605515"/>
                              <a:chOff x="2429162" y="258519"/>
                              <a:chExt cx="9467273" cy="5605515"/>
                            </a:xfrm>
                          </p:grpSpPr>
                          <p:sp>
                            <p:nvSpPr>
                              <p:cNvPr id="12" name="Freeform 11"/>
                              <p:cNvSpPr/>
                              <p:nvPr/>
                            </p:nvSpPr>
                            <p:spPr>
                              <a:xfrm>
                                <a:off x="2429162" y="258519"/>
                                <a:ext cx="9467273" cy="5605515"/>
                              </a:xfrm>
                              <a:custGeom>
                                <a:avLst/>
                                <a:gdLst>
                                  <a:gd name="connsiteX0" fmla="*/ 7897091 w 9227127"/>
                                  <a:gd name="connsiteY0" fmla="*/ 36945 h 5163127"/>
                                  <a:gd name="connsiteX1" fmla="*/ 9227127 w 9227127"/>
                                  <a:gd name="connsiteY1" fmla="*/ 0 h 5163127"/>
                                  <a:gd name="connsiteX2" fmla="*/ 8608291 w 9227127"/>
                                  <a:gd name="connsiteY2" fmla="*/ 1995054 h 5163127"/>
                                  <a:gd name="connsiteX3" fmla="*/ 7795491 w 9227127"/>
                                  <a:gd name="connsiteY3" fmla="*/ 3463636 h 5163127"/>
                                  <a:gd name="connsiteX4" fmla="*/ 7038109 w 9227127"/>
                                  <a:gd name="connsiteY4" fmla="*/ 4073236 h 5163127"/>
                                  <a:gd name="connsiteX5" fmla="*/ 3980872 w 9227127"/>
                                  <a:gd name="connsiteY5" fmla="*/ 4765964 h 5163127"/>
                                  <a:gd name="connsiteX6" fmla="*/ 0 w 9227127"/>
                                  <a:gd name="connsiteY6" fmla="*/ 5163127 h 5163127"/>
                                  <a:gd name="connsiteX7" fmla="*/ 101600 w 9227127"/>
                                  <a:gd name="connsiteY7" fmla="*/ 3906982 h 5163127"/>
                                  <a:gd name="connsiteX8" fmla="*/ 1791854 w 9227127"/>
                                  <a:gd name="connsiteY8" fmla="*/ 3583709 h 5163127"/>
                                  <a:gd name="connsiteX9" fmla="*/ 1958109 w 9227127"/>
                                  <a:gd name="connsiteY9" fmla="*/ 3140364 h 5163127"/>
                                  <a:gd name="connsiteX10" fmla="*/ 3666836 w 9227127"/>
                                  <a:gd name="connsiteY10" fmla="*/ 2817091 h 5163127"/>
                                  <a:gd name="connsiteX11" fmla="*/ 3768436 w 9227127"/>
                                  <a:gd name="connsiteY11" fmla="*/ 2604654 h 5163127"/>
                                  <a:gd name="connsiteX12" fmla="*/ 5514109 w 9227127"/>
                                  <a:gd name="connsiteY12" fmla="*/ 2253673 h 5163127"/>
                                  <a:gd name="connsiteX13" fmla="*/ 5652654 w 9227127"/>
                                  <a:gd name="connsiteY13" fmla="*/ 1847273 h 5163127"/>
                                  <a:gd name="connsiteX14" fmla="*/ 7361382 w 9227127"/>
                                  <a:gd name="connsiteY14" fmla="*/ 1477818 h 5163127"/>
                                  <a:gd name="connsiteX15" fmla="*/ 7897091 w 9227127"/>
                                  <a:gd name="connsiteY15" fmla="*/ 36945 h 5163127"/>
                                  <a:gd name="connsiteX0" fmla="*/ 7970982 w 9301018"/>
                                  <a:gd name="connsiteY0" fmla="*/ 36945 h 5163127"/>
                                  <a:gd name="connsiteX1" fmla="*/ 9301018 w 9301018"/>
                                  <a:gd name="connsiteY1" fmla="*/ 0 h 5163127"/>
                                  <a:gd name="connsiteX2" fmla="*/ 8682182 w 9301018"/>
                                  <a:gd name="connsiteY2" fmla="*/ 1995054 h 5163127"/>
                                  <a:gd name="connsiteX3" fmla="*/ 7869382 w 9301018"/>
                                  <a:gd name="connsiteY3" fmla="*/ 3463636 h 5163127"/>
                                  <a:gd name="connsiteX4" fmla="*/ 7112000 w 9301018"/>
                                  <a:gd name="connsiteY4" fmla="*/ 4073236 h 5163127"/>
                                  <a:gd name="connsiteX5" fmla="*/ 4054763 w 9301018"/>
                                  <a:gd name="connsiteY5" fmla="*/ 4765964 h 5163127"/>
                                  <a:gd name="connsiteX6" fmla="*/ 73891 w 9301018"/>
                                  <a:gd name="connsiteY6" fmla="*/ 5163127 h 5163127"/>
                                  <a:gd name="connsiteX7" fmla="*/ 0 w 9301018"/>
                                  <a:gd name="connsiteY7" fmla="*/ 3906982 h 5163127"/>
                                  <a:gd name="connsiteX8" fmla="*/ 1865745 w 9301018"/>
                                  <a:gd name="connsiteY8" fmla="*/ 3583709 h 5163127"/>
                                  <a:gd name="connsiteX9" fmla="*/ 2032000 w 9301018"/>
                                  <a:gd name="connsiteY9" fmla="*/ 3140364 h 5163127"/>
                                  <a:gd name="connsiteX10" fmla="*/ 3740727 w 9301018"/>
                                  <a:gd name="connsiteY10" fmla="*/ 2817091 h 5163127"/>
                                  <a:gd name="connsiteX11" fmla="*/ 3842327 w 9301018"/>
                                  <a:gd name="connsiteY11" fmla="*/ 2604654 h 5163127"/>
                                  <a:gd name="connsiteX12" fmla="*/ 5588000 w 9301018"/>
                                  <a:gd name="connsiteY12" fmla="*/ 2253673 h 5163127"/>
                                  <a:gd name="connsiteX13" fmla="*/ 5726545 w 9301018"/>
                                  <a:gd name="connsiteY13" fmla="*/ 1847273 h 5163127"/>
                                  <a:gd name="connsiteX14" fmla="*/ 7435273 w 9301018"/>
                                  <a:gd name="connsiteY14" fmla="*/ 1477818 h 5163127"/>
                                  <a:gd name="connsiteX15" fmla="*/ 7970982 w 9301018"/>
                                  <a:gd name="connsiteY15" fmla="*/ 36945 h 5163127"/>
                                  <a:gd name="connsiteX0" fmla="*/ 8007928 w 9337964"/>
                                  <a:gd name="connsiteY0" fmla="*/ 36945 h 5163127"/>
                                  <a:gd name="connsiteX1" fmla="*/ 9337964 w 9337964"/>
                                  <a:gd name="connsiteY1" fmla="*/ 0 h 5163127"/>
                                  <a:gd name="connsiteX2" fmla="*/ 8719128 w 9337964"/>
                                  <a:gd name="connsiteY2" fmla="*/ 1995054 h 5163127"/>
                                  <a:gd name="connsiteX3" fmla="*/ 7906328 w 9337964"/>
                                  <a:gd name="connsiteY3" fmla="*/ 3463636 h 5163127"/>
                                  <a:gd name="connsiteX4" fmla="*/ 7148946 w 9337964"/>
                                  <a:gd name="connsiteY4" fmla="*/ 4073236 h 5163127"/>
                                  <a:gd name="connsiteX5" fmla="*/ 4091709 w 9337964"/>
                                  <a:gd name="connsiteY5" fmla="*/ 4765964 h 5163127"/>
                                  <a:gd name="connsiteX6" fmla="*/ 110837 w 9337964"/>
                                  <a:gd name="connsiteY6" fmla="*/ 5163127 h 5163127"/>
                                  <a:gd name="connsiteX7" fmla="*/ 0 w 9337964"/>
                                  <a:gd name="connsiteY7" fmla="*/ 3934691 h 5163127"/>
                                  <a:gd name="connsiteX8" fmla="*/ 1902691 w 9337964"/>
                                  <a:gd name="connsiteY8" fmla="*/ 3583709 h 5163127"/>
                                  <a:gd name="connsiteX9" fmla="*/ 2068946 w 9337964"/>
                                  <a:gd name="connsiteY9" fmla="*/ 3140364 h 5163127"/>
                                  <a:gd name="connsiteX10" fmla="*/ 3777673 w 9337964"/>
                                  <a:gd name="connsiteY10" fmla="*/ 2817091 h 5163127"/>
                                  <a:gd name="connsiteX11" fmla="*/ 3879273 w 9337964"/>
                                  <a:gd name="connsiteY11" fmla="*/ 2604654 h 5163127"/>
                                  <a:gd name="connsiteX12" fmla="*/ 5624946 w 9337964"/>
                                  <a:gd name="connsiteY12" fmla="*/ 2253673 h 5163127"/>
                                  <a:gd name="connsiteX13" fmla="*/ 5763491 w 9337964"/>
                                  <a:gd name="connsiteY13" fmla="*/ 1847273 h 5163127"/>
                                  <a:gd name="connsiteX14" fmla="*/ 7472219 w 9337964"/>
                                  <a:gd name="connsiteY14" fmla="*/ 1477818 h 5163127"/>
                                  <a:gd name="connsiteX15" fmla="*/ 8007928 w 9337964"/>
                                  <a:gd name="connsiteY15" fmla="*/ 36945 h 5163127"/>
                                  <a:gd name="connsiteX0" fmla="*/ 8017164 w 9347200"/>
                                  <a:gd name="connsiteY0" fmla="*/ 36945 h 5163127"/>
                                  <a:gd name="connsiteX1" fmla="*/ 9347200 w 9347200"/>
                                  <a:gd name="connsiteY1" fmla="*/ 0 h 5163127"/>
                                  <a:gd name="connsiteX2" fmla="*/ 8728364 w 9347200"/>
                                  <a:gd name="connsiteY2" fmla="*/ 1995054 h 5163127"/>
                                  <a:gd name="connsiteX3" fmla="*/ 7915564 w 9347200"/>
                                  <a:gd name="connsiteY3" fmla="*/ 3463636 h 5163127"/>
                                  <a:gd name="connsiteX4" fmla="*/ 7158182 w 9347200"/>
                                  <a:gd name="connsiteY4" fmla="*/ 4073236 h 5163127"/>
                                  <a:gd name="connsiteX5" fmla="*/ 4100945 w 9347200"/>
                                  <a:gd name="connsiteY5" fmla="*/ 4765964 h 5163127"/>
                                  <a:gd name="connsiteX6" fmla="*/ 0 w 9347200"/>
                                  <a:gd name="connsiteY6" fmla="*/ 5163127 h 5163127"/>
                                  <a:gd name="connsiteX7" fmla="*/ 9236 w 9347200"/>
                                  <a:gd name="connsiteY7" fmla="*/ 3934691 h 5163127"/>
                                  <a:gd name="connsiteX8" fmla="*/ 1911927 w 9347200"/>
                                  <a:gd name="connsiteY8" fmla="*/ 3583709 h 5163127"/>
                                  <a:gd name="connsiteX9" fmla="*/ 2078182 w 9347200"/>
                                  <a:gd name="connsiteY9" fmla="*/ 3140364 h 5163127"/>
                                  <a:gd name="connsiteX10" fmla="*/ 3786909 w 9347200"/>
                                  <a:gd name="connsiteY10" fmla="*/ 2817091 h 5163127"/>
                                  <a:gd name="connsiteX11" fmla="*/ 3888509 w 9347200"/>
                                  <a:gd name="connsiteY11" fmla="*/ 2604654 h 5163127"/>
                                  <a:gd name="connsiteX12" fmla="*/ 5634182 w 9347200"/>
                                  <a:gd name="connsiteY12" fmla="*/ 2253673 h 5163127"/>
                                  <a:gd name="connsiteX13" fmla="*/ 5772727 w 9347200"/>
                                  <a:gd name="connsiteY13" fmla="*/ 1847273 h 5163127"/>
                                  <a:gd name="connsiteX14" fmla="*/ 7481455 w 9347200"/>
                                  <a:gd name="connsiteY14" fmla="*/ 1477818 h 5163127"/>
                                  <a:gd name="connsiteX15" fmla="*/ 8017164 w 9347200"/>
                                  <a:gd name="connsiteY15" fmla="*/ 36945 h 5163127"/>
                                  <a:gd name="connsiteX0" fmla="*/ 8018052 w 9348088"/>
                                  <a:gd name="connsiteY0" fmla="*/ 36945 h 5163127"/>
                                  <a:gd name="connsiteX1" fmla="*/ 9348088 w 9348088"/>
                                  <a:gd name="connsiteY1" fmla="*/ 0 h 5163127"/>
                                  <a:gd name="connsiteX2" fmla="*/ 8729252 w 9348088"/>
                                  <a:gd name="connsiteY2" fmla="*/ 1995054 h 5163127"/>
                                  <a:gd name="connsiteX3" fmla="*/ 7916452 w 9348088"/>
                                  <a:gd name="connsiteY3" fmla="*/ 3463636 h 5163127"/>
                                  <a:gd name="connsiteX4" fmla="*/ 7159070 w 9348088"/>
                                  <a:gd name="connsiteY4" fmla="*/ 4073236 h 5163127"/>
                                  <a:gd name="connsiteX5" fmla="*/ 4101833 w 9348088"/>
                                  <a:gd name="connsiteY5" fmla="*/ 4765964 h 5163127"/>
                                  <a:gd name="connsiteX6" fmla="*/ 888 w 9348088"/>
                                  <a:gd name="connsiteY6" fmla="*/ 5163127 h 5163127"/>
                                  <a:gd name="connsiteX7" fmla="*/ 888 w 9348088"/>
                                  <a:gd name="connsiteY7" fmla="*/ 3925454 h 5163127"/>
                                  <a:gd name="connsiteX8" fmla="*/ 1912815 w 9348088"/>
                                  <a:gd name="connsiteY8" fmla="*/ 3583709 h 5163127"/>
                                  <a:gd name="connsiteX9" fmla="*/ 2079070 w 9348088"/>
                                  <a:gd name="connsiteY9" fmla="*/ 3140364 h 5163127"/>
                                  <a:gd name="connsiteX10" fmla="*/ 3787797 w 9348088"/>
                                  <a:gd name="connsiteY10" fmla="*/ 2817091 h 5163127"/>
                                  <a:gd name="connsiteX11" fmla="*/ 3889397 w 9348088"/>
                                  <a:gd name="connsiteY11" fmla="*/ 2604654 h 5163127"/>
                                  <a:gd name="connsiteX12" fmla="*/ 5635070 w 9348088"/>
                                  <a:gd name="connsiteY12" fmla="*/ 2253673 h 5163127"/>
                                  <a:gd name="connsiteX13" fmla="*/ 5773615 w 9348088"/>
                                  <a:gd name="connsiteY13" fmla="*/ 1847273 h 5163127"/>
                                  <a:gd name="connsiteX14" fmla="*/ 7482343 w 9348088"/>
                                  <a:gd name="connsiteY14" fmla="*/ 1477818 h 5163127"/>
                                  <a:gd name="connsiteX15" fmla="*/ 8018052 w 9348088"/>
                                  <a:gd name="connsiteY15" fmla="*/ 36945 h 5163127"/>
                                  <a:gd name="connsiteX0" fmla="*/ 8017164 w 9347200"/>
                                  <a:gd name="connsiteY0" fmla="*/ 36945 h 5163127"/>
                                  <a:gd name="connsiteX1" fmla="*/ 9347200 w 9347200"/>
                                  <a:gd name="connsiteY1" fmla="*/ 0 h 5163127"/>
                                  <a:gd name="connsiteX2" fmla="*/ 8728364 w 9347200"/>
                                  <a:gd name="connsiteY2" fmla="*/ 1995054 h 5163127"/>
                                  <a:gd name="connsiteX3" fmla="*/ 7915564 w 9347200"/>
                                  <a:gd name="connsiteY3" fmla="*/ 3463636 h 5163127"/>
                                  <a:gd name="connsiteX4" fmla="*/ 7158182 w 9347200"/>
                                  <a:gd name="connsiteY4" fmla="*/ 4073236 h 5163127"/>
                                  <a:gd name="connsiteX5" fmla="*/ 4100945 w 9347200"/>
                                  <a:gd name="connsiteY5" fmla="*/ 4765964 h 5163127"/>
                                  <a:gd name="connsiteX6" fmla="*/ 0 w 9347200"/>
                                  <a:gd name="connsiteY6" fmla="*/ 5163127 h 5163127"/>
                                  <a:gd name="connsiteX7" fmla="*/ 27709 w 9347200"/>
                                  <a:gd name="connsiteY7" fmla="*/ 4036290 h 5163127"/>
                                  <a:gd name="connsiteX8" fmla="*/ 1911927 w 9347200"/>
                                  <a:gd name="connsiteY8" fmla="*/ 3583709 h 5163127"/>
                                  <a:gd name="connsiteX9" fmla="*/ 2078182 w 9347200"/>
                                  <a:gd name="connsiteY9" fmla="*/ 3140364 h 5163127"/>
                                  <a:gd name="connsiteX10" fmla="*/ 3786909 w 9347200"/>
                                  <a:gd name="connsiteY10" fmla="*/ 2817091 h 5163127"/>
                                  <a:gd name="connsiteX11" fmla="*/ 3888509 w 9347200"/>
                                  <a:gd name="connsiteY11" fmla="*/ 2604654 h 5163127"/>
                                  <a:gd name="connsiteX12" fmla="*/ 5634182 w 9347200"/>
                                  <a:gd name="connsiteY12" fmla="*/ 2253673 h 5163127"/>
                                  <a:gd name="connsiteX13" fmla="*/ 5772727 w 9347200"/>
                                  <a:gd name="connsiteY13" fmla="*/ 1847273 h 5163127"/>
                                  <a:gd name="connsiteX14" fmla="*/ 7481455 w 9347200"/>
                                  <a:gd name="connsiteY14" fmla="*/ 1477818 h 5163127"/>
                                  <a:gd name="connsiteX15" fmla="*/ 8017164 w 9347200"/>
                                  <a:gd name="connsiteY15" fmla="*/ 36945 h 5163127"/>
                                  <a:gd name="connsiteX0" fmla="*/ 8017164 w 9347200"/>
                                  <a:gd name="connsiteY0" fmla="*/ 36945 h 5163127"/>
                                  <a:gd name="connsiteX1" fmla="*/ 9347200 w 9347200"/>
                                  <a:gd name="connsiteY1" fmla="*/ 0 h 5163127"/>
                                  <a:gd name="connsiteX2" fmla="*/ 8728364 w 9347200"/>
                                  <a:gd name="connsiteY2" fmla="*/ 1995054 h 5163127"/>
                                  <a:gd name="connsiteX3" fmla="*/ 7915564 w 9347200"/>
                                  <a:gd name="connsiteY3" fmla="*/ 3463636 h 5163127"/>
                                  <a:gd name="connsiteX4" fmla="*/ 7158182 w 9347200"/>
                                  <a:gd name="connsiteY4" fmla="*/ 4073236 h 5163127"/>
                                  <a:gd name="connsiteX5" fmla="*/ 4100945 w 9347200"/>
                                  <a:gd name="connsiteY5" fmla="*/ 4765964 h 5163127"/>
                                  <a:gd name="connsiteX6" fmla="*/ 0 w 9347200"/>
                                  <a:gd name="connsiteY6" fmla="*/ 5163127 h 5163127"/>
                                  <a:gd name="connsiteX7" fmla="*/ 27709 w 9347200"/>
                                  <a:gd name="connsiteY7" fmla="*/ 4036290 h 5163127"/>
                                  <a:gd name="connsiteX8" fmla="*/ 1911927 w 9347200"/>
                                  <a:gd name="connsiteY8" fmla="*/ 3583709 h 5163127"/>
                                  <a:gd name="connsiteX9" fmla="*/ 2078182 w 9347200"/>
                                  <a:gd name="connsiteY9" fmla="*/ 3140364 h 5163127"/>
                                  <a:gd name="connsiteX10" fmla="*/ 3786909 w 9347200"/>
                                  <a:gd name="connsiteY10" fmla="*/ 2817091 h 5163127"/>
                                  <a:gd name="connsiteX11" fmla="*/ 3888509 w 9347200"/>
                                  <a:gd name="connsiteY11" fmla="*/ 2604654 h 5163127"/>
                                  <a:gd name="connsiteX12" fmla="*/ 5634182 w 9347200"/>
                                  <a:gd name="connsiteY12" fmla="*/ 2253673 h 5163127"/>
                                  <a:gd name="connsiteX13" fmla="*/ 5781964 w 9347200"/>
                                  <a:gd name="connsiteY13" fmla="*/ 1810327 h 5163127"/>
                                  <a:gd name="connsiteX14" fmla="*/ 7481455 w 9347200"/>
                                  <a:gd name="connsiteY14" fmla="*/ 1477818 h 5163127"/>
                                  <a:gd name="connsiteX15" fmla="*/ 8017164 w 9347200"/>
                                  <a:gd name="connsiteY15" fmla="*/ 36945 h 5163127"/>
                                  <a:gd name="connsiteX0" fmla="*/ 8017164 w 9347200"/>
                                  <a:gd name="connsiteY0" fmla="*/ 36945 h 5163127"/>
                                  <a:gd name="connsiteX1" fmla="*/ 9347200 w 9347200"/>
                                  <a:gd name="connsiteY1" fmla="*/ 0 h 5163127"/>
                                  <a:gd name="connsiteX2" fmla="*/ 8728364 w 9347200"/>
                                  <a:gd name="connsiteY2" fmla="*/ 1995054 h 5163127"/>
                                  <a:gd name="connsiteX3" fmla="*/ 7915564 w 9347200"/>
                                  <a:gd name="connsiteY3" fmla="*/ 3463636 h 5163127"/>
                                  <a:gd name="connsiteX4" fmla="*/ 7158182 w 9347200"/>
                                  <a:gd name="connsiteY4" fmla="*/ 4073236 h 5163127"/>
                                  <a:gd name="connsiteX5" fmla="*/ 4100945 w 9347200"/>
                                  <a:gd name="connsiteY5" fmla="*/ 4765964 h 5163127"/>
                                  <a:gd name="connsiteX6" fmla="*/ 0 w 9347200"/>
                                  <a:gd name="connsiteY6" fmla="*/ 5163127 h 5163127"/>
                                  <a:gd name="connsiteX7" fmla="*/ 27709 w 9347200"/>
                                  <a:gd name="connsiteY7" fmla="*/ 4036290 h 5163127"/>
                                  <a:gd name="connsiteX8" fmla="*/ 1911927 w 9347200"/>
                                  <a:gd name="connsiteY8" fmla="*/ 3583709 h 5163127"/>
                                  <a:gd name="connsiteX9" fmla="*/ 2078182 w 9347200"/>
                                  <a:gd name="connsiteY9" fmla="*/ 3140364 h 5163127"/>
                                  <a:gd name="connsiteX10" fmla="*/ 3786909 w 9347200"/>
                                  <a:gd name="connsiteY10" fmla="*/ 2817091 h 5163127"/>
                                  <a:gd name="connsiteX11" fmla="*/ 3888509 w 9347200"/>
                                  <a:gd name="connsiteY11" fmla="*/ 2604654 h 5163127"/>
                                  <a:gd name="connsiteX12" fmla="*/ 5634182 w 9347200"/>
                                  <a:gd name="connsiteY12" fmla="*/ 2253673 h 5163127"/>
                                  <a:gd name="connsiteX13" fmla="*/ 5781964 w 9347200"/>
                                  <a:gd name="connsiteY13" fmla="*/ 1810327 h 5163127"/>
                                  <a:gd name="connsiteX14" fmla="*/ 7499927 w 9347200"/>
                                  <a:gd name="connsiteY14" fmla="*/ 1431636 h 5163127"/>
                                  <a:gd name="connsiteX15" fmla="*/ 8017164 w 9347200"/>
                                  <a:gd name="connsiteY15" fmla="*/ 36945 h 5163127"/>
                                  <a:gd name="connsiteX0" fmla="*/ 8164945 w 9347200"/>
                                  <a:gd name="connsiteY0" fmla="*/ 0 h 5486400"/>
                                  <a:gd name="connsiteX1" fmla="*/ 9347200 w 9347200"/>
                                  <a:gd name="connsiteY1" fmla="*/ 323273 h 5486400"/>
                                  <a:gd name="connsiteX2" fmla="*/ 8728364 w 9347200"/>
                                  <a:gd name="connsiteY2" fmla="*/ 2318327 h 5486400"/>
                                  <a:gd name="connsiteX3" fmla="*/ 7915564 w 9347200"/>
                                  <a:gd name="connsiteY3" fmla="*/ 3786909 h 5486400"/>
                                  <a:gd name="connsiteX4" fmla="*/ 7158182 w 9347200"/>
                                  <a:gd name="connsiteY4" fmla="*/ 4396509 h 5486400"/>
                                  <a:gd name="connsiteX5" fmla="*/ 4100945 w 9347200"/>
                                  <a:gd name="connsiteY5" fmla="*/ 5089237 h 5486400"/>
                                  <a:gd name="connsiteX6" fmla="*/ 0 w 9347200"/>
                                  <a:gd name="connsiteY6" fmla="*/ 5486400 h 5486400"/>
                                  <a:gd name="connsiteX7" fmla="*/ 27709 w 9347200"/>
                                  <a:gd name="connsiteY7" fmla="*/ 4359563 h 5486400"/>
                                  <a:gd name="connsiteX8" fmla="*/ 1911927 w 9347200"/>
                                  <a:gd name="connsiteY8" fmla="*/ 3906982 h 5486400"/>
                                  <a:gd name="connsiteX9" fmla="*/ 2078182 w 9347200"/>
                                  <a:gd name="connsiteY9" fmla="*/ 3463637 h 5486400"/>
                                  <a:gd name="connsiteX10" fmla="*/ 3786909 w 9347200"/>
                                  <a:gd name="connsiteY10" fmla="*/ 3140364 h 5486400"/>
                                  <a:gd name="connsiteX11" fmla="*/ 3888509 w 9347200"/>
                                  <a:gd name="connsiteY11" fmla="*/ 2927927 h 5486400"/>
                                  <a:gd name="connsiteX12" fmla="*/ 5634182 w 9347200"/>
                                  <a:gd name="connsiteY12" fmla="*/ 2576946 h 5486400"/>
                                  <a:gd name="connsiteX13" fmla="*/ 5781964 w 9347200"/>
                                  <a:gd name="connsiteY13" fmla="*/ 2133600 h 5486400"/>
                                  <a:gd name="connsiteX14" fmla="*/ 7499927 w 9347200"/>
                                  <a:gd name="connsiteY14" fmla="*/ 1754909 h 5486400"/>
                                  <a:gd name="connsiteX15" fmla="*/ 8164945 w 9347200"/>
                                  <a:gd name="connsiteY15" fmla="*/ 0 h 5486400"/>
                                  <a:gd name="connsiteX0" fmla="*/ 8164945 w 9458037"/>
                                  <a:gd name="connsiteY0" fmla="*/ 64654 h 5551054"/>
                                  <a:gd name="connsiteX1" fmla="*/ 9458037 w 9458037"/>
                                  <a:gd name="connsiteY1" fmla="*/ 0 h 5551054"/>
                                  <a:gd name="connsiteX2" fmla="*/ 8728364 w 9458037"/>
                                  <a:gd name="connsiteY2" fmla="*/ 2382981 h 5551054"/>
                                  <a:gd name="connsiteX3" fmla="*/ 7915564 w 9458037"/>
                                  <a:gd name="connsiteY3" fmla="*/ 3851563 h 5551054"/>
                                  <a:gd name="connsiteX4" fmla="*/ 7158182 w 9458037"/>
                                  <a:gd name="connsiteY4" fmla="*/ 4461163 h 5551054"/>
                                  <a:gd name="connsiteX5" fmla="*/ 4100945 w 9458037"/>
                                  <a:gd name="connsiteY5" fmla="*/ 5153891 h 5551054"/>
                                  <a:gd name="connsiteX6" fmla="*/ 0 w 9458037"/>
                                  <a:gd name="connsiteY6" fmla="*/ 5551054 h 5551054"/>
                                  <a:gd name="connsiteX7" fmla="*/ 27709 w 9458037"/>
                                  <a:gd name="connsiteY7" fmla="*/ 4424217 h 5551054"/>
                                  <a:gd name="connsiteX8" fmla="*/ 1911927 w 9458037"/>
                                  <a:gd name="connsiteY8" fmla="*/ 3971636 h 5551054"/>
                                  <a:gd name="connsiteX9" fmla="*/ 2078182 w 9458037"/>
                                  <a:gd name="connsiteY9" fmla="*/ 3528291 h 5551054"/>
                                  <a:gd name="connsiteX10" fmla="*/ 3786909 w 9458037"/>
                                  <a:gd name="connsiteY10" fmla="*/ 3205018 h 5551054"/>
                                  <a:gd name="connsiteX11" fmla="*/ 3888509 w 9458037"/>
                                  <a:gd name="connsiteY11" fmla="*/ 2992581 h 5551054"/>
                                  <a:gd name="connsiteX12" fmla="*/ 5634182 w 9458037"/>
                                  <a:gd name="connsiteY12" fmla="*/ 2641600 h 5551054"/>
                                  <a:gd name="connsiteX13" fmla="*/ 5781964 w 9458037"/>
                                  <a:gd name="connsiteY13" fmla="*/ 2198254 h 5551054"/>
                                  <a:gd name="connsiteX14" fmla="*/ 7499927 w 9458037"/>
                                  <a:gd name="connsiteY14" fmla="*/ 1819563 h 5551054"/>
                                  <a:gd name="connsiteX15" fmla="*/ 8164945 w 9458037"/>
                                  <a:gd name="connsiteY15" fmla="*/ 64654 h 5551054"/>
                                  <a:gd name="connsiteX0" fmla="*/ 8164945 w 9458037"/>
                                  <a:gd name="connsiteY0" fmla="*/ 76556 h 5562956"/>
                                  <a:gd name="connsiteX1" fmla="*/ 9458037 w 9458037"/>
                                  <a:gd name="connsiteY1" fmla="*/ 11902 h 5562956"/>
                                  <a:gd name="connsiteX2" fmla="*/ 8728364 w 9458037"/>
                                  <a:gd name="connsiteY2" fmla="*/ 2394883 h 5562956"/>
                                  <a:gd name="connsiteX3" fmla="*/ 7915564 w 9458037"/>
                                  <a:gd name="connsiteY3" fmla="*/ 3863465 h 5562956"/>
                                  <a:gd name="connsiteX4" fmla="*/ 7158182 w 9458037"/>
                                  <a:gd name="connsiteY4" fmla="*/ 4473065 h 5562956"/>
                                  <a:gd name="connsiteX5" fmla="*/ 4100945 w 9458037"/>
                                  <a:gd name="connsiteY5" fmla="*/ 5165793 h 5562956"/>
                                  <a:gd name="connsiteX6" fmla="*/ 0 w 9458037"/>
                                  <a:gd name="connsiteY6" fmla="*/ 5562956 h 5562956"/>
                                  <a:gd name="connsiteX7" fmla="*/ 27709 w 9458037"/>
                                  <a:gd name="connsiteY7" fmla="*/ 4436119 h 5562956"/>
                                  <a:gd name="connsiteX8" fmla="*/ 1911927 w 9458037"/>
                                  <a:gd name="connsiteY8" fmla="*/ 3983538 h 5562956"/>
                                  <a:gd name="connsiteX9" fmla="*/ 2078182 w 9458037"/>
                                  <a:gd name="connsiteY9" fmla="*/ 3540193 h 5562956"/>
                                  <a:gd name="connsiteX10" fmla="*/ 3786909 w 9458037"/>
                                  <a:gd name="connsiteY10" fmla="*/ 3216920 h 5562956"/>
                                  <a:gd name="connsiteX11" fmla="*/ 3888509 w 9458037"/>
                                  <a:gd name="connsiteY11" fmla="*/ 3004483 h 5562956"/>
                                  <a:gd name="connsiteX12" fmla="*/ 5634182 w 9458037"/>
                                  <a:gd name="connsiteY12" fmla="*/ 2653502 h 5562956"/>
                                  <a:gd name="connsiteX13" fmla="*/ 5781964 w 9458037"/>
                                  <a:gd name="connsiteY13" fmla="*/ 2210156 h 5562956"/>
                                  <a:gd name="connsiteX14" fmla="*/ 7499927 w 9458037"/>
                                  <a:gd name="connsiteY14" fmla="*/ 1831465 h 5562956"/>
                                  <a:gd name="connsiteX15" fmla="*/ 8164945 w 9458037"/>
                                  <a:gd name="connsiteY15" fmla="*/ 76556 h 5562956"/>
                                  <a:gd name="connsiteX0" fmla="*/ 8164945 w 9458037"/>
                                  <a:gd name="connsiteY0" fmla="*/ 227933 h 5714333"/>
                                  <a:gd name="connsiteX1" fmla="*/ 8700654 w 9458037"/>
                                  <a:gd name="connsiteY1" fmla="*/ 218697 h 5714333"/>
                                  <a:gd name="connsiteX2" fmla="*/ 9458037 w 9458037"/>
                                  <a:gd name="connsiteY2" fmla="*/ 163279 h 5714333"/>
                                  <a:gd name="connsiteX3" fmla="*/ 8728364 w 9458037"/>
                                  <a:gd name="connsiteY3" fmla="*/ 2546260 h 5714333"/>
                                  <a:gd name="connsiteX4" fmla="*/ 7915564 w 9458037"/>
                                  <a:gd name="connsiteY4" fmla="*/ 4014842 h 5714333"/>
                                  <a:gd name="connsiteX5" fmla="*/ 7158182 w 9458037"/>
                                  <a:gd name="connsiteY5" fmla="*/ 4624442 h 5714333"/>
                                  <a:gd name="connsiteX6" fmla="*/ 4100945 w 9458037"/>
                                  <a:gd name="connsiteY6" fmla="*/ 5317170 h 5714333"/>
                                  <a:gd name="connsiteX7" fmla="*/ 0 w 9458037"/>
                                  <a:gd name="connsiteY7" fmla="*/ 5714333 h 5714333"/>
                                  <a:gd name="connsiteX8" fmla="*/ 27709 w 9458037"/>
                                  <a:gd name="connsiteY8" fmla="*/ 4587496 h 5714333"/>
                                  <a:gd name="connsiteX9" fmla="*/ 1911927 w 9458037"/>
                                  <a:gd name="connsiteY9" fmla="*/ 4134915 h 5714333"/>
                                  <a:gd name="connsiteX10" fmla="*/ 2078182 w 9458037"/>
                                  <a:gd name="connsiteY10" fmla="*/ 3691570 h 5714333"/>
                                  <a:gd name="connsiteX11" fmla="*/ 3786909 w 9458037"/>
                                  <a:gd name="connsiteY11" fmla="*/ 3368297 h 5714333"/>
                                  <a:gd name="connsiteX12" fmla="*/ 3888509 w 9458037"/>
                                  <a:gd name="connsiteY12" fmla="*/ 3155860 h 5714333"/>
                                  <a:gd name="connsiteX13" fmla="*/ 5634182 w 9458037"/>
                                  <a:gd name="connsiteY13" fmla="*/ 2804879 h 5714333"/>
                                  <a:gd name="connsiteX14" fmla="*/ 5781964 w 9458037"/>
                                  <a:gd name="connsiteY14" fmla="*/ 2361533 h 5714333"/>
                                  <a:gd name="connsiteX15" fmla="*/ 7499927 w 9458037"/>
                                  <a:gd name="connsiteY15" fmla="*/ 1982842 h 5714333"/>
                                  <a:gd name="connsiteX16" fmla="*/ 8164945 w 9458037"/>
                                  <a:gd name="connsiteY16" fmla="*/ 227933 h 5714333"/>
                                  <a:gd name="connsiteX0" fmla="*/ 8164945 w 9481709"/>
                                  <a:gd name="connsiteY0" fmla="*/ 265142 h 5751542"/>
                                  <a:gd name="connsiteX1" fmla="*/ 8700654 w 9481709"/>
                                  <a:gd name="connsiteY1" fmla="*/ 255906 h 5751542"/>
                                  <a:gd name="connsiteX2" fmla="*/ 9190182 w 9481709"/>
                                  <a:gd name="connsiteY2" fmla="*/ 163543 h 5751542"/>
                                  <a:gd name="connsiteX3" fmla="*/ 9458037 w 9481709"/>
                                  <a:gd name="connsiteY3" fmla="*/ 200488 h 5751542"/>
                                  <a:gd name="connsiteX4" fmla="*/ 8728364 w 9481709"/>
                                  <a:gd name="connsiteY4" fmla="*/ 2583469 h 5751542"/>
                                  <a:gd name="connsiteX5" fmla="*/ 7915564 w 9481709"/>
                                  <a:gd name="connsiteY5" fmla="*/ 4052051 h 5751542"/>
                                  <a:gd name="connsiteX6" fmla="*/ 7158182 w 9481709"/>
                                  <a:gd name="connsiteY6" fmla="*/ 4661651 h 5751542"/>
                                  <a:gd name="connsiteX7" fmla="*/ 4100945 w 9481709"/>
                                  <a:gd name="connsiteY7" fmla="*/ 5354379 h 5751542"/>
                                  <a:gd name="connsiteX8" fmla="*/ 0 w 9481709"/>
                                  <a:gd name="connsiteY8" fmla="*/ 5751542 h 5751542"/>
                                  <a:gd name="connsiteX9" fmla="*/ 27709 w 9481709"/>
                                  <a:gd name="connsiteY9" fmla="*/ 4624705 h 5751542"/>
                                  <a:gd name="connsiteX10" fmla="*/ 1911927 w 9481709"/>
                                  <a:gd name="connsiteY10" fmla="*/ 4172124 h 5751542"/>
                                  <a:gd name="connsiteX11" fmla="*/ 2078182 w 9481709"/>
                                  <a:gd name="connsiteY11" fmla="*/ 3728779 h 5751542"/>
                                  <a:gd name="connsiteX12" fmla="*/ 3786909 w 9481709"/>
                                  <a:gd name="connsiteY12" fmla="*/ 3405506 h 5751542"/>
                                  <a:gd name="connsiteX13" fmla="*/ 3888509 w 9481709"/>
                                  <a:gd name="connsiteY13" fmla="*/ 3193069 h 5751542"/>
                                  <a:gd name="connsiteX14" fmla="*/ 5634182 w 9481709"/>
                                  <a:gd name="connsiteY14" fmla="*/ 2842088 h 5751542"/>
                                  <a:gd name="connsiteX15" fmla="*/ 5781964 w 9481709"/>
                                  <a:gd name="connsiteY15" fmla="*/ 2398742 h 5751542"/>
                                  <a:gd name="connsiteX16" fmla="*/ 7499927 w 9481709"/>
                                  <a:gd name="connsiteY16" fmla="*/ 2020051 h 5751542"/>
                                  <a:gd name="connsiteX17" fmla="*/ 8164945 w 9481709"/>
                                  <a:gd name="connsiteY17" fmla="*/ 265142 h 5751542"/>
                                  <a:gd name="connsiteX0" fmla="*/ 8164945 w 9494162"/>
                                  <a:gd name="connsiteY0" fmla="*/ 261545 h 5747945"/>
                                  <a:gd name="connsiteX1" fmla="*/ 8700654 w 9494162"/>
                                  <a:gd name="connsiteY1" fmla="*/ 252309 h 5747945"/>
                                  <a:gd name="connsiteX2" fmla="*/ 9190182 w 9494162"/>
                                  <a:gd name="connsiteY2" fmla="*/ 159946 h 5747945"/>
                                  <a:gd name="connsiteX3" fmla="*/ 9319491 w 9494162"/>
                                  <a:gd name="connsiteY3" fmla="*/ 169182 h 5747945"/>
                                  <a:gd name="connsiteX4" fmla="*/ 9458037 w 9494162"/>
                                  <a:gd name="connsiteY4" fmla="*/ 196891 h 5747945"/>
                                  <a:gd name="connsiteX5" fmla="*/ 8728364 w 9494162"/>
                                  <a:gd name="connsiteY5" fmla="*/ 2579872 h 5747945"/>
                                  <a:gd name="connsiteX6" fmla="*/ 7915564 w 9494162"/>
                                  <a:gd name="connsiteY6" fmla="*/ 4048454 h 5747945"/>
                                  <a:gd name="connsiteX7" fmla="*/ 7158182 w 9494162"/>
                                  <a:gd name="connsiteY7" fmla="*/ 4658054 h 5747945"/>
                                  <a:gd name="connsiteX8" fmla="*/ 4100945 w 9494162"/>
                                  <a:gd name="connsiteY8" fmla="*/ 5350782 h 5747945"/>
                                  <a:gd name="connsiteX9" fmla="*/ 0 w 9494162"/>
                                  <a:gd name="connsiteY9" fmla="*/ 5747945 h 5747945"/>
                                  <a:gd name="connsiteX10" fmla="*/ 27709 w 9494162"/>
                                  <a:gd name="connsiteY10" fmla="*/ 4621108 h 5747945"/>
                                  <a:gd name="connsiteX11" fmla="*/ 1911927 w 9494162"/>
                                  <a:gd name="connsiteY11" fmla="*/ 4168527 h 5747945"/>
                                  <a:gd name="connsiteX12" fmla="*/ 2078182 w 9494162"/>
                                  <a:gd name="connsiteY12" fmla="*/ 3725182 h 5747945"/>
                                  <a:gd name="connsiteX13" fmla="*/ 3786909 w 9494162"/>
                                  <a:gd name="connsiteY13" fmla="*/ 3401909 h 5747945"/>
                                  <a:gd name="connsiteX14" fmla="*/ 3888509 w 9494162"/>
                                  <a:gd name="connsiteY14" fmla="*/ 3189472 h 5747945"/>
                                  <a:gd name="connsiteX15" fmla="*/ 5634182 w 9494162"/>
                                  <a:gd name="connsiteY15" fmla="*/ 2838491 h 5747945"/>
                                  <a:gd name="connsiteX16" fmla="*/ 5781964 w 9494162"/>
                                  <a:gd name="connsiteY16" fmla="*/ 2395145 h 5747945"/>
                                  <a:gd name="connsiteX17" fmla="*/ 7499927 w 9494162"/>
                                  <a:gd name="connsiteY17" fmla="*/ 2016454 h 5747945"/>
                                  <a:gd name="connsiteX18" fmla="*/ 8164945 w 9494162"/>
                                  <a:gd name="connsiteY18" fmla="*/ 261545 h 5747945"/>
                                  <a:gd name="connsiteX0" fmla="*/ 8164945 w 9508134"/>
                                  <a:gd name="connsiteY0" fmla="*/ 252857 h 5739257"/>
                                  <a:gd name="connsiteX1" fmla="*/ 8700654 w 9508134"/>
                                  <a:gd name="connsiteY1" fmla="*/ 243621 h 5739257"/>
                                  <a:gd name="connsiteX2" fmla="*/ 9190182 w 9508134"/>
                                  <a:gd name="connsiteY2" fmla="*/ 151258 h 5739257"/>
                                  <a:gd name="connsiteX3" fmla="*/ 9319491 w 9508134"/>
                                  <a:gd name="connsiteY3" fmla="*/ 160494 h 5739257"/>
                                  <a:gd name="connsiteX4" fmla="*/ 9411853 w 9508134"/>
                                  <a:gd name="connsiteY4" fmla="*/ 197440 h 5739257"/>
                                  <a:gd name="connsiteX5" fmla="*/ 9458037 w 9508134"/>
                                  <a:gd name="connsiteY5" fmla="*/ 188203 h 5739257"/>
                                  <a:gd name="connsiteX6" fmla="*/ 8728364 w 9508134"/>
                                  <a:gd name="connsiteY6" fmla="*/ 2571184 h 5739257"/>
                                  <a:gd name="connsiteX7" fmla="*/ 7915564 w 9508134"/>
                                  <a:gd name="connsiteY7" fmla="*/ 4039766 h 5739257"/>
                                  <a:gd name="connsiteX8" fmla="*/ 7158182 w 9508134"/>
                                  <a:gd name="connsiteY8" fmla="*/ 4649366 h 5739257"/>
                                  <a:gd name="connsiteX9" fmla="*/ 4100945 w 9508134"/>
                                  <a:gd name="connsiteY9" fmla="*/ 5342094 h 5739257"/>
                                  <a:gd name="connsiteX10" fmla="*/ 0 w 9508134"/>
                                  <a:gd name="connsiteY10" fmla="*/ 5739257 h 5739257"/>
                                  <a:gd name="connsiteX11" fmla="*/ 27709 w 9508134"/>
                                  <a:gd name="connsiteY11" fmla="*/ 4612420 h 5739257"/>
                                  <a:gd name="connsiteX12" fmla="*/ 1911927 w 9508134"/>
                                  <a:gd name="connsiteY12" fmla="*/ 4159839 h 5739257"/>
                                  <a:gd name="connsiteX13" fmla="*/ 2078182 w 9508134"/>
                                  <a:gd name="connsiteY13" fmla="*/ 3716494 h 5739257"/>
                                  <a:gd name="connsiteX14" fmla="*/ 3786909 w 9508134"/>
                                  <a:gd name="connsiteY14" fmla="*/ 3393221 h 5739257"/>
                                  <a:gd name="connsiteX15" fmla="*/ 3888509 w 9508134"/>
                                  <a:gd name="connsiteY15" fmla="*/ 3180784 h 5739257"/>
                                  <a:gd name="connsiteX16" fmla="*/ 5634182 w 9508134"/>
                                  <a:gd name="connsiteY16" fmla="*/ 2829803 h 5739257"/>
                                  <a:gd name="connsiteX17" fmla="*/ 5781964 w 9508134"/>
                                  <a:gd name="connsiteY17" fmla="*/ 2386457 h 5739257"/>
                                  <a:gd name="connsiteX18" fmla="*/ 7499927 w 9508134"/>
                                  <a:gd name="connsiteY18" fmla="*/ 2007766 h 5739257"/>
                                  <a:gd name="connsiteX19" fmla="*/ 8164945 w 9508134"/>
                                  <a:gd name="connsiteY19" fmla="*/ 252857 h 5739257"/>
                                  <a:gd name="connsiteX0" fmla="*/ 8164945 w 9515549"/>
                                  <a:gd name="connsiteY0" fmla="*/ 252857 h 5739257"/>
                                  <a:gd name="connsiteX1" fmla="*/ 8700654 w 9515549"/>
                                  <a:gd name="connsiteY1" fmla="*/ 243621 h 5739257"/>
                                  <a:gd name="connsiteX2" fmla="*/ 9190182 w 9515549"/>
                                  <a:gd name="connsiteY2" fmla="*/ 151258 h 5739257"/>
                                  <a:gd name="connsiteX3" fmla="*/ 9319491 w 9515549"/>
                                  <a:gd name="connsiteY3" fmla="*/ 160494 h 5739257"/>
                                  <a:gd name="connsiteX4" fmla="*/ 9411853 w 9515549"/>
                                  <a:gd name="connsiteY4" fmla="*/ 197440 h 5739257"/>
                                  <a:gd name="connsiteX5" fmla="*/ 9467273 w 9515549"/>
                                  <a:gd name="connsiteY5" fmla="*/ 188203 h 5739257"/>
                                  <a:gd name="connsiteX6" fmla="*/ 8728364 w 9515549"/>
                                  <a:gd name="connsiteY6" fmla="*/ 2571184 h 5739257"/>
                                  <a:gd name="connsiteX7" fmla="*/ 7915564 w 9515549"/>
                                  <a:gd name="connsiteY7" fmla="*/ 4039766 h 5739257"/>
                                  <a:gd name="connsiteX8" fmla="*/ 7158182 w 9515549"/>
                                  <a:gd name="connsiteY8" fmla="*/ 4649366 h 5739257"/>
                                  <a:gd name="connsiteX9" fmla="*/ 4100945 w 9515549"/>
                                  <a:gd name="connsiteY9" fmla="*/ 5342094 h 5739257"/>
                                  <a:gd name="connsiteX10" fmla="*/ 0 w 9515549"/>
                                  <a:gd name="connsiteY10" fmla="*/ 5739257 h 5739257"/>
                                  <a:gd name="connsiteX11" fmla="*/ 27709 w 9515549"/>
                                  <a:gd name="connsiteY11" fmla="*/ 4612420 h 5739257"/>
                                  <a:gd name="connsiteX12" fmla="*/ 1911927 w 9515549"/>
                                  <a:gd name="connsiteY12" fmla="*/ 4159839 h 5739257"/>
                                  <a:gd name="connsiteX13" fmla="*/ 2078182 w 9515549"/>
                                  <a:gd name="connsiteY13" fmla="*/ 3716494 h 5739257"/>
                                  <a:gd name="connsiteX14" fmla="*/ 3786909 w 9515549"/>
                                  <a:gd name="connsiteY14" fmla="*/ 3393221 h 5739257"/>
                                  <a:gd name="connsiteX15" fmla="*/ 3888509 w 9515549"/>
                                  <a:gd name="connsiteY15" fmla="*/ 3180784 h 5739257"/>
                                  <a:gd name="connsiteX16" fmla="*/ 5634182 w 9515549"/>
                                  <a:gd name="connsiteY16" fmla="*/ 2829803 h 5739257"/>
                                  <a:gd name="connsiteX17" fmla="*/ 5781964 w 9515549"/>
                                  <a:gd name="connsiteY17" fmla="*/ 2386457 h 5739257"/>
                                  <a:gd name="connsiteX18" fmla="*/ 7499927 w 9515549"/>
                                  <a:gd name="connsiteY18" fmla="*/ 2007766 h 5739257"/>
                                  <a:gd name="connsiteX19" fmla="*/ 8164945 w 9515549"/>
                                  <a:gd name="connsiteY19" fmla="*/ 252857 h 5739257"/>
                                  <a:gd name="connsiteX0" fmla="*/ 8164945 w 9467273"/>
                                  <a:gd name="connsiteY0" fmla="*/ 132731 h 5619131"/>
                                  <a:gd name="connsiteX1" fmla="*/ 8700654 w 9467273"/>
                                  <a:gd name="connsiteY1" fmla="*/ 123495 h 5619131"/>
                                  <a:gd name="connsiteX2" fmla="*/ 9190182 w 9467273"/>
                                  <a:gd name="connsiteY2" fmla="*/ 31132 h 5619131"/>
                                  <a:gd name="connsiteX3" fmla="*/ 9319491 w 9467273"/>
                                  <a:gd name="connsiteY3" fmla="*/ 40368 h 5619131"/>
                                  <a:gd name="connsiteX4" fmla="*/ 9411853 w 9467273"/>
                                  <a:gd name="connsiteY4" fmla="*/ 77314 h 5619131"/>
                                  <a:gd name="connsiteX5" fmla="*/ 9467273 w 9467273"/>
                                  <a:gd name="connsiteY5" fmla="*/ 68077 h 5619131"/>
                                  <a:gd name="connsiteX6" fmla="*/ 8728364 w 9467273"/>
                                  <a:gd name="connsiteY6" fmla="*/ 2451058 h 5619131"/>
                                  <a:gd name="connsiteX7" fmla="*/ 7915564 w 9467273"/>
                                  <a:gd name="connsiteY7" fmla="*/ 3919640 h 5619131"/>
                                  <a:gd name="connsiteX8" fmla="*/ 7158182 w 9467273"/>
                                  <a:gd name="connsiteY8" fmla="*/ 4529240 h 5619131"/>
                                  <a:gd name="connsiteX9" fmla="*/ 4100945 w 9467273"/>
                                  <a:gd name="connsiteY9" fmla="*/ 5221968 h 5619131"/>
                                  <a:gd name="connsiteX10" fmla="*/ 0 w 9467273"/>
                                  <a:gd name="connsiteY10" fmla="*/ 5619131 h 5619131"/>
                                  <a:gd name="connsiteX11" fmla="*/ 27709 w 9467273"/>
                                  <a:gd name="connsiteY11" fmla="*/ 4492294 h 5619131"/>
                                  <a:gd name="connsiteX12" fmla="*/ 1911927 w 9467273"/>
                                  <a:gd name="connsiteY12" fmla="*/ 4039713 h 5619131"/>
                                  <a:gd name="connsiteX13" fmla="*/ 2078182 w 9467273"/>
                                  <a:gd name="connsiteY13" fmla="*/ 3596368 h 5619131"/>
                                  <a:gd name="connsiteX14" fmla="*/ 3786909 w 9467273"/>
                                  <a:gd name="connsiteY14" fmla="*/ 3273095 h 5619131"/>
                                  <a:gd name="connsiteX15" fmla="*/ 3888509 w 9467273"/>
                                  <a:gd name="connsiteY15" fmla="*/ 3060658 h 5619131"/>
                                  <a:gd name="connsiteX16" fmla="*/ 5634182 w 9467273"/>
                                  <a:gd name="connsiteY16" fmla="*/ 2709677 h 5619131"/>
                                  <a:gd name="connsiteX17" fmla="*/ 5781964 w 9467273"/>
                                  <a:gd name="connsiteY17" fmla="*/ 2266331 h 5619131"/>
                                  <a:gd name="connsiteX18" fmla="*/ 7499927 w 9467273"/>
                                  <a:gd name="connsiteY18" fmla="*/ 1887640 h 5619131"/>
                                  <a:gd name="connsiteX19" fmla="*/ 8164945 w 9467273"/>
                                  <a:gd name="connsiteY19" fmla="*/ 132731 h 5619131"/>
                                  <a:gd name="connsiteX0" fmla="*/ 8164945 w 9467273"/>
                                  <a:gd name="connsiteY0" fmla="*/ 186465 h 5672865"/>
                                  <a:gd name="connsiteX1" fmla="*/ 8746836 w 9467273"/>
                                  <a:gd name="connsiteY1" fmla="*/ 29447 h 5672865"/>
                                  <a:gd name="connsiteX2" fmla="*/ 9190182 w 9467273"/>
                                  <a:gd name="connsiteY2" fmla="*/ 84866 h 5672865"/>
                                  <a:gd name="connsiteX3" fmla="*/ 9319491 w 9467273"/>
                                  <a:gd name="connsiteY3" fmla="*/ 94102 h 5672865"/>
                                  <a:gd name="connsiteX4" fmla="*/ 9411853 w 9467273"/>
                                  <a:gd name="connsiteY4" fmla="*/ 131048 h 5672865"/>
                                  <a:gd name="connsiteX5" fmla="*/ 9467273 w 9467273"/>
                                  <a:gd name="connsiteY5" fmla="*/ 121811 h 5672865"/>
                                  <a:gd name="connsiteX6" fmla="*/ 8728364 w 9467273"/>
                                  <a:gd name="connsiteY6" fmla="*/ 2504792 h 5672865"/>
                                  <a:gd name="connsiteX7" fmla="*/ 7915564 w 9467273"/>
                                  <a:gd name="connsiteY7" fmla="*/ 3973374 h 5672865"/>
                                  <a:gd name="connsiteX8" fmla="*/ 7158182 w 9467273"/>
                                  <a:gd name="connsiteY8" fmla="*/ 4582974 h 5672865"/>
                                  <a:gd name="connsiteX9" fmla="*/ 4100945 w 9467273"/>
                                  <a:gd name="connsiteY9" fmla="*/ 5275702 h 5672865"/>
                                  <a:gd name="connsiteX10" fmla="*/ 0 w 9467273"/>
                                  <a:gd name="connsiteY10" fmla="*/ 5672865 h 5672865"/>
                                  <a:gd name="connsiteX11" fmla="*/ 27709 w 9467273"/>
                                  <a:gd name="connsiteY11" fmla="*/ 4546028 h 5672865"/>
                                  <a:gd name="connsiteX12" fmla="*/ 1911927 w 9467273"/>
                                  <a:gd name="connsiteY12" fmla="*/ 4093447 h 5672865"/>
                                  <a:gd name="connsiteX13" fmla="*/ 2078182 w 9467273"/>
                                  <a:gd name="connsiteY13" fmla="*/ 3650102 h 5672865"/>
                                  <a:gd name="connsiteX14" fmla="*/ 3786909 w 9467273"/>
                                  <a:gd name="connsiteY14" fmla="*/ 3326829 h 5672865"/>
                                  <a:gd name="connsiteX15" fmla="*/ 3888509 w 9467273"/>
                                  <a:gd name="connsiteY15" fmla="*/ 3114392 h 5672865"/>
                                  <a:gd name="connsiteX16" fmla="*/ 5634182 w 9467273"/>
                                  <a:gd name="connsiteY16" fmla="*/ 2763411 h 5672865"/>
                                  <a:gd name="connsiteX17" fmla="*/ 5781964 w 9467273"/>
                                  <a:gd name="connsiteY17" fmla="*/ 2320065 h 5672865"/>
                                  <a:gd name="connsiteX18" fmla="*/ 7499927 w 9467273"/>
                                  <a:gd name="connsiteY18" fmla="*/ 1941374 h 5672865"/>
                                  <a:gd name="connsiteX19" fmla="*/ 8164945 w 9467273"/>
                                  <a:gd name="connsiteY19" fmla="*/ 186465 h 5672865"/>
                                  <a:gd name="connsiteX0" fmla="*/ 8164945 w 9467273"/>
                                  <a:gd name="connsiteY0" fmla="*/ 186465 h 5672865"/>
                                  <a:gd name="connsiteX1" fmla="*/ 8746836 w 9467273"/>
                                  <a:gd name="connsiteY1" fmla="*/ 29447 h 5672865"/>
                                  <a:gd name="connsiteX2" fmla="*/ 9190182 w 9467273"/>
                                  <a:gd name="connsiteY2" fmla="*/ 84866 h 5672865"/>
                                  <a:gd name="connsiteX3" fmla="*/ 9319491 w 9467273"/>
                                  <a:gd name="connsiteY3" fmla="*/ 94102 h 5672865"/>
                                  <a:gd name="connsiteX4" fmla="*/ 9411853 w 9467273"/>
                                  <a:gd name="connsiteY4" fmla="*/ 131048 h 5672865"/>
                                  <a:gd name="connsiteX5" fmla="*/ 9467273 w 9467273"/>
                                  <a:gd name="connsiteY5" fmla="*/ 121811 h 5672865"/>
                                  <a:gd name="connsiteX6" fmla="*/ 8728364 w 9467273"/>
                                  <a:gd name="connsiteY6" fmla="*/ 2504792 h 5672865"/>
                                  <a:gd name="connsiteX7" fmla="*/ 7915564 w 9467273"/>
                                  <a:gd name="connsiteY7" fmla="*/ 3973374 h 5672865"/>
                                  <a:gd name="connsiteX8" fmla="*/ 7158182 w 9467273"/>
                                  <a:gd name="connsiteY8" fmla="*/ 4582974 h 5672865"/>
                                  <a:gd name="connsiteX9" fmla="*/ 4100945 w 9467273"/>
                                  <a:gd name="connsiteY9" fmla="*/ 5275702 h 5672865"/>
                                  <a:gd name="connsiteX10" fmla="*/ 0 w 9467273"/>
                                  <a:gd name="connsiteY10" fmla="*/ 5672865 h 5672865"/>
                                  <a:gd name="connsiteX11" fmla="*/ 27709 w 9467273"/>
                                  <a:gd name="connsiteY11" fmla="*/ 4546028 h 5672865"/>
                                  <a:gd name="connsiteX12" fmla="*/ 1911927 w 9467273"/>
                                  <a:gd name="connsiteY12" fmla="*/ 4093447 h 5672865"/>
                                  <a:gd name="connsiteX13" fmla="*/ 2078182 w 9467273"/>
                                  <a:gd name="connsiteY13" fmla="*/ 3650102 h 5672865"/>
                                  <a:gd name="connsiteX14" fmla="*/ 3786909 w 9467273"/>
                                  <a:gd name="connsiteY14" fmla="*/ 3326829 h 5672865"/>
                                  <a:gd name="connsiteX15" fmla="*/ 3888509 w 9467273"/>
                                  <a:gd name="connsiteY15" fmla="*/ 3114392 h 5672865"/>
                                  <a:gd name="connsiteX16" fmla="*/ 5634182 w 9467273"/>
                                  <a:gd name="connsiteY16" fmla="*/ 2763411 h 5672865"/>
                                  <a:gd name="connsiteX17" fmla="*/ 5781964 w 9467273"/>
                                  <a:gd name="connsiteY17" fmla="*/ 2320065 h 5672865"/>
                                  <a:gd name="connsiteX18" fmla="*/ 7499927 w 9467273"/>
                                  <a:gd name="connsiteY18" fmla="*/ 1941374 h 5672865"/>
                                  <a:gd name="connsiteX19" fmla="*/ 8164945 w 9467273"/>
                                  <a:gd name="connsiteY19" fmla="*/ 186465 h 5672865"/>
                                  <a:gd name="connsiteX0" fmla="*/ 8164945 w 9467273"/>
                                  <a:gd name="connsiteY0" fmla="*/ 140355 h 5626755"/>
                                  <a:gd name="connsiteX1" fmla="*/ 8737600 w 9467273"/>
                                  <a:gd name="connsiteY1" fmla="*/ 103409 h 5626755"/>
                                  <a:gd name="connsiteX2" fmla="*/ 9190182 w 9467273"/>
                                  <a:gd name="connsiteY2" fmla="*/ 38756 h 5626755"/>
                                  <a:gd name="connsiteX3" fmla="*/ 9319491 w 9467273"/>
                                  <a:gd name="connsiteY3" fmla="*/ 47992 h 5626755"/>
                                  <a:gd name="connsiteX4" fmla="*/ 9411853 w 9467273"/>
                                  <a:gd name="connsiteY4" fmla="*/ 84938 h 5626755"/>
                                  <a:gd name="connsiteX5" fmla="*/ 9467273 w 9467273"/>
                                  <a:gd name="connsiteY5" fmla="*/ 75701 h 5626755"/>
                                  <a:gd name="connsiteX6" fmla="*/ 8728364 w 9467273"/>
                                  <a:gd name="connsiteY6" fmla="*/ 2458682 h 5626755"/>
                                  <a:gd name="connsiteX7" fmla="*/ 7915564 w 9467273"/>
                                  <a:gd name="connsiteY7" fmla="*/ 3927264 h 5626755"/>
                                  <a:gd name="connsiteX8" fmla="*/ 7158182 w 9467273"/>
                                  <a:gd name="connsiteY8" fmla="*/ 4536864 h 5626755"/>
                                  <a:gd name="connsiteX9" fmla="*/ 4100945 w 9467273"/>
                                  <a:gd name="connsiteY9" fmla="*/ 5229592 h 5626755"/>
                                  <a:gd name="connsiteX10" fmla="*/ 0 w 9467273"/>
                                  <a:gd name="connsiteY10" fmla="*/ 5626755 h 5626755"/>
                                  <a:gd name="connsiteX11" fmla="*/ 27709 w 9467273"/>
                                  <a:gd name="connsiteY11" fmla="*/ 4499918 h 5626755"/>
                                  <a:gd name="connsiteX12" fmla="*/ 1911927 w 9467273"/>
                                  <a:gd name="connsiteY12" fmla="*/ 4047337 h 5626755"/>
                                  <a:gd name="connsiteX13" fmla="*/ 2078182 w 9467273"/>
                                  <a:gd name="connsiteY13" fmla="*/ 3603992 h 5626755"/>
                                  <a:gd name="connsiteX14" fmla="*/ 3786909 w 9467273"/>
                                  <a:gd name="connsiteY14" fmla="*/ 3280719 h 5626755"/>
                                  <a:gd name="connsiteX15" fmla="*/ 3888509 w 9467273"/>
                                  <a:gd name="connsiteY15" fmla="*/ 3068282 h 5626755"/>
                                  <a:gd name="connsiteX16" fmla="*/ 5634182 w 9467273"/>
                                  <a:gd name="connsiteY16" fmla="*/ 2717301 h 5626755"/>
                                  <a:gd name="connsiteX17" fmla="*/ 5781964 w 9467273"/>
                                  <a:gd name="connsiteY17" fmla="*/ 2273955 h 5626755"/>
                                  <a:gd name="connsiteX18" fmla="*/ 7499927 w 9467273"/>
                                  <a:gd name="connsiteY18" fmla="*/ 1895264 h 5626755"/>
                                  <a:gd name="connsiteX19" fmla="*/ 8164945 w 9467273"/>
                                  <a:gd name="connsiteY19" fmla="*/ 140355 h 5626755"/>
                                  <a:gd name="connsiteX0" fmla="*/ 8091054 w 9467273"/>
                                  <a:gd name="connsiteY0" fmla="*/ 294606 h 5605515"/>
                                  <a:gd name="connsiteX1" fmla="*/ 8737600 w 9467273"/>
                                  <a:gd name="connsiteY1" fmla="*/ 82169 h 5605515"/>
                                  <a:gd name="connsiteX2" fmla="*/ 9190182 w 9467273"/>
                                  <a:gd name="connsiteY2" fmla="*/ 17516 h 5605515"/>
                                  <a:gd name="connsiteX3" fmla="*/ 9319491 w 9467273"/>
                                  <a:gd name="connsiteY3" fmla="*/ 26752 h 5605515"/>
                                  <a:gd name="connsiteX4" fmla="*/ 9411853 w 9467273"/>
                                  <a:gd name="connsiteY4" fmla="*/ 63698 h 5605515"/>
                                  <a:gd name="connsiteX5" fmla="*/ 9467273 w 9467273"/>
                                  <a:gd name="connsiteY5" fmla="*/ 54461 h 5605515"/>
                                  <a:gd name="connsiteX6" fmla="*/ 8728364 w 9467273"/>
                                  <a:gd name="connsiteY6" fmla="*/ 2437442 h 5605515"/>
                                  <a:gd name="connsiteX7" fmla="*/ 7915564 w 9467273"/>
                                  <a:gd name="connsiteY7" fmla="*/ 3906024 h 5605515"/>
                                  <a:gd name="connsiteX8" fmla="*/ 7158182 w 9467273"/>
                                  <a:gd name="connsiteY8" fmla="*/ 4515624 h 5605515"/>
                                  <a:gd name="connsiteX9" fmla="*/ 4100945 w 9467273"/>
                                  <a:gd name="connsiteY9" fmla="*/ 5208352 h 5605515"/>
                                  <a:gd name="connsiteX10" fmla="*/ 0 w 9467273"/>
                                  <a:gd name="connsiteY10" fmla="*/ 5605515 h 5605515"/>
                                  <a:gd name="connsiteX11" fmla="*/ 27709 w 9467273"/>
                                  <a:gd name="connsiteY11" fmla="*/ 4478678 h 5605515"/>
                                  <a:gd name="connsiteX12" fmla="*/ 1911927 w 9467273"/>
                                  <a:gd name="connsiteY12" fmla="*/ 4026097 h 5605515"/>
                                  <a:gd name="connsiteX13" fmla="*/ 2078182 w 9467273"/>
                                  <a:gd name="connsiteY13" fmla="*/ 3582752 h 5605515"/>
                                  <a:gd name="connsiteX14" fmla="*/ 3786909 w 9467273"/>
                                  <a:gd name="connsiteY14" fmla="*/ 3259479 h 5605515"/>
                                  <a:gd name="connsiteX15" fmla="*/ 3888509 w 9467273"/>
                                  <a:gd name="connsiteY15" fmla="*/ 3047042 h 5605515"/>
                                  <a:gd name="connsiteX16" fmla="*/ 5634182 w 9467273"/>
                                  <a:gd name="connsiteY16" fmla="*/ 2696061 h 5605515"/>
                                  <a:gd name="connsiteX17" fmla="*/ 5781964 w 9467273"/>
                                  <a:gd name="connsiteY17" fmla="*/ 2252715 h 5605515"/>
                                  <a:gd name="connsiteX18" fmla="*/ 7499927 w 9467273"/>
                                  <a:gd name="connsiteY18" fmla="*/ 1874024 h 5605515"/>
                                  <a:gd name="connsiteX19" fmla="*/ 8091054 w 9467273"/>
                                  <a:gd name="connsiteY19" fmla="*/ 294606 h 5605515"/>
                                  <a:gd name="connsiteX0" fmla="*/ 8091054 w 9467273"/>
                                  <a:gd name="connsiteY0" fmla="*/ 294606 h 5605515"/>
                                  <a:gd name="connsiteX1" fmla="*/ 8737600 w 9467273"/>
                                  <a:gd name="connsiteY1" fmla="*/ 82169 h 5605515"/>
                                  <a:gd name="connsiteX2" fmla="*/ 9190182 w 9467273"/>
                                  <a:gd name="connsiteY2" fmla="*/ 17516 h 5605515"/>
                                  <a:gd name="connsiteX3" fmla="*/ 9319491 w 9467273"/>
                                  <a:gd name="connsiteY3" fmla="*/ 26752 h 5605515"/>
                                  <a:gd name="connsiteX4" fmla="*/ 9411853 w 9467273"/>
                                  <a:gd name="connsiteY4" fmla="*/ 63698 h 5605515"/>
                                  <a:gd name="connsiteX5" fmla="*/ 9467273 w 9467273"/>
                                  <a:gd name="connsiteY5" fmla="*/ 54461 h 5605515"/>
                                  <a:gd name="connsiteX6" fmla="*/ 8728364 w 9467273"/>
                                  <a:gd name="connsiteY6" fmla="*/ 2437442 h 5605515"/>
                                  <a:gd name="connsiteX7" fmla="*/ 7915564 w 9467273"/>
                                  <a:gd name="connsiteY7" fmla="*/ 3906024 h 5605515"/>
                                  <a:gd name="connsiteX8" fmla="*/ 7158182 w 9467273"/>
                                  <a:gd name="connsiteY8" fmla="*/ 4515624 h 5605515"/>
                                  <a:gd name="connsiteX9" fmla="*/ 4100945 w 9467273"/>
                                  <a:gd name="connsiteY9" fmla="*/ 5208352 h 5605515"/>
                                  <a:gd name="connsiteX10" fmla="*/ 0 w 9467273"/>
                                  <a:gd name="connsiteY10" fmla="*/ 5605515 h 5605515"/>
                                  <a:gd name="connsiteX11" fmla="*/ 27709 w 9467273"/>
                                  <a:gd name="connsiteY11" fmla="*/ 4478678 h 5605515"/>
                                  <a:gd name="connsiteX12" fmla="*/ 1911927 w 9467273"/>
                                  <a:gd name="connsiteY12" fmla="*/ 4026097 h 5605515"/>
                                  <a:gd name="connsiteX13" fmla="*/ 2078182 w 9467273"/>
                                  <a:gd name="connsiteY13" fmla="*/ 3582752 h 5605515"/>
                                  <a:gd name="connsiteX14" fmla="*/ 3786909 w 9467273"/>
                                  <a:gd name="connsiteY14" fmla="*/ 3259479 h 5605515"/>
                                  <a:gd name="connsiteX15" fmla="*/ 3888509 w 9467273"/>
                                  <a:gd name="connsiteY15" fmla="*/ 3047042 h 5605515"/>
                                  <a:gd name="connsiteX16" fmla="*/ 5634182 w 9467273"/>
                                  <a:gd name="connsiteY16" fmla="*/ 2696061 h 5605515"/>
                                  <a:gd name="connsiteX17" fmla="*/ 5781964 w 9467273"/>
                                  <a:gd name="connsiteY17" fmla="*/ 2252715 h 5605515"/>
                                  <a:gd name="connsiteX18" fmla="*/ 7499927 w 9467273"/>
                                  <a:gd name="connsiteY18" fmla="*/ 1874024 h 5605515"/>
                                  <a:gd name="connsiteX19" fmla="*/ 8091054 w 9467273"/>
                                  <a:gd name="connsiteY19" fmla="*/ 294606 h 5605515"/>
                                  <a:gd name="connsiteX0" fmla="*/ 8091054 w 9467273"/>
                                  <a:gd name="connsiteY0" fmla="*/ 294606 h 5605515"/>
                                  <a:gd name="connsiteX1" fmla="*/ 8737600 w 9467273"/>
                                  <a:gd name="connsiteY1" fmla="*/ 82169 h 5605515"/>
                                  <a:gd name="connsiteX2" fmla="*/ 9190182 w 9467273"/>
                                  <a:gd name="connsiteY2" fmla="*/ 17516 h 5605515"/>
                                  <a:gd name="connsiteX3" fmla="*/ 9319491 w 9467273"/>
                                  <a:gd name="connsiteY3" fmla="*/ 26752 h 5605515"/>
                                  <a:gd name="connsiteX4" fmla="*/ 9411853 w 9467273"/>
                                  <a:gd name="connsiteY4" fmla="*/ 63698 h 5605515"/>
                                  <a:gd name="connsiteX5" fmla="*/ 9467273 w 9467273"/>
                                  <a:gd name="connsiteY5" fmla="*/ 54461 h 5605515"/>
                                  <a:gd name="connsiteX6" fmla="*/ 8728364 w 9467273"/>
                                  <a:gd name="connsiteY6" fmla="*/ 2437442 h 5605515"/>
                                  <a:gd name="connsiteX7" fmla="*/ 7915564 w 9467273"/>
                                  <a:gd name="connsiteY7" fmla="*/ 3906024 h 5605515"/>
                                  <a:gd name="connsiteX8" fmla="*/ 7158182 w 9467273"/>
                                  <a:gd name="connsiteY8" fmla="*/ 4515624 h 5605515"/>
                                  <a:gd name="connsiteX9" fmla="*/ 4100945 w 9467273"/>
                                  <a:gd name="connsiteY9" fmla="*/ 5208352 h 5605515"/>
                                  <a:gd name="connsiteX10" fmla="*/ 0 w 9467273"/>
                                  <a:gd name="connsiteY10" fmla="*/ 5605515 h 5605515"/>
                                  <a:gd name="connsiteX11" fmla="*/ 27709 w 9467273"/>
                                  <a:gd name="connsiteY11" fmla="*/ 4478678 h 5605515"/>
                                  <a:gd name="connsiteX12" fmla="*/ 1911927 w 9467273"/>
                                  <a:gd name="connsiteY12" fmla="*/ 4026097 h 5605515"/>
                                  <a:gd name="connsiteX13" fmla="*/ 2078182 w 9467273"/>
                                  <a:gd name="connsiteY13" fmla="*/ 3582752 h 5605515"/>
                                  <a:gd name="connsiteX14" fmla="*/ 3786909 w 9467273"/>
                                  <a:gd name="connsiteY14" fmla="*/ 3259479 h 5605515"/>
                                  <a:gd name="connsiteX15" fmla="*/ 3888509 w 9467273"/>
                                  <a:gd name="connsiteY15" fmla="*/ 3047042 h 5605515"/>
                                  <a:gd name="connsiteX16" fmla="*/ 5634182 w 9467273"/>
                                  <a:gd name="connsiteY16" fmla="*/ 2696061 h 5605515"/>
                                  <a:gd name="connsiteX17" fmla="*/ 5855855 w 9467273"/>
                                  <a:gd name="connsiteY17" fmla="*/ 2040279 h 5605515"/>
                                  <a:gd name="connsiteX18" fmla="*/ 7499927 w 9467273"/>
                                  <a:gd name="connsiteY18" fmla="*/ 1874024 h 5605515"/>
                                  <a:gd name="connsiteX19" fmla="*/ 8091054 w 9467273"/>
                                  <a:gd name="connsiteY19" fmla="*/ 294606 h 5605515"/>
                                  <a:gd name="connsiteX0" fmla="*/ 8091054 w 9467273"/>
                                  <a:gd name="connsiteY0" fmla="*/ 294606 h 5605515"/>
                                  <a:gd name="connsiteX1" fmla="*/ 8737600 w 9467273"/>
                                  <a:gd name="connsiteY1" fmla="*/ 82169 h 5605515"/>
                                  <a:gd name="connsiteX2" fmla="*/ 9190182 w 9467273"/>
                                  <a:gd name="connsiteY2" fmla="*/ 17516 h 5605515"/>
                                  <a:gd name="connsiteX3" fmla="*/ 9319491 w 9467273"/>
                                  <a:gd name="connsiteY3" fmla="*/ 26752 h 5605515"/>
                                  <a:gd name="connsiteX4" fmla="*/ 9411853 w 9467273"/>
                                  <a:gd name="connsiteY4" fmla="*/ 63698 h 5605515"/>
                                  <a:gd name="connsiteX5" fmla="*/ 9467273 w 9467273"/>
                                  <a:gd name="connsiteY5" fmla="*/ 54461 h 5605515"/>
                                  <a:gd name="connsiteX6" fmla="*/ 8728364 w 9467273"/>
                                  <a:gd name="connsiteY6" fmla="*/ 2437442 h 5605515"/>
                                  <a:gd name="connsiteX7" fmla="*/ 7915564 w 9467273"/>
                                  <a:gd name="connsiteY7" fmla="*/ 3906024 h 5605515"/>
                                  <a:gd name="connsiteX8" fmla="*/ 7158182 w 9467273"/>
                                  <a:gd name="connsiteY8" fmla="*/ 4515624 h 5605515"/>
                                  <a:gd name="connsiteX9" fmla="*/ 4100945 w 9467273"/>
                                  <a:gd name="connsiteY9" fmla="*/ 5208352 h 5605515"/>
                                  <a:gd name="connsiteX10" fmla="*/ 0 w 9467273"/>
                                  <a:gd name="connsiteY10" fmla="*/ 5605515 h 5605515"/>
                                  <a:gd name="connsiteX11" fmla="*/ 27709 w 9467273"/>
                                  <a:gd name="connsiteY11" fmla="*/ 4478678 h 5605515"/>
                                  <a:gd name="connsiteX12" fmla="*/ 1911927 w 9467273"/>
                                  <a:gd name="connsiteY12" fmla="*/ 4026097 h 5605515"/>
                                  <a:gd name="connsiteX13" fmla="*/ 2078182 w 9467273"/>
                                  <a:gd name="connsiteY13" fmla="*/ 3582752 h 5605515"/>
                                  <a:gd name="connsiteX14" fmla="*/ 3786909 w 9467273"/>
                                  <a:gd name="connsiteY14" fmla="*/ 3259479 h 5605515"/>
                                  <a:gd name="connsiteX15" fmla="*/ 3888509 w 9467273"/>
                                  <a:gd name="connsiteY15" fmla="*/ 3047042 h 5605515"/>
                                  <a:gd name="connsiteX16" fmla="*/ 5634182 w 9467273"/>
                                  <a:gd name="connsiteY16" fmla="*/ 2696061 h 5605515"/>
                                  <a:gd name="connsiteX17" fmla="*/ 5855855 w 9467273"/>
                                  <a:gd name="connsiteY17" fmla="*/ 2040279 h 5605515"/>
                                  <a:gd name="connsiteX18" fmla="*/ 7564582 w 9467273"/>
                                  <a:gd name="connsiteY18" fmla="*/ 1670824 h 5605515"/>
                                  <a:gd name="connsiteX19" fmla="*/ 8091054 w 9467273"/>
                                  <a:gd name="connsiteY19" fmla="*/ 294606 h 5605515"/>
                                  <a:gd name="connsiteX0" fmla="*/ 8091054 w 9467273"/>
                                  <a:gd name="connsiteY0" fmla="*/ 294606 h 5605515"/>
                                  <a:gd name="connsiteX1" fmla="*/ 8737600 w 9467273"/>
                                  <a:gd name="connsiteY1" fmla="*/ 82169 h 5605515"/>
                                  <a:gd name="connsiteX2" fmla="*/ 9190182 w 9467273"/>
                                  <a:gd name="connsiteY2" fmla="*/ 17516 h 5605515"/>
                                  <a:gd name="connsiteX3" fmla="*/ 9319491 w 9467273"/>
                                  <a:gd name="connsiteY3" fmla="*/ 26752 h 5605515"/>
                                  <a:gd name="connsiteX4" fmla="*/ 9411853 w 9467273"/>
                                  <a:gd name="connsiteY4" fmla="*/ 63698 h 5605515"/>
                                  <a:gd name="connsiteX5" fmla="*/ 9467273 w 9467273"/>
                                  <a:gd name="connsiteY5" fmla="*/ 54461 h 5605515"/>
                                  <a:gd name="connsiteX6" fmla="*/ 8728364 w 9467273"/>
                                  <a:gd name="connsiteY6" fmla="*/ 2437442 h 5605515"/>
                                  <a:gd name="connsiteX7" fmla="*/ 7915564 w 9467273"/>
                                  <a:gd name="connsiteY7" fmla="*/ 3906024 h 5605515"/>
                                  <a:gd name="connsiteX8" fmla="*/ 7158182 w 9467273"/>
                                  <a:gd name="connsiteY8" fmla="*/ 4515624 h 5605515"/>
                                  <a:gd name="connsiteX9" fmla="*/ 4100945 w 9467273"/>
                                  <a:gd name="connsiteY9" fmla="*/ 5208352 h 5605515"/>
                                  <a:gd name="connsiteX10" fmla="*/ 0 w 9467273"/>
                                  <a:gd name="connsiteY10" fmla="*/ 5605515 h 5605515"/>
                                  <a:gd name="connsiteX11" fmla="*/ 27709 w 9467273"/>
                                  <a:gd name="connsiteY11" fmla="*/ 4478678 h 5605515"/>
                                  <a:gd name="connsiteX12" fmla="*/ 1911927 w 9467273"/>
                                  <a:gd name="connsiteY12" fmla="*/ 4026097 h 5605515"/>
                                  <a:gd name="connsiteX13" fmla="*/ 2078182 w 9467273"/>
                                  <a:gd name="connsiteY13" fmla="*/ 3582752 h 5605515"/>
                                  <a:gd name="connsiteX14" fmla="*/ 3786909 w 9467273"/>
                                  <a:gd name="connsiteY14" fmla="*/ 3259479 h 5605515"/>
                                  <a:gd name="connsiteX15" fmla="*/ 3888509 w 9467273"/>
                                  <a:gd name="connsiteY15" fmla="*/ 3047042 h 5605515"/>
                                  <a:gd name="connsiteX16" fmla="*/ 5689600 w 9467273"/>
                                  <a:gd name="connsiteY16" fmla="*/ 2492861 h 5605515"/>
                                  <a:gd name="connsiteX17" fmla="*/ 5855855 w 9467273"/>
                                  <a:gd name="connsiteY17" fmla="*/ 2040279 h 5605515"/>
                                  <a:gd name="connsiteX18" fmla="*/ 7564582 w 9467273"/>
                                  <a:gd name="connsiteY18" fmla="*/ 1670824 h 5605515"/>
                                  <a:gd name="connsiteX19" fmla="*/ 8091054 w 9467273"/>
                                  <a:gd name="connsiteY19" fmla="*/ 294606 h 5605515"/>
                                  <a:gd name="connsiteX0" fmla="*/ 8091054 w 9467273"/>
                                  <a:gd name="connsiteY0" fmla="*/ 294606 h 5605515"/>
                                  <a:gd name="connsiteX1" fmla="*/ 8737600 w 9467273"/>
                                  <a:gd name="connsiteY1" fmla="*/ 82169 h 5605515"/>
                                  <a:gd name="connsiteX2" fmla="*/ 9190182 w 9467273"/>
                                  <a:gd name="connsiteY2" fmla="*/ 17516 h 5605515"/>
                                  <a:gd name="connsiteX3" fmla="*/ 9319491 w 9467273"/>
                                  <a:gd name="connsiteY3" fmla="*/ 26752 h 5605515"/>
                                  <a:gd name="connsiteX4" fmla="*/ 9411853 w 9467273"/>
                                  <a:gd name="connsiteY4" fmla="*/ 63698 h 5605515"/>
                                  <a:gd name="connsiteX5" fmla="*/ 9467273 w 9467273"/>
                                  <a:gd name="connsiteY5" fmla="*/ 54461 h 5605515"/>
                                  <a:gd name="connsiteX6" fmla="*/ 8728364 w 9467273"/>
                                  <a:gd name="connsiteY6" fmla="*/ 2437442 h 5605515"/>
                                  <a:gd name="connsiteX7" fmla="*/ 7915564 w 9467273"/>
                                  <a:gd name="connsiteY7" fmla="*/ 3906024 h 5605515"/>
                                  <a:gd name="connsiteX8" fmla="*/ 7158182 w 9467273"/>
                                  <a:gd name="connsiteY8" fmla="*/ 4515624 h 5605515"/>
                                  <a:gd name="connsiteX9" fmla="*/ 4100945 w 9467273"/>
                                  <a:gd name="connsiteY9" fmla="*/ 5208352 h 5605515"/>
                                  <a:gd name="connsiteX10" fmla="*/ 0 w 9467273"/>
                                  <a:gd name="connsiteY10" fmla="*/ 5605515 h 5605515"/>
                                  <a:gd name="connsiteX11" fmla="*/ 27709 w 9467273"/>
                                  <a:gd name="connsiteY11" fmla="*/ 4478678 h 5605515"/>
                                  <a:gd name="connsiteX12" fmla="*/ 1911927 w 9467273"/>
                                  <a:gd name="connsiteY12" fmla="*/ 4026097 h 5605515"/>
                                  <a:gd name="connsiteX13" fmla="*/ 2078182 w 9467273"/>
                                  <a:gd name="connsiteY13" fmla="*/ 3582752 h 5605515"/>
                                  <a:gd name="connsiteX14" fmla="*/ 3786909 w 9467273"/>
                                  <a:gd name="connsiteY14" fmla="*/ 3259479 h 5605515"/>
                                  <a:gd name="connsiteX15" fmla="*/ 3980872 w 9467273"/>
                                  <a:gd name="connsiteY15" fmla="*/ 2834606 h 5605515"/>
                                  <a:gd name="connsiteX16" fmla="*/ 5689600 w 9467273"/>
                                  <a:gd name="connsiteY16" fmla="*/ 2492861 h 5605515"/>
                                  <a:gd name="connsiteX17" fmla="*/ 5855855 w 9467273"/>
                                  <a:gd name="connsiteY17" fmla="*/ 2040279 h 5605515"/>
                                  <a:gd name="connsiteX18" fmla="*/ 7564582 w 9467273"/>
                                  <a:gd name="connsiteY18" fmla="*/ 1670824 h 5605515"/>
                                  <a:gd name="connsiteX19" fmla="*/ 8091054 w 9467273"/>
                                  <a:gd name="connsiteY19" fmla="*/ 294606 h 5605515"/>
                                  <a:gd name="connsiteX0" fmla="*/ 8091054 w 9467273"/>
                                  <a:gd name="connsiteY0" fmla="*/ 294606 h 5605515"/>
                                  <a:gd name="connsiteX1" fmla="*/ 8737600 w 9467273"/>
                                  <a:gd name="connsiteY1" fmla="*/ 82169 h 5605515"/>
                                  <a:gd name="connsiteX2" fmla="*/ 9190182 w 9467273"/>
                                  <a:gd name="connsiteY2" fmla="*/ 17516 h 5605515"/>
                                  <a:gd name="connsiteX3" fmla="*/ 9319491 w 9467273"/>
                                  <a:gd name="connsiteY3" fmla="*/ 26752 h 5605515"/>
                                  <a:gd name="connsiteX4" fmla="*/ 9411853 w 9467273"/>
                                  <a:gd name="connsiteY4" fmla="*/ 63698 h 5605515"/>
                                  <a:gd name="connsiteX5" fmla="*/ 9467273 w 9467273"/>
                                  <a:gd name="connsiteY5" fmla="*/ 54461 h 5605515"/>
                                  <a:gd name="connsiteX6" fmla="*/ 8728364 w 9467273"/>
                                  <a:gd name="connsiteY6" fmla="*/ 2437442 h 5605515"/>
                                  <a:gd name="connsiteX7" fmla="*/ 7915564 w 9467273"/>
                                  <a:gd name="connsiteY7" fmla="*/ 3906024 h 5605515"/>
                                  <a:gd name="connsiteX8" fmla="*/ 7158182 w 9467273"/>
                                  <a:gd name="connsiteY8" fmla="*/ 4515624 h 5605515"/>
                                  <a:gd name="connsiteX9" fmla="*/ 4100945 w 9467273"/>
                                  <a:gd name="connsiteY9" fmla="*/ 5208352 h 5605515"/>
                                  <a:gd name="connsiteX10" fmla="*/ 0 w 9467273"/>
                                  <a:gd name="connsiteY10" fmla="*/ 5605515 h 5605515"/>
                                  <a:gd name="connsiteX11" fmla="*/ 27709 w 9467273"/>
                                  <a:gd name="connsiteY11" fmla="*/ 4478678 h 5605515"/>
                                  <a:gd name="connsiteX12" fmla="*/ 1911927 w 9467273"/>
                                  <a:gd name="connsiteY12" fmla="*/ 4026097 h 5605515"/>
                                  <a:gd name="connsiteX13" fmla="*/ 2078182 w 9467273"/>
                                  <a:gd name="connsiteY13" fmla="*/ 3582752 h 5605515"/>
                                  <a:gd name="connsiteX14" fmla="*/ 3888509 w 9467273"/>
                                  <a:gd name="connsiteY14" fmla="*/ 3065516 h 5605515"/>
                                  <a:gd name="connsiteX15" fmla="*/ 3980872 w 9467273"/>
                                  <a:gd name="connsiteY15" fmla="*/ 2834606 h 5605515"/>
                                  <a:gd name="connsiteX16" fmla="*/ 5689600 w 9467273"/>
                                  <a:gd name="connsiteY16" fmla="*/ 2492861 h 5605515"/>
                                  <a:gd name="connsiteX17" fmla="*/ 5855855 w 9467273"/>
                                  <a:gd name="connsiteY17" fmla="*/ 2040279 h 5605515"/>
                                  <a:gd name="connsiteX18" fmla="*/ 7564582 w 9467273"/>
                                  <a:gd name="connsiteY18" fmla="*/ 1670824 h 5605515"/>
                                  <a:gd name="connsiteX19" fmla="*/ 8091054 w 9467273"/>
                                  <a:gd name="connsiteY19" fmla="*/ 294606 h 5605515"/>
                                  <a:gd name="connsiteX0" fmla="*/ 8091054 w 9467273"/>
                                  <a:gd name="connsiteY0" fmla="*/ 294606 h 5605515"/>
                                  <a:gd name="connsiteX1" fmla="*/ 8737600 w 9467273"/>
                                  <a:gd name="connsiteY1" fmla="*/ 82169 h 5605515"/>
                                  <a:gd name="connsiteX2" fmla="*/ 9190182 w 9467273"/>
                                  <a:gd name="connsiteY2" fmla="*/ 17516 h 5605515"/>
                                  <a:gd name="connsiteX3" fmla="*/ 9319491 w 9467273"/>
                                  <a:gd name="connsiteY3" fmla="*/ 26752 h 5605515"/>
                                  <a:gd name="connsiteX4" fmla="*/ 9411853 w 9467273"/>
                                  <a:gd name="connsiteY4" fmla="*/ 63698 h 5605515"/>
                                  <a:gd name="connsiteX5" fmla="*/ 9467273 w 9467273"/>
                                  <a:gd name="connsiteY5" fmla="*/ 54461 h 5605515"/>
                                  <a:gd name="connsiteX6" fmla="*/ 8728364 w 9467273"/>
                                  <a:gd name="connsiteY6" fmla="*/ 2437442 h 5605515"/>
                                  <a:gd name="connsiteX7" fmla="*/ 7915564 w 9467273"/>
                                  <a:gd name="connsiteY7" fmla="*/ 3906024 h 5605515"/>
                                  <a:gd name="connsiteX8" fmla="*/ 7158182 w 9467273"/>
                                  <a:gd name="connsiteY8" fmla="*/ 4515624 h 5605515"/>
                                  <a:gd name="connsiteX9" fmla="*/ 4100945 w 9467273"/>
                                  <a:gd name="connsiteY9" fmla="*/ 5208352 h 5605515"/>
                                  <a:gd name="connsiteX10" fmla="*/ 0 w 9467273"/>
                                  <a:gd name="connsiteY10" fmla="*/ 5605515 h 5605515"/>
                                  <a:gd name="connsiteX11" fmla="*/ 27709 w 9467273"/>
                                  <a:gd name="connsiteY11" fmla="*/ 4478678 h 5605515"/>
                                  <a:gd name="connsiteX12" fmla="*/ 1911927 w 9467273"/>
                                  <a:gd name="connsiteY12" fmla="*/ 4026097 h 5605515"/>
                                  <a:gd name="connsiteX13" fmla="*/ 2152073 w 9467273"/>
                                  <a:gd name="connsiteY13" fmla="*/ 3434971 h 5605515"/>
                                  <a:gd name="connsiteX14" fmla="*/ 3888509 w 9467273"/>
                                  <a:gd name="connsiteY14" fmla="*/ 3065516 h 5605515"/>
                                  <a:gd name="connsiteX15" fmla="*/ 3980872 w 9467273"/>
                                  <a:gd name="connsiteY15" fmla="*/ 2834606 h 5605515"/>
                                  <a:gd name="connsiteX16" fmla="*/ 5689600 w 9467273"/>
                                  <a:gd name="connsiteY16" fmla="*/ 2492861 h 5605515"/>
                                  <a:gd name="connsiteX17" fmla="*/ 5855855 w 9467273"/>
                                  <a:gd name="connsiteY17" fmla="*/ 2040279 h 5605515"/>
                                  <a:gd name="connsiteX18" fmla="*/ 7564582 w 9467273"/>
                                  <a:gd name="connsiteY18" fmla="*/ 1670824 h 5605515"/>
                                  <a:gd name="connsiteX19" fmla="*/ 8091054 w 9467273"/>
                                  <a:gd name="connsiteY19" fmla="*/ 294606 h 5605515"/>
                                  <a:gd name="connsiteX0" fmla="*/ 8072582 w 9467273"/>
                                  <a:gd name="connsiteY0" fmla="*/ 239188 h 5605515"/>
                                  <a:gd name="connsiteX1" fmla="*/ 8737600 w 9467273"/>
                                  <a:gd name="connsiteY1" fmla="*/ 82169 h 5605515"/>
                                  <a:gd name="connsiteX2" fmla="*/ 9190182 w 9467273"/>
                                  <a:gd name="connsiteY2" fmla="*/ 17516 h 5605515"/>
                                  <a:gd name="connsiteX3" fmla="*/ 9319491 w 9467273"/>
                                  <a:gd name="connsiteY3" fmla="*/ 26752 h 5605515"/>
                                  <a:gd name="connsiteX4" fmla="*/ 9411853 w 9467273"/>
                                  <a:gd name="connsiteY4" fmla="*/ 63698 h 5605515"/>
                                  <a:gd name="connsiteX5" fmla="*/ 9467273 w 9467273"/>
                                  <a:gd name="connsiteY5" fmla="*/ 54461 h 5605515"/>
                                  <a:gd name="connsiteX6" fmla="*/ 8728364 w 9467273"/>
                                  <a:gd name="connsiteY6" fmla="*/ 2437442 h 5605515"/>
                                  <a:gd name="connsiteX7" fmla="*/ 7915564 w 9467273"/>
                                  <a:gd name="connsiteY7" fmla="*/ 3906024 h 5605515"/>
                                  <a:gd name="connsiteX8" fmla="*/ 7158182 w 9467273"/>
                                  <a:gd name="connsiteY8" fmla="*/ 4515624 h 5605515"/>
                                  <a:gd name="connsiteX9" fmla="*/ 4100945 w 9467273"/>
                                  <a:gd name="connsiteY9" fmla="*/ 5208352 h 5605515"/>
                                  <a:gd name="connsiteX10" fmla="*/ 0 w 9467273"/>
                                  <a:gd name="connsiteY10" fmla="*/ 5605515 h 5605515"/>
                                  <a:gd name="connsiteX11" fmla="*/ 27709 w 9467273"/>
                                  <a:gd name="connsiteY11" fmla="*/ 4478678 h 5605515"/>
                                  <a:gd name="connsiteX12" fmla="*/ 1911927 w 9467273"/>
                                  <a:gd name="connsiteY12" fmla="*/ 4026097 h 5605515"/>
                                  <a:gd name="connsiteX13" fmla="*/ 2152073 w 9467273"/>
                                  <a:gd name="connsiteY13" fmla="*/ 3434971 h 5605515"/>
                                  <a:gd name="connsiteX14" fmla="*/ 3888509 w 9467273"/>
                                  <a:gd name="connsiteY14" fmla="*/ 3065516 h 5605515"/>
                                  <a:gd name="connsiteX15" fmla="*/ 3980872 w 9467273"/>
                                  <a:gd name="connsiteY15" fmla="*/ 2834606 h 5605515"/>
                                  <a:gd name="connsiteX16" fmla="*/ 5689600 w 9467273"/>
                                  <a:gd name="connsiteY16" fmla="*/ 2492861 h 5605515"/>
                                  <a:gd name="connsiteX17" fmla="*/ 5855855 w 9467273"/>
                                  <a:gd name="connsiteY17" fmla="*/ 2040279 h 5605515"/>
                                  <a:gd name="connsiteX18" fmla="*/ 7564582 w 9467273"/>
                                  <a:gd name="connsiteY18" fmla="*/ 1670824 h 5605515"/>
                                  <a:gd name="connsiteX19" fmla="*/ 8072582 w 9467273"/>
                                  <a:gd name="connsiteY19" fmla="*/ 239188 h 5605515"/>
                                  <a:gd name="connsiteX0" fmla="*/ 8072582 w 9467273"/>
                                  <a:gd name="connsiteY0" fmla="*/ 239188 h 5605515"/>
                                  <a:gd name="connsiteX1" fmla="*/ 8737600 w 9467273"/>
                                  <a:gd name="connsiteY1" fmla="*/ 82169 h 5605515"/>
                                  <a:gd name="connsiteX2" fmla="*/ 9190182 w 9467273"/>
                                  <a:gd name="connsiteY2" fmla="*/ 17516 h 5605515"/>
                                  <a:gd name="connsiteX3" fmla="*/ 9319491 w 9467273"/>
                                  <a:gd name="connsiteY3" fmla="*/ 26752 h 5605515"/>
                                  <a:gd name="connsiteX4" fmla="*/ 9411853 w 9467273"/>
                                  <a:gd name="connsiteY4" fmla="*/ 63698 h 5605515"/>
                                  <a:gd name="connsiteX5" fmla="*/ 9467273 w 9467273"/>
                                  <a:gd name="connsiteY5" fmla="*/ 54461 h 5605515"/>
                                  <a:gd name="connsiteX6" fmla="*/ 8728364 w 9467273"/>
                                  <a:gd name="connsiteY6" fmla="*/ 2437442 h 5605515"/>
                                  <a:gd name="connsiteX7" fmla="*/ 7915564 w 9467273"/>
                                  <a:gd name="connsiteY7" fmla="*/ 3906024 h 5605515"/>
                                  <a:gd name="connsiteX8" fmla="*/ 7158182 w 9467273"/>
                                  <a:gd name="connsiteY8" fmla="*/ 4515624 h 5605515"/>
                                  <a:gd name="connsiteX9" fmla="*/ 4100945 w 9467273"/>
                                  <a:gd name="connsiteY9" fmla="*/ 5208352 h 5605515"/>
                                  <a:gd name="connsiteX10" fmla="*/ 0 w 9467273"/>
                                  <a:gd name="connsiteY10" fmla="*/ 5605515 h 5605515"/>
                                  <a:gd name="connsiteX11" fmla="*/ 27709 w 9467273"/>
                                  <a:gd name="connsiteY11" fmla="*/ 4478678 h 5605515"/>
                                  <a:gd name="connsiteX12" fmla="*/ 1911927 w 9467273"/>
                                  <a:gd name="connsiteY12" fmla="*/ 4026097 h 5605515"/>
                                  <a:gd name="connsiteX13" fmla="*/ 2152073 w 9467273"/>
                                  <a:gd name="connsiteY13" fmla="*/ 3434971 h 5605515"/>
                                  <a:gd name="connsiteX14" fmla="*/ 3888509 w 9467273"/>
                                  <a:gd name="connsiteY14" fmla="*/ 3065516 h 5605515"/>
                                  <a:gd name="connsiteX15" fmla="*/ 3980872 w 9467273"/>
                                  <a:gd name="connsiteY15" fmla="*/ 2834606 h 5605515"/>
                                  <a:gd name="connsiteX16" fmla="*/ 5689600 w 9467273"/>
                                  <a:gd name="connsiteY16" fmla="*/ 2492861 h 5605515"/>
                                  <a:gd name="connsiteX17" fmla="*/ 5855855 w 9467273"/>
                                  <a:gd name="connsiteY17" fmla="*/ 2040279 h 5605515"/>
                                  <a:gd name="connsiteX18" fmla="*/ 7564582 w 9467273"/>
                                  <a:gd name="connsiteY18" fmla="*/ 1670824 h 5605515"/>
                                  <a:gd name="connsiteX19" fmla="*/ 8072582 w 9467273"/>
                                  <a:gd name="connsiteY19" fmla="*/ 239188 h 5605515"/>
                                </a:gdLst>
                                <a:ahLst/>
                                <a:cxnLst>
                                  <a:cxn ang="0">
                                    <a:pos x="connsiteX0" y="connsiteY0"/>
                                  </a:cxn>
                                  <a:cxn ang="0">
                                    <a:pos x="connsiteX1" y="connsiteY1"/>
                                  </a:cxn>
                                  <a:cxn ang="0">
                                    <a:pos x="connsiteX2" y="connsiteY2"/>
                                  </a:cxn>
                                  <a:cxn ang="0">
                                    <a:pos x="connsiteX3" y="connsiteY3"/>
                                  </a:cxn>
                                  <a:cxn ang="0">
                                    <a:pos x="connsiteX4" y="connsiteY4"/>
                                  </a:cxn>
                                  <a:cxn ang="0">
                                    <a:pos x="connsiteX5" y="connsiteY5"/>
                                  </a:cxn>
                                  <a:cxn ang="0">
                                    <a:pos x="connsiteX6" y="connsiteY6"/>
                                  </a:cxn>
                                  <a:cxn ang="0">
                                    <a:pos x="connsiteX7" y="connsiteY7"/>
                                  </a:cxn>
                                  <a:cxn ang="0">
                                    <a:pos x="connsiteX8" y="connsiteY8"/>
                                  </a:cxn>
                                  <a:cxn ang="0">
                                    <a:pos x="connsiteX9" y="connsiteY9"/>
                                  </a:cxn>
                                  <a:cxn ang="0">
                                    <a:pos x="connsiteX10" y="connsiteY10"/>
                                  </a:cxn>
                                  <a:cxn ang="0">
                                    <a:pos x="connsiteX11" y="connsiteY11"/>
                                  </a:cxn>
                                  <a:cxn ang="0">
                                    <a:pos x="connsiteX12" y="connsiteY12"/>
                                  </a:cxn>
                                  <a:cxn ang="0">
                                    <a:pos x="connsiteX13" y="connsiteY13"/>
                                  </a:cxn>
                                  <a:cxn ang="0">
                                    <a:pos x="connsiteX14" y="connsiteY14"/>
                                  </a:cxn>
                                  <a:cxn ang="0">
                                    <a:pos x="connsiteX15" y="connsiteY15"/>
                                  </a:cxn>
                                  <a:cxn ang="0">
                                    <a:pos x="connsiteX16" y="connsiteY16"/>
                                  </a:cxn>
                                  <a:cxn ang="0">
                                    <a:pos x="connsiteX17" y="connsiteY17"/>
                                  </a:cxn>
                                  <a:cxn ang="0">
                                    <a:pos x="connsiteX18" y="connsiteY18"/>
                                  </a:cxn>
                                  <a:cxn ang="0">
                                    <a:pos x="connsiteX19" y="connsiteY19"/>
                                  </a:cxn>
                                </a:cxnLst>
                                <a:rect l="l" t="t" r="r" b="b"/>
                                <a:pathLst>
                                  <a:path w="9467273" h="5605515">
                                    <a:moveTo>
                                      <a:pt x="8072582" y="239188"/>
                                    </a:moveTo>
                                    <a:cubicBezTo>
                                      <a:pt x="8232680" y="88327"/>
                                      <a:pt x="8522085" y="92945"/>
                                      <a:pt x="8737600" y="82169"/>
                                    </a:cubicBezTo>
                                    <a:cubicBezTo>
                                      <a:pt x="8931564" y="45224"/>
                                      <a:pt x="9063952" y="26752"/>
                                      <a:pt x="9190182" y="17516"/>
                                    </a:cubicBezTo>
                                    <a:cubicBezTo>
                                      <a:pt x="9314873" y="-24047"/>
                                      <a:pt x="9274849" y="20595"/>
                                      <a:pt x="9319491" y="26752"/>
                                    </a:cubicBezTo>
                                    <a:cubicBezTo>
                                      <a:pt x="9368751" y="-957"/>
                                      <a:pt x="9388762" y="59080"/>
                                      <a:pt x="9411853" y="63698"/>
                                    </a:cubicBezTo>
                                    <a:cubicBezTo>
                                      <a:pt x="9434944" y="68316"/>
                                      <a:pt x="9464194" y="39067"/>
                                      <a:pt x="9467273" y="54461"/>
                                    </a:cubicBezTo>
                                    <a:lnTo>
                                      <a:pt x="8728364" y="2437442"/>
                                    </a:lnTo>
                                    <a:lnTo>
                                      <a:pt x="7915564" y="3906024"/>
                                    </a:lnTo>
                                    <a:lnTo>
                                      <a:pt x="7158182" y="4515624"/>
                                    </a:lnTo>
                                    <a:lnTo>
                                      <a:pt x="4100945" y="5208352"/>
                                    </a:lnTo>
                                    <a:lnTo>
                                      <a:pt x="0" y="5605515"/>
                                    </a:lnTo>
                                    <a:cubicBezTo>
                                      <a:pt x="3079" y="5196036"/>
                                      <a:pt x="24630" y="4888157"/>
                                      <a:pt x="27709" y="4478678"/>
                                    </a:cubicBezTo>
                                    <a:lnTo>
                                      <a:pt x="1911927" y="4026097"/>
                                    </a:lnTo>
                                    <a:lnTo>
                                      <a:pt x="2152073" y="3434971"/>
                                    </a:lnTo>
                                    <a:lnTo>
                                      <a:pt x="3888509" y="3065516"/>
                                    </a:lnTo>
                                    <a:lnTo>
                                      <a:pt x="3980872" y="2834606"/>
                                    </a:lnTo>
                                    <a:lnTo>
                                      <a:pt x="5689600" y="2492861"/>
                                    </a:lnTo>
                                    <a:lnTo>
                                      <a:pt x="5855855" y="2040279"/>
                                    </a:lnTo>
                                    <a:lnTo>
                                      <a:pt x="7564582" y="1670824"/>
                                    </a:lnTo>
                                    <a:lnTo>
                                      <a:pt x="8072582" y="239188"/>
                                    </a:lnTo>
                                    <a:close/>
                                  </a:path>
                                </a:pathLst>
                              </a:custGeom>
                              <a:solidFill>
                                <a:schemeClr val="accent4">
                                  <a:lumMod val="60000"/>
                                  <a:lumOff val="40000"/>
                                  <a:alpha val="36000"/>
                                </a:schemeClr>
                              </a:solidFill>
                              <a:ln>
                                <a:solidFill>
                                  <a:schemeClr val="accent4">
                                    <a:lumMod val="60000"/>
                                    <a:lumOff val="40000"/>
                                    <a:alpha val="7000"/>
                                  </a:schemeClr>
                                </a:solidFill>
                              </a:ln>
                            </p:spPr>
                            <p:style>
                              <a:lnRef idx="2">
                                <a:schemeClr val="accent1">
                                  <a:shade val="50000"/>
                                </a:schemeClr>
                              </a:lnRef>
                              <a:fillRef idx="1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lt1"/>
                              </a:fontRef>
                            </p:style>
                            <p:txBody>
                              <a:bodyPr rtlCol="0" anchor="ctr"/>
                              <a:lstStyle/>
                              <a:p>
                                <a:pPr algn="ctr"/>
                                <a:endParaRPr lang="nb-NO" dirty="0">
                                  <a:solidFill>
                                    <a:schemeClr val="tx1"/>
                                  </a:solidFill>
                                </a:endParaRPr>
                              </a:p>
                            </p:txBody>
                          </p:sp>
                          <p:sp>
                            <p:nvSpPr>
                              <p:cNvPr id="13" name="Freeform 12"/>
                              <p:cNvSpPr/>
                              <p:nvPr/>
                            </p:nvSpPr>
                            <p:spPr>
                              <a:xfrm>
                                <a:off x="2494854" y="3865418"/>
                                <a:ext cx="2027425" cy="834968"/>
                              </a:xfrm>
                              <a:custGeom>
                                <a:avLst/>
                                <a:gdLst>
                                  <a:gd name="connsiteX0" fmla="*/ 33251 w 1870364"/>
                                  <a:gd name="connsiteY0" fmla="*/ 357447 h 714895"/>
                                  <a:gd name="connsiteX1" fmla="*/ 1870364 w 1870364"/>
                                  <a:gd name="connsiteY1" fmla="*/ 0 h 714895"/>
                                  <a:gd name="connsiteX2" fmla="*/ 1704109 w 1870364"/>
                                  <a:gd name="connsiteY2" fmla="*/ 390698 h 714895"/>
                                  <a:gd name="connsiteX3" fmla="*/ 0 w 1870364"/>
                                  <a:gd name="connsiteY3" fmla="*/ 714895 h 714895"/>
                                  <a:gd name="connsiteX4" fmla="*/ 33251 w 1870364"/>
                                  <a:gd name="connsiteY4" fmla="*/ 357447 h 714895"/>
                                  <a:gd name="connsiteX0" fmla="*/ 0 w 1886990"/>
                                  <a:gd name="connsiteY0" fmla="*/ 374072 h 714895"/>
                                  <a:gd name="connsiteX1" fmla="*/ 1886990 w 1886990"/>
                                  <a:gd name="connsiteY1" fmla="*/ 0 h 714895"/>
                                  <a:gd name="connsiteX2" fmla="*/ 1720735 w 1886990"/>
                                  <a:gd name="connsiteY2" fmla="*/ 390698 h 714895"/>
                                  <a:gd name="connsiteX3" fmla="*/ 16626 w 1886990"/>
                                  <a:gd name="connsiteY3" fmla="*/ 714895 h 714895"/>
                                  <a:gd name="connsiteX4" fmla="*/ 0 w 1886990"/>
                                  <a:gd name="connsiteY4" fmla="*/ 374072 h 714895"/>
                                  <a:gd name="connsiteX0" fmla="*/ 16625 w 1870364"/>
                                  <a:gd name="connsiteY0" fmla="*/ 374072 h 714895"/>
                                  <a:gd name="connsiteX1" fmla="*/ 1870364 w 1870364"/>
                                  <a:gd name="connsiteY1" fmla="*/ 0 h 714895"/>
                                  <a:gd name="connsiteX2" fmla="*/ 1704109 w 1870364"/>
                                  <a:gd name="connsiteY2" fmla="*/ 390698 h 714895"/>
                                  <a:gd name="connsiteX3" fmla="*/ 0 w 1870364"/>
                                  <a:gd name="connsiteY3" fmla="*/ 714895 h 714895"/>
                                  <a:gd name="connsiteX4" fmla="*/ 16625 w 1870364"/>
                                  <a:gd name="connsiteY4" fmla="*/ 374072 h 714895"/>
                                  <a:gd name="connsiteX0" fmla="*/ 0 w 1853739"/>
                                  <a:gd name="connsiteY0" fmla="*/ 374072 h 834968"/>
                                  <a:gd name="connsiteX1" fmla="*/ 1853739 w 1853739"/>
                                  <a:gd name="connsiteY1" fmla="*/ 0 h 834968"/>
                                  <a:gd name="connsiteX2" fmla="*/ 1687484 w 1853739"/>
                                  <a:gd name="connsiteY2" fmla="*/ 390698 h 834968"/>
                                  <a:gd name="connsiteX3" fmla="*/ 25030 w 1853739"/>
                                  <a:gd name="connsiteY3" fmla="*/ 834968 h 834968"/>
                                  <a:gd name="connsiteX4" fmla="*/ 0 w 1853739"/>
                                  <a:gd name="connsiteY4" fmla="*/ 374072 h 834968"/>
                                  <a:gd name="connsiteX0" fmla="*/ 0 w 1828745"/>
                                  <a:gd name="connsiteY0" fmla="*/ 503381 h 834968"/>
                                  <a:gd name="connsiteX1" fmla="*/ 1828745 w 1828745"/>
                                  <a:gd name="connsiteY1" fmla="*/ 0 h 834968"/>
                                  <a:gd name="connsiteX2" fmla="*/ 1662490 w 1828745"/>
                                  <a:gd name="connsiteY2" fmla="*/ 390698 h 834968"/>
                                  <a:gd name="connsiteX3" fmla="*/ 36 w 1828745"/>
                                  <a:gd name="connsiteY3" fmla="*/ 834968 h 834968"/>
                                  <a:gd name="connsiteX4" fmla="*/ 0 w 1828745"/>
                                  <a:gd name="connsiteY4" fmla="*/ 503381 h 834968"/>
                                </a:gdLst>
                                <a:ahLst/>
                                <a:cxnLst>
                                  <a:cxn ang="0">
                                    <a:pos x="connsiteX0" y="connsiteY0"/>
                                  </a:cxn>
                                  <a:cxn ang="0">
                                    <a:pos x="connsiteX1" y="connsiteY1"/>
                                  </a:cxn>
                                  <a:cxn ang="0">
                                    <a:pos x="connsiteX2" y="connsiteY2"/>
                                  </a:cxn>
                                  <a:cxn ang="0">
                                    <a:pos x="connsiteX3" y="connsiteY3"/>
                                  </a:cxn>
                                  <a:cxn ang="0">
                                    <a:pos x="connsiteX4" y="connsiteY4"/>
                                  </a:cxn>
                                </a:cxnLst>
                                <a:rect l="l" t="t" r="r" b="b"/>
                                <a:pathLst>
                                  <a:path w="1828745" h="834968">
                                    <a:moveTo>
                                      <a:pt x="0" y="503381"/>
                                    </a:moveTo>
                                    <a:lnTo>
                                      <a:pt x="1828745" y="0"/>
                                    </a:lnTo>
                                    <a:lnTo>
                                      <a:pt x="1662490" y="390698"/>
                                    </a:lnTo>
                                    <a:lnTo>
                                      <a:pt x="36" y="834968"/>
                                    </a:lnTo>
                                    <a:lnTo>
                                      <a:pt x="0" y="503381"/>
                                    </a:lnTo>
                                    <a:close/>
                                  </a:path>
                                </a:pathLst>
                              </a:custGeom>
                              <a:solidFill>
                                <a:srgbClr val="92D050"/>
                              </a:solidFill>
                              <a:ln>
                                <a:noFill/>
                              </a:ln>
                            </p:spPr>
                            <p:style>
                              <a:lnRef idx="2">
                                <a:schemeClr val="accent1">
                                  <a:shade val="50000"/>
                                </a:schemeClr>
                              </a:lnRef>
                              <a:fillRef idx="1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lt1"/>
                              </a:fontRef>
                            </p:style>
                            <p:txBody>
                              <a:bodyPr rtlCol="0" anchor="ctr"/>
                              <a:lstStyle/>
                              <a:p>
                                <a:pPr algn="ctr"/>
                                <a:r>
                                  <a:rPr lang="nb-NO" sz="600" dirty="0" smtClean="0">
                                    <a:solidFill>
                                      <a:schemeClr val="tx1"/>
                                    </a:solidFill>
                                  </a:rPr>
                                  <a:t>GU1</a:t>
                                </a:r>
                                <a:endParaRPr lang="nb-NO" sz="600" dirty="0">
                                  <a:solidFill>
                                    <a:schemeClr val="tx1"/>
                                  </a:solidFill>
                                </a:endParaRPr>
                              </a:p>
                            </p:txBody>
                          </p:sp>
                          <p:sp>
                            <p:nvSpPr>
                              <p:cNvPr id="14" name="Freeform 13"/>
                              <p:cNvSpPr/>
                              <p:nvPr/>
                            </p:nvSpPr>
                            <p:spPr>
                              <a:xfrm>
                                <a:off x="2482733" y="3465484"/>
                                <a:ext cx="2164081" cy="914402"/>
                              </a:xfrm>
                              <a:custGeom>
                                <a:avLst/>
                                <a:gdLst>
                                  <a:gd name="connsiteX0" fmla="*/ 33251 w 2003368"/>
                                  <a:gd name="connsiteY0" fmla="*/ 382386 h 748146"/>
                                  <a:gd name="connsiteX1" fmla="*/ 2003368 w 2003368"/>
                                  <a:gd name="connsiteY1" fmla="*/ 0 h 748146"/>
                                  <a:gd name="connsiteX2" fmla="*/ 1837113 w 2003368"/>
                                  <a:gd name="connsiteY2" fmla="*/ 390698 h 748146"/>
                                  <a:gd name="connsiteX3" fmla="*/ 0 w 2003368"/>
                                  <a:gd name="connsiteY3" fmla="*/ 748146 h 748146"/>
                                  <a:gd name="connsiteX4" fmla="*/ 33251 w 2003368"/>
                                  <a:gd name="connsiteY4" fmla="*/ 382386 h 748146"/>
                                  <a:gd name="connsiteX0" fmla="*/ 0 w 2173317"/>
                                  <a:gd name="connsiteY0" fmla="*/ 631768 h 748146"/>
                                  <a:gd name="connsiteX1" fmla="*/ 2173317 w 2173317"/>
                                  <a:gd name="connsiteY1" fmla="*/ 0 h 748146"/>
                                  <a:gd name="connsiteX2" fmla="*/ 2007062 w 2173317"/>
                                  <a:gd name="connsiteY2" fmla="*/ 390698 h 748146"/>
                                  <a:gd name="connsiteX3" fmla="*/ 169949 w 2173317"/>
                                  <a:gd name="connsiteY3" fmla="*/ 748146 h 748146"/>
                                  <a:gd name="connsiteX4" fmla="*/ 0 w 2173317"/>
                                  <a:gd name="connsiteY4" fmla="*/ 631768 h 748146"/>
                                  <a:gd name="connsiteX0" fmla="*/ 33251 w 2206568"/>
                                  <a:gd name="connsiteY0" fmla="*/ 631768 h 803565"/>
                                  <a:gd name="connsiteX1" fmla="*/ 2206568 w 2206568"/>
                                  <a:gd name="connsiteY1" fmla="*/ 0 h 803565"/>
                                  <a:gd name="connsiteX2" fmla="*/ 2040313 w 2206568"/>
                                  <a:gd name="connsiteY2" fmla="*/ 390698 h 803565"/>
                                  <a:gd name="connsiteX3" fmla="*/ 0 w 2206568"/>
                                  <a:gd name="connsiteY3" fmla="*/ 803565 h 803565"/>
                                  <a:gd name="connsiteX4" fmla="*/ 33251 w 2206568"/>
                                  <a:gd name="connsiteY4" fmla="*/ 631768 h 803565"/>
                                  <a:gd name="connsiteX0" fmla="*/ 42487 w 2206568"/>
                                  <a:gd name="connsiteY0" fmla="*/ 576350 h 803565"/>
                                  <a:gd name="connsiteX1" fmla="*/ 2206568 w 2206568"/>
                                  <a:gd name="connsiteY1" fmla="*/ 0 h 803565"/>
                                  <a:gd name="connsiteX2" fmla="*/ 2040313 w 2206568"/>
                                  <a:gd name="connsiteY2" fmla="*/ 390698 h 803565"/>
                                  <a:gd name="connsiteX3" fmla="*/ 0 w 2206568"/>
                                  <a:gd name="connsiteY3" fmla="*/ 803565 h 803565"/>
                                  <a:gd name="connsiteX4" fmla="*/ 42487 w 2206568"/>
                                  <a:gd name="connsiteY4" fmla="*/ 576350 h 803565"/>
                                  <a:gd name="connsiteX0" fmla="*/ 0 w 2164081"/>
                                  <a:gd name="connsiteY0" fmla="*/ 576350 h 914402"/>
                                  <a:gd name="connsiteX1" fmla="*/ 2164081 w 2164081"/>
                                  <a:gd name="connsiteY1" fmla="*/ 0 h 914402"/>
                                  <a:gd name="connsiteX2" fmla="*/ 1997826 w 2164081"/>
                                  <a:gd name="connsiteY2" fmla="*/ 390698 h 914402"/>
                                  <a:gd name="connsiteX3" fmla="*/ 3695 w 2164081"/>
                                  <a:gd name="connsiteY3" fmla="*/ 914402 h 914402"/>
                                  <a:gd name="connsiteX4" fmla="*/ 0 w 2164081"/>
                                  <a:gd name="connsiteY4" fmla="*/ 576350 h 914402"/>
                                </a:gdLst>
                                <a:ahLst/>
                                <a:cxnLst>
                                  <a:cxn ang="0">
                                    <a:pos x="connsiteX0" y="connsiteY0"/>
                                  </a:cxn>
                                  <a:cxn ang="0">
                                    <a:pos x="connsiteX1" y="connsiteY1"/>
                                  </a:cxn>
                                  <a:cxn ang="0">
                                    <a:pos x="connsiteX2" y="connsiteY2"/>
                                  </a:cxn>
                                  <a:cxn ang="0">
                                    <a:pos x="connsiteX3" y="connsiteY3"/>
                                  </a:cxn>
                                  <a:cxn ang="0">
                                    <a:pos x="connsiteX4" y="connsiteY4"/>
                                  </a:cxn>
                                </a:cxnLst>
                                <a:rect l="l" t="t" r="r" b="b"/>
                                <a:pathLst>
                                  <a:path w="2164081" h="914402">
                                    <a:moveTo>
                                      <a:pt x="0" y="576350"/>
                                    </a:moveTo>
                                    <a:lnTo>
                                      <a:pt x="2164081" y="0"/>
                                    </a:lnTo>
                                    <a:lnTo>
                                      <a:pt x="1997826" y="390698"/>
                                    </a:lnTo>
                                    <a:lnTo>
                                      <a:pt x="3695" y="914402"/>
                                    </a:lnTo>
                                    <a:cubicBezTo>
                                      <a:pt x="2463" y="801718"/>
                                      <a:pt x="1232" y="689034"/>
                                      <a:pt x="0" y="576350"/>
                                    </a:cubicBezTo>
                                    <a:close/>
                                  </a:path>
                                </a:pathLst>
                              </a:custGeom>
                              <a:solidFill>
                                <a:srgbClr val="FFFF00"/>
                              </a:solidFill>
                              <a:ln>
                                <a:solidFill>
                                  <a:srgbClr val="FFFF00"/>
                                </a:solidFill>
                              </a:ln>
                            </p:spPr>
                            <p:style>
                              <a:lnRef idx="2">
                                <a:schemeClr val="accent1">
                                  <a:shade val="50000"/>
                                </a:schemeClr>
                              </a:lnRef>
                              <a:fillRef idx="1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lt1"/>
                              </a:fontRef>
                            </p:style>
                            <p:txBody>
                              <a:bodyPr rtlCol="0" anchor="ctr"/>
                              <a:lstStyle/>
                              <a:p>
                                <a:pPr algn="ctr"/>
                                <a:endParaRPr lang="nb-NO"/>
                              </a:p>
                            </p:txBody>
                          </p:sp>
                          <p:sp>
                            <p:nvSpPr>
                              <p:cNvPr id="15" name="Freeform 14"/>
                              <p:cNvSpPr/>
                              <p:nvPr/>
                            </p:nvSpPr>
                            <p:spPr>
                              <a:xfrm>
                                <a:off x="2490124" y="3025833"/>
                                <a:ext cx="2339571" cy="1028009"/>
                              </a:xfrm>
                              <a:custGeom>
                                <a:avLst/>
                                <a:gdLst>
                                  <a:gd name="connsiteX0" fmla="*/ 33251 w 2152997"/>
                                  <a:gd name="connsiteY0" fmla="*/ 457200 h 789709"/>
                                  <a:gd name="connsiteX1" fmla="*/ 2152997 w 2152997"/>
                                  <a:gd name="connsiteY1" fmla="*/ 0 h 789709"/>
                                  <a:gd name="connsiteX2" fmla="*/ 1978429 w 2152997"/>
                                  <a:gd name="connsiteY2" fmla="*/ 407324 h 789709"/>
                                  <a:gd name="connsiteX3" fmla="*/ 0 w 2152997"/>
                                  <a:gd name="connsiteY3" fmla="*/ 789709 h 789709"/>
                                  <a:gd name="connsiteX4" fmla="*/ 33251 w 2152997"/>
                                  <a:gd name="connsiteY4" fmla="*/ 457200 h 789709"/>
                                  <a:gd name="connsiteX0" fmla="*/ 238032 w 2357778"/>
                                  <a:gd name="connsiteY0" fmla="*/ 457200 h 1006811"/>
                                  <a:gd name="connsiteX1" fmla="*/ 2357778 w 2357778"/>
                                  <a:gd name="connsiteY1" fmla="*/ 0 h 1006811"/>
                                  <a:gd name="connsiteX2" fmla="*/ 2183210 w 2357778"/>
                                  <a:gd name="connsiteY2" fmla="*/ 407324 h 1006811"/>
                                  <a:gd name="connsiteX3" fmla="*/ 0 w 2357778"/>
                                  <a:gd name="connsiteY3" fmla="*/ 1006811 h 1006811"/>
                                  <a:gd name="connsiteX4" fmla="*/ 238032 w 2357778"/>
                                  <a:gd name="connsiteY4" fmla="*/ 457200 h 1006811"/>
                                  <a:gd name="connsiteX0" fmla="*/ 51868 w 2357778"/>
                                  <a:gd name="connsiteY0" fmla="*/ 502429 h 1006811"/>
                                  <a:gd name="connsiteX1" fmla="*/ 2357778 w 2357778"/>
                                  <a:gd name="connsiteY1" fmla="*/ 0 h 1006811"/>
                                  <a:gd name="connsiteX2" fmla="*/ 2183210 w 2357778"/>
                                  <a:gd name="connsiteY2" fmla="*/ 407324 h 1006811"/>
                                  <a:gd name="connsiteX3" fmla="*/ 0 w 2357778"/>
                                  <a:gd name="connsiteY3" fmla="*/ 1006811 h 1006811"/>
                                  <a:gd name="connsiteX4" fmla="*/ 51868 w 2357778"/>
                                  <a:gd name="connsiteY4" fmla="*/ 502429 h 1006811"/>
                                  <a:gd name="connsiteX0" fmla="*/ 23943 w 2357778"/>
                                  <a:gd name="connsiteY0" fmla="*/ 629071 h 1006811"/>
                                  <a:gd name="connsiteX1" fmla="*/ 2357778 w 2357778"/>
                                  <a:gd name="connsiteY1" fmla="*/ 0 h 1006811"/>
                                  <a:gd name="connsiteX2" fmla="*/ 2183210 w 2357778"/>
                                  <a:gd name="connsiteY2" fmla="*/ 407324 h 1006811"/>
                                  <a:gd name="connsiteX3" fmla="*/ 0 w 2357778"/>
                                  <a:gd name="connsiteY3" fmla="*/ 1006811 h 1006811"/>
                                  <a:gd name="connsiteX4" fmla="*/ 23943 w 2357778"/>
                                  <a:gd name="connsiteY4" fmla="*/ 629071 h 1006811"/>
                                </a:gdLst>
                                <a:ahLst/>
                                <a:cxnLst>
                                  <a:cxn ang="0">
                                    <a:pos x="connsiteX0" y="connsiteY0"/>
                                  </a:cxn>
                                  <a:cxn ang="0">
                                    <a:pos x="connsiteX1" y="connsiteY1"/>
                                  </a:cxn>
                                  <a:cxn ang="0">
                                    <a:pos x="connsiteX2" y="connsiteY2"/>
                                  </a:cxn>
                                  <a:cxn ang="0">
                                    <a:pos x="connsiteX3" y="connsiteY3"/>
                                  </a:cxn>
                                  <a:cxn ang="0">
                                    <a:pos x="connsiteX4" y="connsiteY4"/>
                                  </a:cxn>
                                </a:cxnLst>
                                <a:rect l="l" t="t" r="r" b="b"/>
                                <a:pathLst>
                                  <a:path w="2357778" h="1006811">
                                    <a:moveTo>
                                      <a:pt x="23943" y="629071"/>
                                    </a:moveTo>
                                    <a:lnTo>
                                      <a:pt x="2357778" y="0"/>
                                    </a:lnTo>
                                    <a:lnTo>
                                      <a:pt x="2183210" y="407324"/>
                                    </a:lnTo>
                                    <a:lnTo>
                                      <a:pt x="0" y="1006811"/>
                                    </a:lnTo>
                                    <a:lnTo>
                                      <a:pt x="23943" y="629071"/>
                                    </a:lnTo>
                                    <a:close/>
                                  </a:path>
                                </a:pathLst>
                              </a:custGeom>
                              <a:solidFill>
                                <a:srgbClr val="92D050"/>
                              </a:solidFill>
                              <a:ln>
                                <a:noFill/>
                              </a:ln>
                            </p:spPr>
                            <p:style>
                              <a:lnRef idx="2">
                                <a:schemeClr val="accent1">
                                  <a:shade val="50000"/>
                                </a:schemeClr>
                              </a:lnRef>
                              <a:fillRef idx="1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lt1"/>
                              </a:fontRef>
                            </p:style>
                            <p:txBody>
                              <a:bodyPr rtlCol="0" anchor="ctr"/>
                              <a:lstStyle/>
                              <a:p>
                                <a:pPr algn="ctr"/>
                                <a:endParaRPr lang="nb-NO"/>
                              </a:p>
                            </p:txBody>
                          </p:sp>
                          <p:sp>
                            <p:nvSpPr>
                              <p:cNvPr id="16" name="Freeform 15"/>
                              <p:cNvSpPr/>
                              <p:nvPr/>
                            </p:nvSpPr>
                            <p:spPr>
                              <a:xfrm>
                                <a:off x="4750570" y="2470733"/>
                                <a:ext cx="1853738" cy="798022"/>
                              </a:xfrm>
                              <a:custGeom>
                                <a:avLst/>
                                <a:gdLst>
                                  <a:gd name="connsiteX0" fmla="*/ 166255 w 1886989"/>
                                  <a:gd name="connsiteY0" fmla="*/ 357447 h 806335"/>
                                  <a:gd name="connsiteX1" fmla="*/ 1886989 w 1886989"/>
                                  <a:gd name="connsiteY1" fmla="*/ 0 h 806335"/>
                                  <a:gd name="connsiteX2" fmla="*/ 1729047 w 1886989"/>
                                  <a:gd name="connsiteY2" fmla="*/ 423949 h 806335"/>
                                  <a:gd name="connsiteX3" fmla="*/ 0 w 1886989"/>
                                  <a:gd name="connsiteY3" fmla="*/ 806335 h 806335"/>
                                  <a:gd name="connsiteX4" fmla="*/ 166255 w 1886989"/>
                                  <a:gd name="connsiteY4" fmla="*/ 357447 h 806335"/>
                                  <a:gd name="connsiteX0" fmla="*/ 182880 w 1886989"/>
                                  <a:gd name="connsiteY0" fmla="*/ 374072 h 806335"/>
                                  <a:gd name="connsiteX1" fmla="*/ 1886989 w 1886989"/>
                                  <a:gd name="connsiteY1" fmla="*/ 0 h 806335"/>
                                  <a:gd name="connsiteX2" fmla="*/ 1729047 w 1886989"/>
                                  <a:gd name="connsiteY2" fmla="*/ 423949 h 806335"/>
                                  <a:gd name="connsiteX3" fmla="*/ 0 w 1886989"/>
                                  <a:gd name="connsiteY3" fmla="*/ 806335 h 806335"/>
                                  <a:gd name="connsiteX4" fmla="*/ 182880 w 1886989"/>
                                  <a:gd name="connsiteY4" fmla="*/ 374072 h 806335"/>
                                  <a:gd name="connsiteX0" fmla="*/ 166254 w 1870363"/>
                                  <a:gd name="connsiteY0" fmla="*/ 374072 h 806335"/>
                                  <a:gd name="connsiteX1" fmla="*/ 1870363 w 1870363"/>
                                  <a:gd name="connsiteY1" fmla="*/ 0 h 806335"/>
                                  <a:gd name="connsiteX2" fmla="*/ 1712421 w 1870363"/>
                                  <a:gd name="connsiteY2" fmla="*/ 423949 h 806335"/>
                                  <a:gd name="connsiteX3" fmla="*/ 0 w 1870363"/>
                                  <a:gd name="connsiteY3" fmla="*/ 806335 h 806335"/>
                                  <a:gd name="connsiteX4" fmla="*/ 166254 w 1870363"/>
                                  <a:gd name="connsiteY4" fmla="*/ 374072 h 806335"/>
                                  <a:gd name="connsiteX0" fmla="*/ 157941 w 1870363"/>
                                  <a:gd name="connsiteY0" fmla="*/ 382384 h 806335"/>
                                  <a:gd name="connsiteX1" fmla="*/ 1870363 w 1870363"/>
                                  <a:gd name="connsiteY1" fmla="*/ 0 h 806335"/>
                                  <a:gd name="connsiteX2" fmla="*/ 1712421 w 1870363"/>
                                  <a:gd name="connsiteY2" fmla="*/ 423949 h 806335"/>
                                  <a:gd name="connsiteX3" fmla="*/ 0 w 1870363"/>
                                  <a:gd name="connsiteY3" fmla="*/ 806335 h 806335"/>
                                  <a:gd name="connsiteX4" fmla="*/ 157941 w 1870363"/>
                                  <a:gd name="connsiteY4" fmla="*/ 382384 h 806335"/>
                                  <a:gd name="connsiteX0" fmla="*/ 141316 w 1853738"/>
                                  <a:gd name="connsiteY0" fmla="*/ 382384 h 798022"/>
                                  <a:gd name="connsiteX1" fmla="*/ 1853738 w 1853738"/>
                                  <a:gd name="connsiteY1" fmla="*/ 0 h 798022"/>
                                  <a:gd name="connsiteX2" fmla="*/ 1695796 w 1853738"/>
                                  <a:gd name="connsiteY2" fmla="*/ 423949 h 798022"/>
                                  <a:gd name="connsiteX3" fmla="*/ 0 w 1853738"/>
                                  <a:gd name="connsiteY3" fmla="*/ 798022 h 798022"/>
                                  <a:gd name="connsiteX4" fmla="*/ 141316 w 1853738"/>
                                  <a:gd name="connsiteY4" fmla="*/ 382384 h 798022"/>
                                </a:gdLst>
                                <a:ahLst/>
                                <a:cxnLst>
                                  <a:cxn ang="0">
                                    <a:pos x="connsiteX0" y="connsiteY0"/>
                                  </a:cxn>
                                  <a:cxn ang="0">
                                    <a:pos x="connsiteX1" y="connsiteY1"/>
                                  </a:cxn>
                                  <a:cxn ang="0">
                                    <a:pos x="connsiteX2" y="connsiteY2"/>
                                  </a:cxn>
                                  <a:cxn ang="0">
                                    <a:pos x="connsiteX3" y="connsiteY3"/>
                                  </a:cxn>
                                  <a:cxn ang="0">
                                    <a:pos x="connsiteX4" y="connsiteY4"/>
                                  </a:cxn>
                                </a:cxnLst>
                                <a:rect l="l" t="t" r="r" b="b"/>
                                <a:pathLst>
                                  <a:path w="1853738" h="798022">
                                    <a:moveTo>
                                      <a:pt x="141316" y="382384"/>
                                    </a:moveTo>
                                    <a:lnTo>
                                      <a:pt x="1853738" y="0"/>
                                    </a:lnTo>
                                    <a:lnTo>
                                      <a:pt x="1695796" y="423949"/>
                                    </a:lnTo>
                                    <a:lnTo>
                                      <a:pt x="0" y="798022"/>
                                    </a:lnTo>
                                    <a:lnTo>
                                      <a:pt x="141316" y="382384"/>
                                    </a:lnTo>
                                    <a:close/>
                                  </a:path>
                                </a:pathLst>
                              </a:custGeom>
                              <a:solidFill>
                                <a:srgbClr val="FFFF00"/>
                              </a:solidFill>
                              <a:ln>
                                <a:solidFill>
                                  <a:srgbClr val="FFFF00"/>
                                </a:solidFill>
                              </a:ln>
                            </p:spPr>
                            <p:style>
                              <a:lnRef idx="2">
                                <a:schemeClr val="accent1">
                                  <a:shade val="50000"/>
                                </a:schemeClr>
                              </a:lnRef>
                              <a:fillRef idx="1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lt1"/>
                              </a:fontRef>
                            </p:style>
                            <p:txBody>
                              <a:bodyPr rtlCol="0" anchor="ctr"/>
                              <a:lstStyle/>
                              <a:p>
                                <a:pPr algn="ctr"/>
                                <a:endParaRPr lang="nb-NO" dirty="0"/>
                              </a:p>
                            </p:txBody>
                          </p:sp>
                          <p:sp>
                            <p:nvSpPr>
                              <p:cNvPr id="17" name="Freeform 16"/>
                              <p:cNvSpPr/>
                              <p:nvPr/>
                            </p:nvSpPr>
                            <p:spPr>
                              <a:xfrm>
                                <a:off x="4883573" y="2104972"/>
                                <a:ext cx="1853738" cy="773085"/>
                              </a:xfrm>
                              <a:custGeom>
                                <a:avLst/>
                                <a:gdLst>
                                  <a:gd name="connsiteX0" fmla="*/ 33251 w 2152997"/>
                                  <a:gd name="connsiteY0" fmla="*/ 457200 h 789709"/>
                                  <a:gd name="connsiteX1" fmla="*/ 2152997 w 2152997"/>
                                  <a:gd name="connsiteY1" fmla="*/ 0 h 789709"/>
                                  <a:gd name="connsiteX2" fmla="*/ 1978429 w 2152997"/>
                                  <a:gd name="connsiteY2" fmla="*/ 407324 h 789709"/>
                                  <a:gd name="connsiteX3" fmla="*/ 0 w 2152997"/>
                                  <a:gd name="connsiteY3" fmla="*/ 789709 h 789709"/>
                                  <a:gd name="connsiteX4" fmla="*/ 33251 w 2152997"/>
                                  <a:gd name="connsiteY4" fmla="*/ 457200 h 789709"/>
                                  <a:gd name="connsiteX0" fmla="*/ 158912 w 2152997"/>
                                  <a:gd name="connsiteY0" fmla="*/ 424634 h 789709"/>
                                  <a:gd name="connsiteX1" fmla="*/ 2152997 w 2152997"/>
                                  <a:gd name="connsiteY1" fmla="*/ 0 h 789709"/>
                                  <a:gd name="connsiteX2" fmla="*/ 1978429 w 2152997"/>
                                  <a:gd name="connsiteY2" fmla="*/ 407324 h 789709"/>
                                  <a:gd name="connsiteX3" fmla="*/ 0 w 2152997"/>
                                  <a:gd name="connsiteY3" fmla="*/ 789709 h 789709"/>
                                  <a:gd name="connsiteX4" fmla="*/ 158912 w 2152997"/>
                                  <a:gd name="connsiteY4" fmla="*/ 424634 h 789709"/>
                                  <a:gd name="connsiteX0" fmla="*/ 142157 w 2136242"/>
                                  <a:gd name="connsiteY0" fmla="*/ 424634 h 822274"/>
                                  <a:gd name="connsiteX1" fmla="*/ 2136242 w 2136242"/>
                                  <a:gd name="connsiteY1" fmla="*/ 0 h 822274"/>
                                  <a:gd name="connsiteX2" fmla="*/ 1961674 w 2136242"/>
                                  <a:gd name="connsiteY2" fmla="*/ 407324 h 822274"/>
                                  <a:gd name="connsiteX3" fmla="*/ 0 w 2136242"/>
                                  <a:gd name="connsiteY3" fmla="*/ 822274 h 822274"/>
                                  <a:gd name="connsiteX4" fmla="*/ 142157 w 2136242"/>
                                  <a:gd name="connsiteY4" fmla="*/ 424634 h 822274"/>
                                  <a:gd name="connsiteX0" fmla="*/ 142157 w 2136242"/>
                                  <a:gd name="connsiteY0" fmla="*/ 424634 h 822274"/>
                                  <a:gd name="connsiteX1" fmla="*/ 2136242 w 2136242"/>
                                  <a:gd name="connsiteY1" fmla="*/ 0 h 822274"/>
                                  <a:gd name="connsiteX2" fmla="*/ 1777371 w 2136242"/>
                                  <a:gd name="connsiteY2" fmla="*/ 448031 h 822274"/>
                                  <a:gd name="connsiteX3" fmla="*/ 0 w 2136242"/>
                                  <a:gd name="connsiteY3" fmla="*/ 822274 h 822274"/>
                                  <a:gd name="connsiteX4" fmla="*/ 142157 w 2136242"/>
                                  <a:gd name="connsiteY4" fmla="*/ 424634 h 822274"/>
                                  <a:gd name="connsiteX0" fmla="*/ 142157 w 1868165"/>
                                  <a:gd name="connsiteY0" fmla="*/ 359503 h 757143"/>
                                  <a:gd name="connsiteX1" fmla="*/ 1868165 w 1868165"/>
                                  <a:gd name="connsiteY1" fmla="*/ 0 h 757143"/>
                                  <a:gd name="connsiteX2" fmla="*/ 1777371 w 1868165"/>
                                  <a:gd name="connsiteY2" fmla="*/ 382900 h 757143"/>
                                  <a:gd name="connsiteX3" fmla="*/ 0 w 1868165"/>
                                  <a:gd name="connsiteY3" fmla="*/ 757143 h 757143"/>
                                  <a:gd name="connsiteX4" fmla="*/ 142157 w 1868165"/>
                                  <a:gd name="connsiteY4" fmla="*/ 359503 h 757143"/>
                                  <a:gd name="connsiteX0" fmla="*/ 142157 w 1868165"/>
                                  <a:gd name="connsiteY0" fmla="*/ 359503 h 757143"/>
                                  <a:gd name="connsiteX1" fmla="*/ 1868165 w 1868165"/>
                                  <a:gd name="connsiteY1" fmla="*/ 0 h 757143"/>
                                  <a:gd name="connsiteX2" fmla="*/ 1727107 w 1868165"/>
                                  <a:gd name="connsiteY2" fmla="*/ 399182 h 757143"/>
                                  <a:gd name="connsiteX3" fmla="*/ 0 w 1868165"/>
                                  <a:gd name="connsiteY3" fmla="*/ 757143 h 757143"/>
                                  <a:gd name="connsiteX4" fmla="*/ 142157 w 1868165"/>
                                  <a:gd name="connsiteY4" fmla="*/ 359503 h 757143"/>
                                </a:gdLst>
                                <a:ahLst/>
                                <a:cxnLst>
                                  <a:cxn ang="0">
                                    <a:pos x="connsiteX0" y="connsiteY0"/>
                                  </a:cxn>
                                  <a:cxn ang="0">
                                    <a:pos x="connsiteX1" y="connsiteY1"/>
                                  </a:cxn>
                                  <a:cxn ang="0">
                                    <a:pos x="connsiteX2" y="connsiteY2"/>
                                  </a:cxn>
                                  <a:cxn ang="0">
                                    <a:pos x="connsiteX3" y="connsiteY3"/>
                                  </a:cxn>
                                  <a:cxn ang="0">
                                    <a:pos x="connsiteX4" y="connsiteY4"/>
                                  </a:cxn>
                                </a:cxnLst>
                                <a:rect l="l" t="t" r="r" b="b"/>
                                <a:pathLst>
                                  <a:path w="1868165" h="757143">
                                    <a:moveTo>
                                      <a:pt x="142157" y="359503"/>
                                    </a:moveTo>
                                    <a:lnTo>
                                      <a:pt x="1868165" y="0"/>
                                    </a:lnTo>
                                    <a:lnTo>
                                      <a:pt x="1727107" y="399182"/>
                                    </a:lnTo>
                                    <a:lnTo>
                                      <a:pt x="0" y="757143"/>
                                    </a:lnTo>
                                    <a:lnTo>
                                      <a:pt x="142157" y="359503"/>
                                    </a:lnTo>
                                    <a:close/>
                                  </a:path>
                                </a:pathLst>
                              </a:custGeom>
                              <a:solidFill>
                                <a:srgbClr val="92D050"/>
                              </a:solidFill>
                              <a:ln>
                                <a:noFill/>
                              </a:ln>
                            </p:spPr>
                            <p:style>
                              <a:lnRef idx="2">
                                <a:schemeClr val="accent1">
                                  <a:shade val="50000"/>
                                </a:schemeClr>
                              </a:lnRef>
                              <a:fillRef idx="1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lt1"/>
                              </a:fontRef>
                            </p:style>
                            <p:txBody>
                              <a:bodyPr rtlCol="0" anchor="ctr"/>
                              <a:lstStyle/>
                              <a:p>
                                <a:pPr algn="ctr"/>
                                <a:r>
                                  <a:rPr lang="nb-NO" sz="600" dirty="0" smtClean="0">
                                    <a:solidFill>
                                      <a:schemeClr val="tx1"/>
                                    </a:solidFill>
                                  </a:rPr>
                                  <a:t>GU6</a:t>
                                </a:r>
                                <a:endParaRPr lang="nb-NO" sz="600" dirty="0">
                                  <a:solidFill>
                                    <a:schemeClr val="tx1"/>
                                  </a:solidFill>
                                </a:endParaRPr>
                              </a:p>
                            </p:txBody>
                          </p:sp>
                          <p:sp>
                            <p:nvSpPr>
                              <p:cNvPr id="18" name="Freeform 17"/>
                              <p:cNvSpPr/>
                              <p:nvPr/>
                            </p:nvSpPr>
                            <p:spPr>
                              <a:xfrm>
                                <a:off x="4592628" y="2914539"/>
                                <a:ext cx="1853738" cy="773085"/>
                              </a:xfrm>
                              <a:custGeom>
                                <a:avLst/>
                                <a:gdLst>
                                  <a:gd name="connsiteX0" fmla="*/ 33251 w 2152997"/>
                                  <a:gd name="connsiteY0" fmla="*/ 457200 h 789709"/>
                                  <a:gd name="connsiteX1" fmla="*/ 2152997 w 2152997"/>
                                  <a:gd name="connsiteY1" fmla="*/ 0 h 789709"/>
                                  <a:gd name="connsiteX2" fmla="*/ 1978429 w 2152997"/>
                                  <a:gd name="connsiteY2" fmla="*/ 407324 h 789709"/>
                                  <a:gd name="connsiteX3" fmla="*/ 0 w 2152997"/>
                                  <a:gd name="connsiteY3" fmla="*/ 789709 h 789709"/>
                                  <a:gd name="connsiteX4" fmla="*/ 33251 w 2152997"/>
                                  <a:gd name="connsiteY4" fmla="*/ 457200 h 789709"/>
                                  <a:gd name="connsiteX0" fmla="*/ 158912 w 2152997"/>
                                  <a:gd name="connsiteY0" fmla="*/ 424634 h 789709"/>
                                  <a:gd name="connsiteX1" fmla="*/ 2152997 w 2152997"/>
                                  <a:gd name="connsiteY1" fmla="*/ 0 h 789709"/>
                                  <a:gd name="connsiteX2" fmla="*/ 1978429 w 2152997"/>
                                  <a:gd name="connsiteY2" fmla="*/ 407324 h 789709"/>
                                  <a:gd name="connsiteX3" fmla="*/ 0 w 2152997"/>
                                  <a:gd name="connsiteY3" fmla="*/ 789709 h 789709"/>
                                  <a:gd name="connsiteX4" fmla="*/ 158912 w 2152997"/>
                                  <a:gd name="connsiteY4" fmla="*/ 424634 h 789709"/>
                                  <a:gd name="connsiteX0" fmla="*/ 142157 w 2136242"/>
                                  <a:gd name="connsiteY0" fmla="*/ 424634 h 822274"/>
                                  <a:gd name="connsiteX1" fmla="*/ 2136242 w 2136242"/>
                                  <a:gd name="connsiteY1" fmla="*/ 0 h 822274"/>
                                  <a:gd name="connsiteX2" fmla="*/ 1961674 w 2136242"/>
                                  <a:gd name="connsiteY2" fmla="*/ 407324 h 822274"/>
                                  <a:gd name="connsiteX3" fmla="*/ 0 w 2136242"/>
                                  <a:gd name="connsiteY3" fmla="*/ 822274 h 822274"/>
                                  <a:gd name="connsiteX4" fmla="*/ 142157 w 2136242"/>
                                  <a:gd name="connsiteY4" fmla="*/ 424634 h 822274"/>
                                  <a:gd name="connsiteX0" fmla="*/ 142157 w 2136242"/>
                                  <a:gd name="connsiteY0" fmla="*/ 424634 h 822274"/>
                                  <a:gd name="connsiteX1" fmla="*/ 2136242 w 2136242"/>
                                  <a:gd name="connsiteY1" fmla="*/ 0 h 822274"/>
                                  <a:gd name="connsiteX2" fmla="*/ 1777371 w 2136242"/>
                                  <a:gd name="connsiteY2" fmla="*/ 448031 h 822274"/>
                                  <a:gd name="connsiteX3" fmla="*/ 0 w 2136242"/>
                                  <a:gd name="connsiteY3" fmla="*/ 822274 h 822274"/>
                                  <a:gd name="connsiteX4" fmla="*/ 142157 w 2136242"/>
                                  <a:gd name="connsiteY4" fmla="*/ 424634 h 822274"/>
                                  <a:gd name="connsiteX0" fmla="*/ 142157 w 1868165"/>
                                  <a:gd name="connsiteY0" fmla="*/ 359503 h 757143"/>
                                  <a:gd name="connsiteX1" fmla="*/ 1868165 w 1868165"/>
                                  <a:gd name="connsiteY1" fmla="*/ 0 h 757143"/>
                                  <a:gd name="connsiteX2" fmla="*/ 1777371 w 1868165"/>
                                  <a:gd name="connsiteY2" fmla="*/ 382900 h 757143"/>
                                  <a:gd name="connsiteX3" fmla="*/ 0 w 1868165"/>
                                  <a:gd name="connsiteY3" fmla="*/ 757143 h 757143"/>
                                  <a:gd name="connsiteX4" fmla="*/ 142157 w 1868165"/>
                                  <a:gd name="connsiteY4" fmla="*/ 359503 h 757143"/>
                                  <a:gd name="connsiteX0" fmla="*/ 142157 w 1868165"/>
                                  <a:gd name="connsiteY0" fmla="*/ 359503 h 757143"/>
                                  <a:gd name="connsiteX1" fmla="*/ 1868165 w 1868165"/>
                                  <a:gd name="connsiteY1" fmla="*/ 0 h 757143"/>
                                  <a:gd name="connsiteX2" fmla="*/ 1727107 w 1868165"/>
                                  <a:gd name="connsiteY2" fmla="*/ 399182 h 757143"/>
                                  <a:gd name="connsiteX3" fmla="*/ 0 w 1868165"/>
                                  <a:gd name="connsiteY3" fmla="*/ 757143 h 757143"/>
                                  <a:gd name="connsiteX4" fmla="*/ 142157 w 1868165"/>
                                  <a:gd name="connsiteY4" fmla="*/ 359503 h 757143"/>
                                </a:gdLst>
                                <a:ahLst/>
                                <a:cxnLst>
                                  <a:cxn ang="0">
                                    <a:pos x="connsiteX0" y="connsiteY0"/>
                                  </a:cxn>
                                  <a:cxn ang="0">
                                    <a:pos x="connsiteX1" y="connsiteY1"/>
                                  </a:cxn>
                                  <a:cxn ang="0">
                                    <a:pos x="connsiteX2" y="connsiteY2"/>
                                  </a:cxn>
                                  <a:cxn ang="0">
                                    <a:pos x="connsiteX3" y="connsiteY3"/>
                                  </a:cxn>
                                  <a:cxn ang="0">
                                    <a:pos x="connsiteX4" y="connsiteY4"/>
                                  </a:cxn>
                                </a:cxnLst>
                                <a:rect l="l" t="t" r="r" b="b"/>
                                <a:pathLst>
                                  <a:path w="1868165" h="757143">
                                    <a:moveTo>
                                      <a:pt x="142157" y="359503"/>
                                    </a:moveTo>
                                    <a:lnTo>
                                      <a:pt x="1868165" y="0"/>
                                    </a:lnTo>
                                    <a:lnTo>
                                      <a:pt x="1727107" y="399182"/>
                                    </a:lnTo>
                                    <a:lnTo>
                                      <a:pt x="0" y="757143"/>
                                    </a:lnTo>
                                    <a:lnTo>
                                      <a:pt x="142157" y="359503"/>
                                    </a:lnTo>
                                    <a:close/>
                                  </a:path>
                                </a:pathLst>
                              </a:custGeom>
                              <a:solidFill>
                                <a:srgbClr val="92D050"/>
                              </a:solidFill>
                              <a:ln>
                                <a:noFill/>
                              </a:ln>
                            </p:spPr>
                            <p:style>
                              <a:lnRef idx="2">
                                <a:schemeClr val="accent1">
                                  <a:shade val="50000"/>
                                </a:schemeClr>
                              </a:lnRef>
                              <a:fillRef idx="1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lt1"/>
                              </a:fontRef>
                            </p:style>
                            <p:txBody>
                              <a:bodyPr rtlCol="0" anchor="ctr"/>
                              <a:lstStyle/>
                              <a:p>
                                <a:pPr algn="ctr"/>
                                <a:endParaRPr lang="nb-NO"/>
                              </a:p>
                            </p:txBody>
                          </p:sp>
                          <p:cxnSp>
                            <p:nvCxnSpPr>
                              <p:cNvPr id="19" name="Straight Connector 18"/>
                              <p:cNvCxnSpPr/>
                              <p:nvPr/>
                            </p:nvCxnSpPr>
                            <p:spPr>
                              <a:xfrm flipH="1">
                                <a:off x="4206241" y="2344189"/>
                                <a:ext cx="872835" cy="2327564"/>
                              </a:xfrm>
                              <a:prstGeom prst="line">
                                <a:avLst/>
                              </a:prstGeom>
                              <a:ln w="25400"/>
                            </p:spPr>
                            <p:style>
                              <a:lnRef idx="3">
                                <a:schemeClr val="dk1"/>
                              </a:lnRef>
                              <a:fillRef idx="0">
                                <a:schemeClr val="dk1"/>
                              </a:fillRef>
                              <a:effectRef idx="2">
                                <a:schemeClr val="dk1"/>
                              </a:effectRef>
                              <a:fontRef idx="minor">
                                <a:schemeClr val="tx1"/>
                              </a:fontRef>
                            </p:style>
                          </p:cxnSp>
                          <p:sp>
                            <p:nvSpPr>
                              <p:cNvPr id="20" name="Freeform 19"/>
                              <p:cNvSpPr/>
                              <p:nvPr/>
                            </p:nvSpPr>
                            <p:spPr>
                              <a:xfrm>
                                <a:off x="6566130" y="1872217"/>
                                <a:ext cx="1853738" cy="798022"/>
                              </a:xfrm>
                              <a:custGeom>
                                <a:avLst/>
                                <a:gdLst>
                                  <a:gd name="connsiteX0" fmla="*/ 166255 w 1886989"/>
                                  <a:gd name="connsiteY0" fmla="*/ 357447 h 806335"/>
                                  <a:gd name="connsiteX1" fmla="*/ 1886989 w 1886989"/>
                                  <a:gd name="connsiteY1" fmla="*/ 0 h 806335"/>
                                  <a:gd name="connsiteX2" fmla="*/ 1729047 w 1886989"/>
                                  <a:gd name="connsiteY2" fmla="*/ 423949 h 806335"/>
                                  <a:gd name="connsiteX3" fmla="*/ 0 w 1886989"/>
                                  <a:gd name="connsiteY3" fmla="*/ 806335 h 806335"/>
                                  <a:gd name="connsiteX4" fmla="*/ 166255 w 1886989"/>
                                  <a:gd name="connsiteY4" fmla="*/ 357447 h 806335"/>
                                  <a:gd name="connsiteX0" fmla="*/ 182880 w 1886989"/>
                                  <a:gd name="connsiteY0" fmla="*/ 374072 h 806335"/>
                                  <a:gd name="connsiteX1" fmla="*/ 1886989 w 1886989"/>
                                  <a:gd name="connsiteY1" fmla="*/ 0 h 806335"/>
                                  <a:gd name="connsiteX2" fmla="*/ 1729047 w 1886989"/>
                                  <a:gd name="connsiteY2" fmla="*/ 423949 h 806335"/>
                                  <a:gd name="connsiteX3" fmla="*/ 0 w 1886989"/>
                                  <a:gd name="connsiteY3" fmla="*/ 806335 h 806335"/>
                                  <a:gd name="connsiteX4" fmla="*/ 182880 w 1886989"/>
                                  <a:gd name="connsiteY4" fmla="*/ 374072 h 806335"/>
                                  <a:gd name="connsiteX0" fmla="*/ 166254 w 1870363"/>
                                  <a:gd name="connsiteY0" fmla="*/ 374072 h 806335"/>
                                  <a:gd name="connsiteX1" fmla="*/ 1870363 w 1870363"/>
                                  <a:gd name="connsiteY1" fmla="*/ 0 h 806335"/>
                                  <a:gd name="connsiteX2" fmla="*/ 1712421 w 1870363"/>
                                  <a:gd name="connsiteY2" fmla="*/ 423949 h 806335"/>
                                  <a:gd name="connsiteX3" fmla="*/ 0 w 1870363"/>
                                  <a:gd name="connsiteY3" fmla="*/ 806335 h 806335"/>
                                  <a:gd name="connsiteX4" fmla="*/ 166254 w 1870363"/>
                                  <a:gd name="connsiteY4" fmla="*/ 374072 h 806335"/>
                                  <a:gd name="connsiteX0" fmla="*/ 157941 w 1870363"/>
                                  <a:gd name="connsiteY0" fmla="*/ 382384 h 806335"/>
                                  <a:gd name="connsiteX1" fmla="*/ 1870363 w 1870363"/>
                                  <a:gd name="connsiteY1" fmla="*/ 0 h 806335"/>
                                  <a:gd name="connsiteX2" fmla="*/ 1712421 w 1870363"/>
                                  <a:gd name="connsiteY2" fmla="*/ 423949 h 806335"/>
                                  <a:gd name="connsiteX3" fmla="*/ 0 w 1870363"/>
                                  <a:gd name="connsiteY3" fmla="*/ 806335 h 806335"/>
                                  <a:gd name="connsiteX4" fmla="*/ 157941 w 1870363"/>
                                  <a:gd name="connsiteY4" fmla="*/ 382384 h 806335"/>
                                  <a:gd name="connsiteX0" fmla="*/ 141316 w 1853738"/>
                                  <a:gd name="connsiteY0" fmla="*/ 382384 h 798022"/>
                                  <a:gd name="connsiteX1" fmla="*/ 1853738 w 1853738"/>
                                  <a:gd name="connsiteY1" fmla="*/ 0 h 798022"/>
                                  <a:gd name="connsiteX2" fmla="*/ 1695796 w 1853738"/>
                                  <a:gd name="connsiteY2" fmla="*/ 423949 h 798022"/>
                                  <a:gd name="connsiteX3" fmla="*/ 0 w 1853738"/>
                                  <a:gd name="connsiteY3" fmla="*/ 798022 h 798022"/>
                                  <a:gd name="connsiteX4" fmla="*/ 141316 w 1853738"/>
                                  <a:gd name="connsiteY4" fmla="*/ 382384 h 798022"/>
                                </a:gdLst>
                                <a:ahLst/>
                                <a:cxnLst>
                                  <a:cxn ang="0">
                                    <a:pos x="connsiteX0" y="connsiteY0"/>
                                  </a:cxn>
                                  <a:cxn ang="0">
                                    <a:pos x="connsiteX1" y="connsiteY1"/>
                                  </a:cxn>
                                  <a:cxn ang="0">
                                    <a:pos x="connsiteX2" y="connsiteY2"/>
                                  </a:cxn>
                                  <a:cxn ang="0">
                                    <a:pos x="connsiteX3" y="connsiteY3"/>
                                  </a:cxn>
                                  <a:cxn ang="0">
                                    <a:pos x="connsiteX4" y="connsiteY4"/>
                                  </a:cxn>
                                </a:cxnLst>
                                <a:rect l="l" t="t" r="r" b="b"/>
                                <a:pathLst>
                                  <a:path w="1853738" h="798022">
                                    <a:moveTo>
                                      <a:pt x="141316" y="382384"/>
                                    </a:moveTo>
                                    <a:lnTo>
                                      <a:pt x="1853738" y="0"/>
                                    </a:lnTo>
                                    <a:lnTo>
                                      <a:pt x="1695796" y="423949"/>
                                    </a:lnTo>
                                    <a:lnTo>
                                      <a:pt x="0" y="798022"/>
                                    </a:lnTo>
                                    <a:lnTo>
                                      <a:pt x="141316" y="382384"/>
                                    </a:lnTo>
                                    <a:close/>
                                  </a:path>
                                </a:pathLst>
                              </a:custGeom>
                              <a:solidFill>
                                <a:srgbClr val="FFFF00"/>
                              </a:solidFill>
                              <a:ln>
                                <a:solidFill>
                                  <a:srgbClr val="FFFF00"/>
                                </a:solidFill>
                              </a:ln>
                            </p:spPr>
                            <p:style>
                              <a:lnRef idx="2">
                                <a:schemeClr val="accent1">
                                  <a:shade val="50000"/>
                                </a:schemeClr>
                              </a:lnRef>
                              <a:fillRef idx="1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lt1"/>
                              </a:fontRef>
                            </p:style>
                            <p:txBody>
                              <a:bodyPr rtlCol="0" anchor="ctr"/>
                              <a:lstStyle/>
                              <a:p>
                                <a:pPr algn="ctr"/>
                                <a:endParaRPr lang="nb-NO" dirty="0"/>
                              </a:p>
                            </p:txBody>
                          </p:sp>
                          <p:sp>
                            <p:nvSpPr>
                              <p:cNvPr id="21" name="Freeform 20"/>
                              <p:cNvSpPr/>
                              <p:nvPr/>
                            </p:nvSpPr>
                            <p:spPr>
                              <a:xfrm>
                                <a:off x="6699133" y="1506456"/>
                                <a:ext cx="1853738" cy="773085"/>
                              </a:xfrm>
                              <a:custGeom>
                                <a:avLst/>
                                <a:gdLst>
                                  <a:gd name="connsiteX0" fmla="*/ 33251 w 2152997"/>
                                  <a:gd name="connsiteY0" fmla="*/ 457200 h 789709"/>
                                  <a:gd name="connsiteX1" fmla="*/ 2152997 w 2152997"/>
                                  <a:gd name="connsiteY1" fmla="*/ 0 h 789709"/>
                                  <a:gd name="connsiteX2" fmla="*/ 1978429 w 2152997"/>
                                  <a:gd name="connsiteY2" fmla="*/ 407324 h 789709"/>
                                  <a:gd name="connsiteX3" fmla="*/ 0 w 2152997"/>
                                  <a:gd name="connsiteY3" fmla="*/ 789709 h 789709"/>
                                  <a:gd name="connsiteX4" fmla="*/ 33251 w 2152997"/>
                                  <a:gd name="connsiteY4" fmla="*/ 457200 h 789709"/>
                                  <a:gd name="connsiteX0" fmla="*/ 158912 w 2152997"/>
                                  <a:gd name="connsiteY0" fmla="*/ 424634 h 789709"/>
                                  <a:gd name="connsiteX1" fmla="*/ 2152997 w 2152997"/>
                                  <a:gd name="connsiteY1" fmla="*/ 0 h 789709"/>
                                  <a:gd name="connsiteX2" fmla="*/ 1978429 w 2152997"/>
                                  <a:gd name="connsiteY2" fmla="*/ 407324 h 789709"/>
                                  <a:gd name="connsiteX3" fmla="*/ 0 w 2152997"/>
                                  <a:gd name="connsiteY3" fmla="*/ 789709 h 789709"/>
                                  <a:gd name="connsiteX4" fmla="*/ 158912 w 2152997"/>
                                  <a:gd name="connsiteY4" fmla="*/ 424634 h 789709"/>
                                  <a:gd name="connsiteX0" fmla="*/ 142157 w 2136242"/>
                                  <a:gd name="connsiteY0" fmla="*/ 424634 h 822274"/>
                                  <a:gd name="connsiteX1" fmla="*/ 2136242 w 2136242"/>
                                  <a:gd name="connsiteY1" fmla="*/ 0 h 822274"/>
                                  <a:gd name="connsiteX2" fmla="*/ 1961674 w 2136242"/>
                                  <a:gd name="connsiteY2" fmla="*/ 407324 h 822274"/>
                                  <a:gd name="connsiteX3" fmla="*/ 0 w 2136242"/>
                                  <a:gd name="connsiteY3" fmla="*/ 822274 h 822274"/>
                                  <a:gd name="connsiteX4" fmla="*/ 142157 w 2136242"/>
                                  <a:gd name="connsiteY4" fmla="*/ 424634 h 822274"/>
                                  <a:gd name="connsiteX0" fmla="*/ 142157 w 2136242"/>
                                  <a:gd name="connsiteY0" fmla="*/ 424634 h 822274"/>
                                  <a:gd name="connsiteX1" fmla="*/ 2136242 w 2136242"/>
                                  <a:gd name="connsiteY1" fmla="*/ 0 h 822274"/>
                                  <a:gd name="connsiteX2" fmla="*/ 1777371 w 2136242"/>
                                  <a:gd name="connsiteY2" fmla="*/ 448031 h 822274"/>
                                  <a:gd name="connsiteX3" fmla="*/ 0 w 2136242"/>
                                  <a:gd name="connsiteY3" fmla="*/ 822274 h 822274"/>
                                  <a:gd name="connsiteX4" fmla="*/ 142157 w 2136242"/>
                                  <a:gd name="connsiteY4" fmla="*/ 424634 h 822274"/>
                                  <a:gd name="connsiteX0" fmla="*/ 142157 w 1868165"/>
                                  <a:gd name="connsiteY0" fmla="*/ 359503 h 757143"/>
                                  <a:gd name="connsiteX1" fmla="*/ 1868165 w 1868165"/>
                                  <a:gd name="connsiteY1" fmla="*/ 0 h 757143"/>
                                  <a:gd name="connsiteX2" fmla="*/ 1777371 w 1868165"/>
                                  <a:gd name="connsiteY2" fmla="*/ 382900 h 757143"/>
                                  <a:gd name="connsiteX3" fmla="*/ 0 w 1868165"/>
                                  <a:gd name="connsiteY3" fmla="*/ 757143 h 757143"/>
                                  <a:gd name="connsiteX4" fmla="*/ 142157 w 1868165"/>
                                  <a:gd name="connsiteY4" fmla="*/ 359503 h 757143"/>
                                  <a:gd name="connsiteX0" fmla="*/ 142157 w 1868165"/>
                                  <a:gd name="connsiteY0" fmla="*/ 359503 h 757143"/>
                                  <a:gd name="connsiteX1" fmla="*/ 1868165 w 1868165"/>
                                  <a:gd name="connsiteY1" fmla="*/ 0 h 757143"/>
                                  <a:gd name="connsiteX2" fmla="*/ 1727107 w 1868165"/>
                                  <a:gd name="connsiteY2" fmla="*/ 399182 h 757143"/>
                                  <a:gd name="connsiteX3" fmla="*/ 0 w 1868165"/>
                                  <a:gd name="connsiteY3" fmla="*/ 757143 h 757143"/>
                                  <a:gd name="connsiteX4" fmla="*/ 142157 w 1868165"/>
                                  <a:gd name="connsiteY4" fmla="*/ 359503 h 757143"/>
                                </a:gdLst>
                                <a:ahLst/>
                                <a:cxnLst>
                                  <a:cxn ang="0">
                                    <a:pos x="connsiteX0" y="connsiteY0"/>
                                  </a:cxn>
                                  <a:cxn ang="0">
                                    <a:pos x="connsiteX1" y="connsiteY1"/>
                                  </a:cxn>
                                  <a:cxn ang="0">
                                    <a:pos x="connsiteX2" y="connsiteY2"/>
                                  </a:cxn>
                                  <a:cxn ang="0">
                                    <a:pos x="connsiteX3" y="connsiteY3"/>
                                  </a:cxn>
                                  <a:cxn ang="0">
                                    <a:pos x="connsiteX4" y="connsiteY4"/>
                                  </a:cxn>
                                </a:cxnLst>
                                <a:rect l="l" t="t" r="r" b="b"/>
                                <a:pathLst>
                                  <a:path w="1868165" h="757143">
                                    <a:moveTo>
                                      <a:pt x="142157" y="359503"/>
                                    </a:moveTo>
                                    <a:lnTo>
                                      <a:pt x="1868165" y="0"/>
                                    </a:lnTo>
                                    <a:lnTo>
                                      <a:pt x="1727107" y="399182"/>
                                    </a:lnTo>
                                    <a:lnTo>
                                      <a:pt x="0" y="757143"/>
                                    </a:lnTo>
                                    <a:lnTo>
                                      <a:pt x="142157" y="359503"/>
                                    </a:lnTo>
                                    <a:close/>
                                  </a:path>
                                </a:pathLst>
                              </a:custGeom>
                              <a:solidFill>
                                <a:srgbClr val="92D050"/>
                              </a:solidFill>
                              <a:ln>
                                <a:noFill/>
                              </a:ln>
                            </p:spPr>
                            <p:style>
                              <a:lnRef idx="2">
                                <a:schemeClr val="accent1">
                                  <a:shade val="50000"/>
                                </a:schemeClr>
                              </a:lnRef>
                              <a:fillRef idx="1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lt1"/>
                              </a:fontRef>
                            </p:style>
                            <p:txBody>
                              <a:bodyPr rtlCol="0" anchor="ctr"/>
                              <a:lstStyle/>
                              <a:p>
                                <a:pPr algn="ctr"/>
                                <a:endParaRPr lang="nb-NO" sz="600"/>
                              </a:p>
                            </p:txBody>
                          </p:sp>
                          <p:sp>
                            <p:nvSpPr>
                              <p:cNvPr id="22" name="Freeform 21"/>
                              <p:cNvSpPr/>
                              <p:nvPr/>
                            </p:nvSpPr>
                            <p:spPr>
                              <a:xfrm>
                                <a:off x="6408188" y="2306787"/>
                                <a:ext cx="1853738" cy="773085"/>
                              </a:xfrm>
                              <a:custGeom>
                                <a:avLst/>
                                <a:gdLst>
                                  <a:gd name="connsiteX0" fmla="*/ 33251 w 2152997"/>
                                  <a:gd name="connsiteY0" fmla="*/ 457200 h 789709"/>
                                  <a:gd name="connsiteX1" fmla="*/ 2152997 w 2152997"/>
                                  <a:gd name="connsiteY1" fmla="*/ 0 h 789709"/>
                                  <a:gd name="connsiteX2" fmla="*/ 1978429 w 2152997"/>
                                  <a:gd name="connsiteY2" fmla="*/ 407324 h 789709"/>
                                  <a:gd name="connsiteX3" fmla="*/ 0 w 2152997"/>
                                  <a:gd name="connsiteY3" fmla="*/ 789709 h 789709"/>
                                  <a:gd name="connsiteX4" fmla="*/ 33251 w 2152997"/>
                                  <a:gd name="connsiteY4" fmla="*/ 457200 h 789709"/>
                                  <a:gd name="connsiteX0" fmla="*/ 158912 w 2152997"/>
                                  <a:gd name="connsiteY0" fmla="*/ 424634 h 789709"/>
                                  <a:gd name="connsiteX1" fmla="*/ 2152997 w 2152997"/>
                                  <a:gd name="connsiteY1" fmla="*/ 0 h 789709"/>
                                  <a:gd name="connsiteX2" fmla="*/ 1978429 w 2152997"/>
                                  <a:gd name="connsiteY2" fmla="*/ 407324 h 789709"/>
                                  <a:gd name="connsiteX3" fmla="*/ 0 w 2152997"/>
                                  <a:gd name="connsiteY3" fmla="*/ 789709 h 789709"/>
                                  <a:gd name="connsiteX4" fmla="*/ 158912 w 2152997"/>
                                  <a:gd name="connsiteY4" fmla="*/ 424634 h 789709"/>
                                  <a:gd name="connsiteX0" fmla="*/ 142157 w 2136242"/>
                                  <a:gd name="connsiteY0" fmla="*/ 424634 h 822274"/>
                                  <a:gd name="connsiteX1" fmla="*/ 2136242 w 2136242"/>
                                  <a:gd name="connsiteY1" fmla="*/ 0 h 822274"/>
                                  <a:gd name="connsiteX2" fmla="*/ 1961674 w 2136242"/>
                                  <a:gd name="connsiteY2" fmla="*/ 407324 h 822274"/>
                                  <a:gd name="connsiteX3" fmla="*/ 0 w 2136242"/>
                                  <a:gd name="connsiteY3" fmla="*/ 822274 h 822274"/>
                                  <a:gd name="connsiteX4" fmla="*/ 142157 w 2136242"/>
                                  <a:gd name="connsiteY4" fmla="*/ 424634 h 822274"/>
                                  <a:gd name="connsiteX0" fmla="*/ 142157 w 2136242"/>
                                  <a:gd name="connsiteY0" fmla="*/ 424634 h 822274"/>
                                  <a:gd name="connsiteX1" fmla="*/ 2136242 w 2136242"/>
                                  <a:gd name="connsiteY1" fmla="*/ 0 h 822274"/>
                                  <a:gd name="connsiteX2" fmla="*/ 1777371 w 2136242"/>
                                  <a:gd name="connsiteY2" fmla="*/ 448031 h 822274"/>
                                  <a:gd name="connsiteX3" fmla="*/ 0 w 2136242"/>
                                  <a:gd name="connsiteY3" fmla="*/ 822274 h 822274"/>
                                  <a:gd name="connsiteX4" fmla="*/ 142157 w 2136242"/>
                                  <a:gd name="connsiteY4" fmla="*/ 424634 h 822274"/>
                                  <a:gd name="connsiteX0" fmla="*/ 142157 w 1868165"/>
                                  <a:gd name="connsiteY0" fmla="*/ 359503 h 757143"/>
                                  <a:gd name="connsiteX1" fmla="*/ 1868165 w 1868165"/>
                                  <a:gd name="connsiteY1" fmla="*/ 0 h 757143"/>
                                  <a:gd name="connsiteX2" fmla="*/ 1777371 w 1868165"/>
                                  <a:gd name="connsiteY2" fmla="*/ 382900 h 757143"/>
                                  <a:gd name="connsiteX3" fmla="*/ 0 w 1868165"/>
                                  <a:gd name="connsiteY3" fmla="*/ 757143 h 757143"/>
                                  <a:gd name="connsiteX4" fmla="*/ 142157 w 1868165"/>
                                  <a:gd name="connsiteY4" fmla="*/ 359503 h 757143"/>
                                  <a:gd name="connsiteX0" fmla="*/ 142157 w 1868165"/>
                                  <a:gd name="connsiteY0" fmla="*/ 359503 h 757143"/>
                                  <a:gd name="connsiteX1" fmla="*/ 1868165 w 1868165"/>
                                  <a:gd name="connsiteY1" fmla="*/ 0 h 757143"/>
                                  <a:gd name="connsiteX2" fmla="*/ 1727107 w 1868165"/>
                                  <a:gd name="connsiteY2" fmla="*/ 399182 h 757143"/>
                                  <a:gd name="connsiteX3" fmla="*/ 0 w 1868165"/>
                                  <a:gd name="connsiteY3" fmla="*/ 757143 h 757143"/>
                                  <a:gd name="connsiteX4" fmla="*/ 142157 w 1868165"/>
                                  <a:gd name="connsiteY4" fmla="*/ 359503 h 757143"/>
                                </a:gdLst>
                                <a:ahLst/>
                                <a:cxnLst>
                                  <a:cxn ang="0">
                                    <a:pos x="connsiteX0" y="connsiteY0"/>
                                  </a:cxn>
                                  <a:cxn ang="0">
                                    <a:pos x="connsiteX1" y="connsiteY1"/>
                                  </a:cxn>
                                  <a:cxn ang="0">
                                    <a:pos x="connsiteX2" y="connsiteY2"/>
                                  </a:cxn>
                                  <a:cxn ang="0">
                                    <a:pos x="connsiteX3" y="connsiteY3"/>
                                  </a:cxn>
                                  <a:cxn ang="0">
                                    <a:pos x="connsiteX4" y="connsiteY4"/>
                                  </a:cxn>
                                </a:cxnLst>
                                <a:rect l="l" t="t" r="r" b="b"/>
                                <a:pathLst>
                                  <a:path w="1868165" h="757143">
                                    <a:moveTo>
                                      <a:pt x="142157" y="359503"/>
                                    </a:moveTo>
                                    <a:lnTo>
                                      <a:pt x="1868165" y="0"/>
                                    </a:lnTo>
                                    <a:lnTo>
                                      <a:pt x="1727107" y="399182"/>
                                    </a:lnTo>
                                    <a:lnTo>
                                      <a:pt x="0" y="757143"/>
                                    </a:lnTo>
                                    <a:lnTo>
                                      <a:pt x="142157" y="359503"/>
                                    </a:lnTo>
                                    <a:close/>
                                  </a:path>
                                </a:pathLst>
                              </a:custGeom>
                              <a:solidFill>
                                <a:srgbClr val="92D050"/>
                              </a:solidFill>
                              <a:ln>
                                <a:noFill/>
                              </a:ln>
                            </p:spPr>
                            <p:style>
                              <a:lnRef idx="2">
                                <a:schemeClr val="accent1">
                                  <a:shade val="50000"/>
                                </a:schemeClr>
                              </a:lnRef>
                              <a:fillRef idx="1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lt1"/>
                              </a:fontRef>
                            </p:style>
                            <p:txBody>
                              <a:bodyPr rtlCol="0" anchor="ctr"/>
                              <a:lstStyle/>
                              <a:p>
                                <a:pPr algn="ctr"/>
                                <a:endParaRPr lang="nb-NO"/>
                              </a:p>
                            </p:txBody>
                          </p:sp>
                          <p:cxnSp>
                            <p:nvCxnSpPr>
                              <p:cNvPr id="23" name="Straight Connector 22"/>
                              <p:cNvCxnSpPr/>
                              <p:nvPr/>
                            </p:nvCxnSpPr>
                            <p:spPr>
                              <a:xfrm flipH="1">
                                <a:off x="6043355" y="1737360"/>
                                <a:ext cx="839584" cy="2322022"/>
                              </a:xfrm>
                              <a:prstGeom prst="line">
                                <a:avLst/>
                              </a:prstGeom>
                              <a:ln w="25400"/>
                            </p:spPr>
                            <p:style>
                              <a:lnRef idx="3">
                                <a:schemeClr val="dk1"/>
                              </a:lnRef>
                              <a:fillRef idx="0">
                                <a:schemeClr val="dk1"/>
                              </a:fillRef>
                              <a:effectRef idx="2">
                                <a:schemeClr val="dk1"/>
                              </a:effectRef>
                              <a:fontRef idx="minor">
                                <a:schemeClr val="tx1"/>
                              </a:fontRef>
                            </p:style>
                          </p:cxnSp>
                          <p:sp>
                            <p:nvSpPr>
                              <p:cNvPr id="24" name="Freeform 23"/>
                              <p:cNvSpPr/>
                              <p:nvPr/>
                            </p:nvSpPr>
                            <p:spPr>
                              <a:xfrm>
                                <a:off x="8439726" y="1075121"/>
                                <a:ext cx="1853738" cy="798022"/>
                              </a:xfrm>
                              <a:custGeom>
                                <a:avLst/>
                                <a:gdLst>
                                  <a:gd name="connsiteX0" fmla="*/ 166255 w 1886989"/>
                                  <a:gd name="connsiteY0" fmla="*/ 357447 h 806335"/>
                                  <a:gd name="connsiteX1" fmla="*/ 1886989 w 1886989"/>
                                  <a:gd name="connsiteY1" fmla="*/ 0 h 806335"/>
                                  <a:gd name="connsiteX2" fmla="*/ 1729047 w 1886989"/>
                                  <a:gd name="connsiteY2" fmla="*/ 423949 h 806335"/>
                                  <a:gd name="connsiteX3" fmla="*/ 0 w 1886989"/>
                                  <a:gd name="connsiteY3" fmla="*/ 806335 h 806335"/>
                                  <a:gd name="connsiteX4" fmla="*/ 166255 w 1886989"/>
                                  <a:gd name="connsiteY4" fmla="*/ 357447 h 806335"/>
                                  <a:gd name="connsiteX0" fmla="*/ 182880 w 1886989"/>
                                  <a:gd name="connsiteY0" fmla="*/ 374072 h 806335"/>
                                  <a:gd name="connsiteX1" fmla="*/ 1886989 w 1886989"/>
                                  <a:gd name="connsiteY1" fmla="*/ 0 h 806335"/>
                                  <a:gd name="connsiteX2" fmla="*/ 1729047 w 1886989"/>
                                  <a:gd name="connsiteY2" fmla="*/ 423949 h 806335"/>
                                  <a:gd name="connsiteX3" fmla="*/ 0 w 1886989"/>
                                  <a:gd name="connsiteY3" fmla="*/ 806335 h 806335"/>
                                  <a:gd name="connsiteX4" fmla="*/ 182880 w 1886989"/>
                                  <a:gd name="connsiteY4" fmla="*/ 374072 h 806335"/>
                                  <a:gd name="connsiteX0" fmla="*/ 166254 w 1870363"/>
                                  <a:gd name="connsiteY0" fmla="*/ 374072 h 806335"/>
                                  <a:gd name="connsiteX1" fmla="*/ 1870363 w 1870363"/>
                                  <a:gd name="connsiteY1" fmla="*/ 0 h 806335"/>
                                  <a:gd name="connsiteX2" fmla="*/ 1712421 w 1870363"/>
                                  <a:gd name="connsiteY2" fmla="*/ 423949 h 806335"/>
                                  <a:gd name="connsiteX3" fmla="*/ 0 w 1870363"/>
                                  <a:gd name="connsiteY3" fmla="*/ 806335 h 806335"/>
                                  <a:gd name="connsiteX4" fmla="*/ 166254 w 1870363"/>
                                  <a:gd name="connsiteY4" fmla="*/ 374072 h 806335"/>
                                  <a:gd name="connsiteX0" fmla="*/ 157941 w 1870363"/>
                                  <a:gd name="connsiteY0" fmla="*/ 382384 h 806335"/>
                                  <a:gd name="connsiteX1" fmla="*/ 1870363 w 1870363"/>
                                  <a:gd name="connsiteY1" fmla="*/ 0 h 806335"/>
                                  <a:gd name="connsiteX2" fmla="*/ 1712421 w 1870363"/>
                                  <a:gd name="connsiteY2" fmla="*/ 423949 h 806335"/>
                                  <a:gd name="connsiteX3" fmla="*/ 0 w 1870363"/>
                                  <a:gd name="connsiteY3" fmla="*/ 806335 h 806335"/>
                                  <a:gd name="connsiteX4" fmla="*/ 157941 w 1870363"/>
                                  <a:gd name="connsiteY4" fmla="*/ 382384 h 806335"/>
                                  <a:gd name="connsiteX0" fmla="*/ 141316 w 1853738"/>
                                  <a:gd name="connsiteY0" fmla="*/ 382384 h 798022"/>
                                  <a:gd name="connsiteX1" fmla="*/ 1853738 w 1853738"/>
                                  <a:gd name="connsiteY1" fmla="*/ 0 h 798022"/>
                                  <a:gd name="connsiteX2" fmla="*/ 1695796 w 1853738"/>
                                  <a:gd name="connsiteY2" fmla="*/ 423949 h 798022"/>
                                  <a:gd name="connsiteX3" fmla="*/ 0 w 1853738"/>
                                  <a:gd name="connsiteY3" fmla="*/ 798022 h 798022"/>
                                  <a:gd name="connsiteX4" fmla="*/ 141316 w 1853738"/>
                                  <a:gd name="connsiteY4" fmla="*/ 382384 h 798022"/>
                                </a:gdLst>
                                <a:ahLst/>
                                <a:cxnLst>
                                  <a:cxn ang="0">
                                    <a:pos x="connsiteX0" y="connsiteY0"/>
                                  </a:cxn>
                                  <a:cxn ang="0">
                                    <a:pos x="connsiteX1" y="connsiteY1"/>
                                  </a:cxn>
                                  <a:cxn ang="0">
                                    <a:pos x="connsiteX2" y="connsiteY2"/>
                                  </a:cxn>
                                  <a:cxn ang="0">
                                    <a:pos x="connsiteX3" y="connsiteY3"/>
                                  </a:cxn>
                                  <a:cxn ang="0">
                                    <a:pos x="connsiteX4" y="connsiteY4"/>
                                  </a:cxn>
                                </a:cxnLst>
                                <a:rect l="l" t="t" r="r" b="b"/>
                                <a:pathLst>
                                  <a:path w="1853738" h="798022">
                                    <a:moveTo>
                                      <a:pt x="141316" y="382384"/>
                                    </a:moveTo>
                                    <a:lnTo>
                                      <a:pt x="1853738" y="0"/>
                                    </a:lnTo>
                                    <a:lnTo>
                                      <a:pt x="1695796" y="423949"/>
                                    </a:lnTo>
                                    <a:lnTo>
                                      <a:pt x="0" y="798022"/>
                                    </a:lnTo>
                                    <a:lnTo>
                                      <a:pt x="141316" y="382384"/>
                                    </a:lnTo>
                                    <a:close/>
                                  </a:path>
                                </a:pathLst>
                              </a:custGeom>
                              <a:solidFill>
                                <a:srgbClr val="FFFF00"/>
                              </a:solidFill>
                              <a:ln>
                                <a:solidFill>
                                  <a:srgbClr val="FFFF00"/>
                                </a:solidFill>
                              </a:ln>
                            </p:spPr>
                            <p:style>
                              <a:lnRef idx="2">
                                <a:schemeClr val="accent1">
                                  <a:shade val="50000"/>
                                </a:schemeClr>
                              </a:lnRef>
                              <a:fillRef idx="1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lt1"/>
                              </a:fontRef>
                            </p:style>
                            <p:txBody>
                              <a:bodyPr rtlCol="0" anchor="ctr"/>
                              <a:lstStyle/>
                              <a:p>
                                <a:pPr algn="ctr"/>
                                <a:endParaRPr lang="nb-NO" dirty="0"/>
                              </a:p>
                            </p:txBody>
                          </p:sp>
                          <p:sp>
                            <p:nvSpPr>
                              <p:cNvPr id="25" name="Freeform 24"/>
                              <p:cNvSpPr/>
                              <p:nvPr/>
                            </p:nvSpPr>
                            <p:spPr>
                              <a:xfrm>
                                <a:off x="8564416" y="709360"/>
                                <a:ext cx="1853738" cy="773085"/>
                              </a:xfrm>
                              <a:custGeom>
                                <a:avLst/>
                                <a:gdLst>
                                  <a:gd name="connsiteX0" fmla="*/ 33251 w 2152997"/>
                                  <a:gd name="connsiteY0" fmla="*/ 457200 h 789709"/>
                                  <a:gd name="connsiteX1" fmla="*/ 2152997 w 2152997"/>
                                  <a:gd name="connsiteY1" fmla="*/ 0 h 789709"/>
                                  <a:gd name="connsiteX2" fmla="*/ 1978429 w 2152997"/>
                                  <a:gd name="connsiteY2" fmla="*/ 407324 h 789709"/>
                                  <a:gd name="connsiteX3" fmla="*/ 0 w 2152997"/>
                                  <a:gd name="connsiteY3" fmla="*/ 789709 h 789709"/>
                                  <a:gd name="connsiteX4" fmla="*/ 33251 w 2152997"/>
                                  <a:gd name="connsiteY4" fmla="*/ 457200 h 789709"/>
                                  <a:gd name="connsiteX0" fmla="*/ 158912 w 2152997"/>
                                  <a:gd name="connsiteY0" fmla="*/ 424634 h 789709"/>
                                  <a:gd name="connsiteX1" fmla="*/ 2152997 w 2152997"/>
                                  <a:gd name="connsiteY1" fmla="*/ 0 h 789709"/>
                                  <a:gd name="connsiteX2" fmla="*/ 1978429 w 2152997"/>
                                  <a:gd name="connsiteY2" fmla="*/ 407324 h 789709"/>
                                  <a:gd name="connsiteX3" fmla="*/ 0 w 2152997"/>
                                  <a:gd name="connsiteY3" fmla="*/ 789709 h 789709"/>
                                  <a:gd name="connsiteX4" fmla="*/ 158912 w 2152997"/>
                                  <a:gd name="connsiteY4" fmla="*/ 424634 h 789709"/>
                                  <a:gd name="connsiteX0" fmla="*/ 142157 w 2136242"/>
                                  <a:gd name="connsiteY0" fmla="*/ 424634 h 822274"/>
                                  <a:gd name="connsiteX1" fmla="*/ 2136242 w 2136242"/>
                                  <a:gd name="connsiteY1" fmla="*/ 0 h 822274"/>
                                  <a:gd name="connsiteX2" fmla="*/ 1961674 w 2136242"/>
                                  <a:gd name="connsiteY2" fmla="*/ 407324 h 822274"/>
                                  <a:gd name="connsiteX3" fmla="*/ 0 w 2136242"/>
                                  <a:gd name="connsiteY3" fmla="*/ 822274 h 822274"/>
                                  <a:gd name="connsiteX4" fmla="*/ 142157 w 2136242"/>
                                  <a:gd name="connsiteY4" fmla="*/ 424634 h 822274"/>
                                  <a:gd name="connsiteX0" fmla="*/ 142157 w 2136242"/>
                                  <a:gd name="connsiteY0" fmla="*/ 424634 h 822274"/>
                                  <a:gd name="connsiteX1" fmla="*/ 2136242 w 2136242"/>
                                  <a:gd name="connsiteY1" fmla="*/ 0 h 822274"/>
                                  <a:gd name="connsiteX2" fmla="*/ 1777371 w 2136242"/>
                                  <a:gd name="connsiteY2" fmla="*/ 448031 h 822274"/>
                                  <a:gd name="connsiteX3" fmla="*/ 0 w 2136242"/>
                                  <a:gd name="connsiteY3" fmla="*/ 822274 h 822274"/>
                                  <a:gd name="connsiteX4" fmla="*/ 142157 w 2136242"/>
                                  <a:gd name="connsiteY4" fmla="*/ 424634 h 822274"/>
                                  <a:gd name="connsiteX0" fmla="*/ 142157 w 1868165"/>
                                  <a:gd name="connsiteY0" fmla="*/ 359503 h 757143"/>
                                  <a:gd name="connsiteX1" fmla="*/ 1868165 w 1868165"/>
                                  <a:gd name="connsiteY1" fmla="*/ 0 h 757143"/>
                                  <a:gd name="connsiteX2" fmla="*/ 1777371 w 1868165"/>
                                  <a:gd name="connsiteY2" fmla="*/ 382900 h 757143"/>
                                  <a:gd name="connsiteX3" fmla="*/ 0 w 1868165"/>
                                  <a:gd name="connsiteY3" fmla="*/ 757143 h 757143"/>
                                  <a:gd name="connsiteX4" fmla="*/ 142157 w 1868165"/>
                                  <a:gd name="connsiteY4" fmla="*/ 359503 h 757143"/>
                                  <a:gd name="connsiteX0" fmla="*/ 142157 w 1868165"/>
                                  <a:gd name="connsiteY0" fmla="*/ 359503 h 757143"/>
                                  <a:gd name="connsiteX1" fmla="*/ 1868165 w 1868165"/>
                                  <a:gd name="connsiteY1" fmla="*/ 0 h 757143"/>
                                  <a:gd name="connsiteX2" fmla="*/ 1727107 w 1868165"/>
                                  <a:gd name="connsiteY2" fmla="*/ 399182 h 757143"/>
                                  <a:gd name="connsiteX3" fmla="*/ 0 w 1868165"/>
                                  <a:gd name="connsiteY3" fmla="*/ 757143 h 757143"/>
                                  <a:gd name="connsiteX4" fmla="*/ 142157 w 1868165"/>
                                  <a:gd name="connsiteY4" fmla="*/ 359503 h 757143"/>
                                </a:gdLst>
                                <a:ahLst/>
                                <a:cxnLst>
                                  <a:cxn ang="0">
                                    <a:pos x="connsiteX0" y="connsiteY0"/>
                                  </a:cxn>
                                  <a:cxn ang="0">
                                    <a:pos x="connsiteX1" y="connsiteY1"/>
                                  </a:cxn>
                                  <a:cxn ang="0">
                                    <a:pos x="connsiteX2" y="connsiteY2"/>
                                  </a:cxn>
                                  <a:cxn ang="0">
                                    <a:pos x="connsiteX3" y="connsiteY3"/>
                                  </a:cxn>
                                  <a:cxn ang="0">
                                    <a:pos x="connsiteX4" y="connsiteY4"/>
                                  </a:cxn>
                                </a:cxnLst>
                                <a:rect l="l" t="t" r="r" b="b"/>
                                <a:pathLst>
                                  <a:path w="1868165" h="757143">
                                    <a:moveTo>
                                      <a:pt x="142157" y="359503"/>
                                    </a:moveTo>
                                    <a:lnTo>
                                      <a:pt x="1868165" y="0"/>
                                    </a:lnTo>
                                    <a:lnTo>
                                      <a:pt x="1727107" y="399182"/>
                                    </a:lnTo>
                                    <a:lnTo>
                                      <a:pt x="0" y="757143"/>
                                    </a:lnTo>
                                    <a:lnTo>
                                      <a:pt x="142157" y="359503"/>
                                    </a:lnTo>
                                    <a:close/>
                                  </a:path>
                                </a:pathLst>
                              </a:custGeom>
                              <a:solidFill>
                                <a:srgbClr val="92D050"/>
                              </a:solidFill>
                              <a:ln>
                                <a:noFill/>
                              </a:ln>
                            </p:spPr>
                            <p:style>
                              <a:lnRef idx="2">
                                <a:schemeClr val="accent1">
                                  <a:shade val="50000"/>
                                </a:schemeClr>
                              </a:lnRef>
                              <a:fillRef idx="1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lt1"/>
                              </a:fontRef>
                            </p:style>
                            <p:txBody>
                              <a:bodyPr rtlCol="0" anchor="ctr"/>
                              <a:lstStyle/>
                              <a:p>
                                <a:pPr algn="ctr"/>
                                <a:endParaRPr lang="nb-NO"/>
                              </a:p>
                            </p:txBody>
                          </p:sp>
                          <p:sp>
                            <p:nvSpPr>
                              <p:cNvPr id="26" name="Freeform 25"/>
                              <p:cNvSpPr/>
                              <p:nvPr/>
                            </p:nvSpPr>
                            <p:spPr>
                              <a:xfrm>
                                <a:off x="8281784" y="1518927"/>
                                <a:ext cx="1853738" cy="773085"/>
                              </a:xfrm>
                              <a:custGeom>
                                <a:avLst/>
                                <a:gdLst>
                                  <a:gd name="connsiteX0" fmla="*/ 33251 w 2152997"/>
                                  <a:gd name="connsiteY0" fmla="*/ 457200 h 789709"/>
                                  <a:gd name="connsiteX1" fmla="*/ 2152997 w 2152997"/>
                                  <a:gd name="connsiteY1" fmla="*/ 0 h 789709"/>
                                  <a:gd name="connsiteX2" fmla="*/ 1978429 w 2152997"/>
                                  <a:gd name="connsiteY2" fmla="*/ 407324 h 789709"/>
                                  <a:gd name="connsiteX3" fmla="*/ 0 w 2152997"/>
                                  <a:gd name="connsiteY3" fmla="*/ 789709 h 789709"/>
                                  <a:gd name="connsiteX4" fmla="*/ 33251 w 2152997"/>
                                  <a:gd name="connsiteY4" fmla="*/ 457200 h 789709"/>
                                  <a:gd name="connsiteX0" fmla="*/ 158912 w 2152997"/>
                                  <a:gd name="connsiteY0" fmla="*/ 424634 h 789709"/>
                                  <a:gd name="connsiteX1" fmla="*/ 2152997 w 2152997"/>
                                  <a:gd name="connsiteY1" fmla="*/ 0 h 789709"/>
                                  <a:gd name="connsiteX2" fmla="*/ 1978429 w 2152997"/>
                                  <a:gd name="connsiteY2" fmla="*/ 407324 h 789709"/>
                                  <a:gd name="connsiteX3" fmla="*/ 0 w 2152997"/>
                                  <a:gd name="connsiteY3" fmla="*/ 789709 h 789709"/>
                                  <a:gd name="connsiteX4" fmla="*/ 158912 w 2152997"/>
                                  <a:gd name="connsiteY4" fmla="*/ 424634 h 789709"/>
                                  <a:gd name="connsiteX0" fmla="*/ 142157 w 2136242"/>
                                  <a:gd name="connsiteY0" fmla="*/ 424634 h 822274"/>
                                  <a:gd name="connsiteX1" fmla="*/ 2136242 w 2136242"/>
                                  <a:gd name="connsiteY1" fmla="*/ 0 h 822274"/>
                                  <a:gd name="connsiteX2" fmla="*/ 1961674 w 2136242"/>
                                  <a:gd name="connsiteY2" fmla="*/ 407324 h 822274"/>
                                  <a:gd name="connsiteX3" fmla="*/ 0 w 2136242"/>
                                  <a:gd name="connsiteY3" fmla="*/ 822274 h 822274"/>
                                  <a:gd name="connsiteX4" fmla="*/ 142157 w 2136242"/>
                                  <a:gd name="connsiteY4" fmla="*/ 424634 h 822274"/>
                                  <a:gd name="connsiteX0" fmla="*/ 142157 w 2136242"/>
                                  <a:gd name="connsiteY0" fmla="*/ 424634 h 822274"/>
                                  <a:gd name="connsiteX1" fmla="*/ 2136242 w 2136242"/>
                                  <a:gd name="connsiteY1" fmla="*/ 0 h 822274"/>
                                  <a:gd name="connsiteX2" fmla="*/ 1777371 w 2136242"/>
                                  <a:gd name="connsiteY2" fmla="*/ 448031 h 822274"/>
                                  <a:gd name="connsiteX3" fmla="*/ 0 w 2136242"/>
                                  <a:gd name="connsiteY3" fmla="*/ 822274 h 822274"/>
                                  <a:gd name="connsiteX4" fmla="*/ 142157 w 2136242"/>
                                  <a:gd name="connsiteY4" fmla="*/ 424634 h 822274"/>
                                  <a:gd name="connsiteX0" fmla="*/ 142157 w 1868165"/>
                                  <a:gd name="connsiteY0" fmla="*/ 359503 h 757143"/>
                                  <a:gd name="connsiteX1" fmla="*/ 1868165 w 1868165"/>
                                  <a:gd name="connsiteY1" fmla="*/ 0 h 757143"/>
                                  <a:gd name="connsiteX2" fmla="*/ 1777371 w 1868165"/>
                                  <a:gd name="connsiteY2" fmla="*/ 382900 h 757143"/>
                                  <a:gd name="connsiteX3" fmla="*/ 0 w 1868165"/>
                                  <a:gd name="connsiteY3" fmla="*/ 757143 h 757143"/>
                                  <a:gd name="connsiteX4" fmla="*/ 142157 w 1868165"/>
                                  <a:gd name="connsiteY4" fmla="*/ 359503 h 757143"/>
                                  <a:gd name="connsiteX0" fmla="*/ 142157 w 1868165"/>
                                  <a:gd name="connsiteY0" fmla="*/ 359503 h 757143"/>
                                  <a:gd name="connsiteX1" fmla="*/ 1868165 w 1868165"/>
                                  <a:gd name="connsiteY1" fmla="*/ 0 h 757143"/>
                                  <a:gd name="connsiteX2" fmla="*/ 1727107 w 1868165"/>
                                  <a:gd name="connsiteY2" fmla="*/ 399182 h 757143"/>
                                  <a:gd name="connsiteX3" fmla="*/ 0 w 1868165"/>
                                  <a:gd name="connsiteY3" fmla="*/ 757143 h 757143"/>
                                  <a:gd name="connsiteX4" fmla="*/ 142157 w 1868165"/>
                                  <a:gd name="connsiteY4" fmla="*/ 359503 h 757143"/>
                                </a:gdLst>
                                <a:ahLst/>
                                <a:cxnLst>
                                  <a:cxn ang="0">
                                    <a:pos x="connsiteX0" y="connsiteY0"/>
                                  </a:cxn>
                                  <a:cxn ang="0">
                                    <a:pos x="connsiteX1" y="connsiteY1"/>
                                  </a:cxn>
                                  <a:cxn ang="0">
                                    <a:pos x="connsiteX2" y="connsiteY2"/>
                                  </a:cxn>
                                  <a:cxn ang="0">
                                    <a:pos x="connsiteX3" y="connsiteY3"/>
                                  </a:cxn>
                                  <a:cxn ang="0">
                                    <a:pos x="connsiteX4" y="connsiteY4"/>
                                  </a:cxn>
                                </a:cxnLst>
                                <a:rect l="l" t="t" r="r" b="b"/>
                                <a:pathLst>
                                  <a:path w="1868165" h="757143">
                                    <a:moveTo>
                                      <a:pt x="142157" y="359503"/>
                                    </a:moveTo>
                                    <a:lnTo>
                                      <a:pt x="1868165" y="0"/>
                                    </a:lnTo>
                                    <a:lnTo>
                                      <a:pt x="1727107" y="399182"/>
                                    </a:lnTo>
                                    <a:lnTo>
                                      <a:pt x="0" y="757143"/>
                                    </a:lnTo>
                                    <a:lnTo>
                                      <a:pt x="142157" y="359503"/>
                                    </a:lnTo>
                                    <a:close/>
                                  </a:path>
                                </a:pathLst>
                              </a:custGeom>
                              <a:solidFill>
                                <a:srgbClr val="92D050"/>
                              </a:solidFill>
                              <a:ln>
                                <a:noFill/>
                              </a:ln>
                            </p:spPr>
                            <p:style>
                              <a:lnRef idx="2">
                                <a:schemeClr val="accent1">
                                  <a:shade val="50000"/>
                                </a:schemeClr>
                              </a:lnRef>
                              <a:fillRef idx="1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lt1"/>
                              </a:fontRef>
                            </p:style>
                            <p:txBody>
                              <a:bodyPr rtlCol="0" anchor="ctr"/>
                              <a:lstStyle/>
                              <a:p>
                                <a:pPr algn="ctr"/>
                                <a:endParaRPr lang="nb-NO"/>
                              </a:p>
                            </p:txBody>
                          </p:sp>
                          <p:sp>
                            <p:nvSpPr>
                              <p:cNvPr id="27" name="Freeform 26"/>
                              <p:cNvSpPr/>
                              <p:nvPr/>
                            </p:nvSpPr>
                            <p:spPr>
                              <a:xfrm>
                                <a:off x="7670804" y="445192"/>
                                <a:ext cx="2843881" cy="4346634"/>
                              </a:xfrm>
                              <a:custGeom>
                                <a:avLst/>
                                <a:gdLst>
                                  <a:gd name="connsiteX0" fmla="*/ 1812175 w 1812175"/>
                                  <a:gd name="connsiteY0" fmla="*/ 0 h 3491345"/>
                                  <a:gd name="connsiteX1" fmla="*/ 1246909 w 1812175"/>
                                  <a:gd name="connsiteY1" fmla="*/ 1562793 h 3491345"/>
                                  <a:gd name="connsiteX2" fmla="*/ 781397 w 1812175"/>
                                  <a:gd name="connsiteY2" fmla="*/ 2510443 h 3491345"/>
                                  <a:gd name="connsiteX3" fmla="*/ 157942 w 1812175"/>
                                  <a:gd name="connsiteY3" fmla="*/ 3325091 h 3491345"/>
                                  <a:gd name="connsiteX4" fmla="*/ 0 w 1812175"/>
                                  <a:gd name="connsiteY4" fmla="*/ 3491345 h 3491345"/>
                                  <a:gd name="connsiteX0" fmla="*/ 1812175 w 1812175"/>
                                  <a:gd name="connsiteY0" fmla="*/ 0 h 3491345"/>
                                  <a:gd name="connsiteX1" fmla="*/ 1246909 w 1812175"/>
                                  <a:gd name="connsiteY1" fmla="*/ 1562793 h 3491345"/>
                                  <a:gd name="connsiteX2" fmla="*/ 735216 w 1812175"/>
                                  <a:gd name="connsiteY2" fmla="*/ 2510443 h 3491345"/>
                                  <a:gd name="connsiteX3" fmla="*/ 157942 w 1812175"/>
                                  <a:gd name="connsiteY3" fmla="*/ 3325091 h 3491345"/>
                                  <a:gd name="connsiteX4" fmla="*/ 0 w 1812175"/>
                                  <a:gd name="connsiteY4" fmla="*/ 3491345 h 3491345"/>
                                  <a:gd name="connsiteX0" fmla="*/ 2837411 w 2837411"/>
                                  <a:gd name="connsiteY0" fmla="*/ 0 h 4165600"/>
                                  <a:gd name="connsiteX1" fmla="*/ 2272145 w 2837411"/>
                                  <a:gd name="connsiteY1" fmla="*/ 1562793 h 4165600"/>
                                  <a:gd name="connsiteX2" fmla="*/ 1760452 w 2837411"/>
                                  <a:gd name="connsiteY2" fmla="*/ 2510443 h 4165600"/>
                                  <a:gd name="connsiteX3" fmla="*/ 1183178 w 2837411"/>
                                  <a:gd name="connsiteY3" fmla="*/ 3325091 h 4165600"/>
                                  <a:gd name="connsiteX4" fmla="*/ 0 w 2837411"/>
                                  <a:gd name="connsiteY4" fmla="*/ 4165600 h 4165600"/>
                                  <a:gd name="connsiteX0" fmla="*/ 2837411 w 2837411"/>
                                  <a:gd name="connsiteY0" fmla="*/ 0 h 4165600"/>
                                  <a:gd name="connsiteX1" fmla="*/ 2272145 w 2837411"/>
                                  <a:gd name="connsiteY1" fmla="*/ 1562793 h 4165600"/>
                                  <a:gd name="connsiteX2" fmla="*/ 1760452 w 2837411"/>
                                  <a:gd name="connsiteY2" fmla="*/ 2510443 h 4165600"/>
                                  <a:gd name="connsiteX3" fmla="*/ 1210887 w 2837411"/>
                                  <a:gd name="connsiteY3" fmla="*/ 3241964 h 4165600"/>
                                  <a:gd name="connsiteX4" fmla="*/ 0 w 2837411"/>
                                  <a:gd name="connsiteY4" fmla="*/ 4165600 h 4165600"/>
                                </a:gdLst>
                                <a:ahLst/>
                                <a:cxnLst>
                                  <a:cxn ang="0">
                                    <a:pos x="connsiteX0" y="connsiteY0"/>
                                  </a:cxn>
                                  <a:cxn ang="0">
                                    <a:pos x="connsiteX1" y="connsiteY1"/>
                                  </a:cxn>
                                  <a:cxn ang="0">
                                    <a:pos x="connsiteX2" y="connsiteY2"/>
                                  </a:cxn>
                                  <a:cxn ang="0">
                                    <a:pos x="connsiteX3" y="connsiteY3"/>
                                  </a:cxn>
                                  <a:cxn ang="0">
                                    <a:pos x="connsiteX4" y="connsiteY4"/>
                                  </a:cxn>
                                </a:cxnLst>
                                <a:rect l="l" t="t" r="r" b="b"/>
                                <a:pathLst>
                                  <a:path w="2837411" h="4165600">
                                    <a:moveTo>
                                      <a:pt x="2837411" y="0"/>
                                    </a:moveTo>
                                    <a:lnTo>
                                      <a:pt x="2272145" y="1562793"/>
                                    </a:lnTo>
                                    <a:lnTo>
                                      <a:pt x="1760452" y="2510443"/>
                                    </a:lnTo>
                                    <a:lnTo>
                                      <a:pt x="1210887" y="3241964"/>
                                    </a:lnTo>
                                    <a:lnTo>
                                      <a:pt x="0" y="4165600"/>
                                    </a:lnTo>
                                  </a:path>
                                </a:pathLst>
                              </a:custGeom>
                              <a:noFill/>
                              <a:ln w="15875">
                                <a:solidFill>
                                  <a:schemeClr val="tx1"/>
                                </a:solidFill>
                              </a:ln>
                            </p:spPr>
                            <p:style>
                              <a:lnRef idx="2">
                                <a:schemeClr val="accent1">
                                  <a:shade val="50000"/>
                                </a:schemeClr>
                              </a:lnRef>
                              <a:fillRef idx="1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lt1"/>
                              </a:fontRef>
                            </p:style>
                            <p:txBody>
                              <a:bodyPr rtlCol="0" anchor="ctr"/>
                              <a:lstStyle/>
                              <a:p>
                                <a:pPr algn="ctr"/>
                                <a:endParaRPr lang="nb-NO"/>
                              </a:p>
                            </p:txBody>
                          </p:sp>
                          <p:cxnSp>
                            <p:nvCxnSpPr>
                              <p:cNvPr id="28" name="Straight Connector 27"/>
                              <p:cNvCxnSpPr/>
                              <p:nvPr/>
                            </p:nvCxnSpPr>
                            <p:spPr>
                              <a:xfrm flipH="1">
                                <a:off x="7978139" y="1088964"/>
                                <a:ext cx="714896" cy="2094809"/>
                              </a:xfrm>
                              <a:prstGeom prst="line">
                                <a:avLst/>
                              </a:prstGeom>
                              <a:ln w="25400"/>
                            </p:spPr>
                            <p:style>
                              <a:lnRef idx="3">
                                <a:schemeClr val="dk1"/>
                              </a:lnRef>
                              <a:fillRef idx="0">
                                <a:schemeClr val="dk1"/>
                              </a:fillRef>
                              <a:effectRef idx="2">
                                <a:schemeClr val="dk1"/>
                              </a:effectRef>
                              <a:fontRef idx="minor">
                                <a:schemeClr val="tx1"/>
                              </a:fontRef>
                            </p:style>
                          </p:cxnSp>
                        </p:grpSp>
                        <p:sp>
                          <p:nvSpPr>
                            <p:cNvPr id="11" name="Freeform 10"/>
                            <p:cNvSpPr/>
                            <p:nvPr/>
                          </p:nvSpPr>
                          <p:spPr>
                            <a:xfrm>
                              <a:off x="498765" y="517236"/>
                              <a:ext cx="9762836" cy="510769"/>
                            </a:xfrm>
                            <a:custGeom>
                              <a:avLst/>
                              <a:gdLst>
                                <a:gd name="connsiteX0" fmla="*/ 0 w 10704945"/>
                                <a:gd name="connsiteY0" fmla="*/ 701964 h 701964"/>
                                <a:gd name="connsiteX1" fmla="*/ 0 w 10704945"/>
                                <a:gd name="connsiteY1" fmla="*/ 701964 h 701964"/>
                                <a:gd name="connsiteX2" fmla="*/ 83127 w 10704945"/>
                                <a:gd name="connsiteY2" fmla="*/ 628073 h 701964"/>
                                <a:gd name="connsiteX3" fmla="*/ 138545 w 10704945"/>
                                <a:gd name="connsiteY3" fmla="*/ 581891 h 701964"/>
                                <a:gd name="connsiteX4" fmla="*/ 184727 w 10704945"/>
                                <a:gd name="connsiteY4" fmla="*/ 535709 h 701964"/>
                                <a:gd name="connsiteX5" fmla="*/ 221672 w 10704945"/>
                                <a:gd name="connsiteY5" fmla="*/ 498764 h 701964"/>
                                <a:gd name="connsiteX6" fmla="*/ 267854 w 10704945"/>
                                <a:gd name="connsiteY6" fmla="*/ 461819 h 701964"/>
                                <a:gd name="connsiteX7" fmla="*/ 332509 w 10704945"/>
                                <a:gd name="connsiteY7" fmla="*/ 424873 h 701964"/>
                                <a:gd name="connsiteX8" fmla="*/ 369454 w 10704945"/>
                                <a:gd name="connsiteY8" fmla="*/ 415637 h 701964"/>
                                <a:gd name="connsiteX9" fmla="*/ 526472 w 10704945"/>
                                <a:gd name="connsiteY9" fmla="*/ 434109 h 701964"/>
                                <a:gd name="connsiteX10" fmla="*/ 554181 w 10704945"/>
                                <a:gd name="connsiteY10" fmla="*/ 452582 h 701964"/>
                                <a:gd name="connsiteX11" fmla="*/ 618836 w 10704945"/>
                                <a:gd name="connsiteY11" fmla="*/ 461819 h 701964"/>
                                <a:gd name="connsiteX12" fmla="*/ 711200 w 10704945"/>
                                <a:gd name="connsiteY12" fmla="*/ 489528 h 701964"/>
                                <a:gd name="connsiteX13" fmla="*/ 775854 w 10704945"/>
                                <a:gd name="connsiteY13" fmla="*/ 508000 h 701964"/>
                                <a:gd name="connsiteX14" fmla="*/ 849745 w 10704945"/>
                                <a:gd name="connsiteY14" fmla="*/ 517237 h 701964"/>
                                <a:gd name="connsiteX15" fmla="*/ 886690 w 10704945"/>
                                <a:gd name="connsiteY15" fmla="*/ 526473 h 701964"/>
                                <a:gd name="connsiteX16" fmla="*/ 942109 w 10704945"/>
                                <a:gd name="connsiteY16" fmla="*/ 535709 h 701964"/>
                                <a:gd name="connsiteX17" fmla="*/ 979054 w 10704945"/>
                                <a:gd name="connsiteY17" fmla="*/ 544946 h 701964"/>
                                <a:gd name="connsiteX18" fmla="*/ 1099127 w 10704945"/>
                                <a:gd name="connsiteY18" fmla="*/ 563419 h 701964"/>
                                <a:gd name="connsiteX19" fmla="*/ 1607127 w 10704945"/>
                                <a:gd name="connsiteY19" fmla="*/ 554182 h 701964"/>
                                <a:gd name="connsiteX20" fmla="*/ 1644072 w 10704945"/>
                                <a:gd name="connsiteY20" fmla="*/ 535709 h 701964"/>
                                <a:gd name="connsiteX21" fmla="*/ 1708727 w 10704945"/>
                                <a:gd name="connsiteY21" fmla="*/ 517237 h 701964"/>
                                <a:gd name="connsiteX22" fmla="*/ 1801090 w 10704945"/>
                                <a:gd name="connsiteY22" fmla="*/ 498764 h 701964"/>
                                <a:gd name="connsiteX23" fmla="*/ 1874981 w 10704945"/>
                                <a:gd name="connsiteY23" fmla="*/ 471055 h 701964"/>
                                <a:gd name="connsiteX24" fmla="*/ 1995054 w 10704945"/>
                                <a:gd name="connsiteY24" fmla="*/ 434109 h 701964"/>
                                <a:gd name="connsiteX25" fmla="*/ 2050472 w 10704945"/>
                                <a:gd name="connsiteY25" fmla="*/ 415637 h 701964"/>
                                <a:gd name="connsiteX26" fmla="*/ 2142836 w 10704945"/>
                                <a:gd name="connsiteY26" fmla="*/ 397164 h 701964"/>
                                <a:gd name="connsiteX27" fmla="*/ 2207490 w 10704945"/>
                                <a:gd name="connsiteY27" fmla="*/ 378691 h 701964"/>
                                <a:gd name="connsiteX28" fmla="*/ 2235200 w 10704945"/>
                                <a:gd name="connsiteY28" fmla="*/ 369455 h 701964"/>
                                <a:gd name="connsiteX29" fmla="*/ 2327563 w 10704945"/>
                                <a:gd name="connsiteY29" fmla="*/ 360219 h 701964"/>
                                <a:gd name="connsiteX30" fmla="*/ 2401454 w 10704945"/>
                                <a:gd name="connsiteY30" fmla="*/ 350982 h 701964"/>
                                <a:gd name="connsiteX31" fmla="*/ 2429163 w 10704945"/>
                                <a:gd name="connsiteY31" fmla="*/ 341746 h 701964"/>
                                <a:gd name="connsiteX32" fmla="*/ 2493818 w 10704945"/>
                                <a:gd name="connsiteY32" fmla="*/ 350982 h 701964"/>
                                <a:gd name="connsiteX33" fmla="*/ 2576945 w 10704945"/>
                                <a:gd name="connsiteY33" fmla="*/ 397164 h 701964"/>
                                <a:gd name="connsiteX34" fmla="*/ 2604654 w 10704945"/>
                                <a:gd name="connsiteY34" fmla="*/ 406400 h 701964"/>
                                <a:gd name="connsiteX35" fmla="*/ 2660072 w 10704945"/>
                                <a:gd name="connsiteY35" fmla="*/ 434109 h 701964"/>
                                <a:gd name="connsiteX36" fmla="*/ 2724727 w 10704945"/>
                                <a:gd name="connsiteY36" fmla="*/ 461819 h 701964"/>
                                <a:gd name="connsiteX37" fmla="*/ 2937163 w 10704945"/>
                                <a:gd name="connsiteY37" fmla="*/ 452582 h 701964"/>
                                <a:gd name="connsiteX38" fmla="*/ 2983345 w 10704945"/>
                                <a:gd name="connsiteY38" fmla="*/ 443346 h 701964"/>
                                <a:gd name="connsiteX39" fmla="*/ 3066472 w 10704945"/>
                                <a:gd name="connsiteY39" fmla="*/ 415637 h 701964"/>
                                <a:gd name="connsiteX40" fmla="*/ 3186545 w 10704945"/>
                                <a:gd name="connsiteY40" fmla="*/ 360219 h 701964"/>
                                <a:gd name="connsiteX41" fmla="*/ 3251200 w 10704945"/>
                                <a:gd name="connsiteY41" fmla="*/ 332509 h 701964"/>
                                <a:gd name="connsiteX42" fmla="*/ 3288145 w 10704945"/>
                                <a:gd name="connsiteY42" fmla="*/ 314037 h 701964"/>
                                <a:gd name="connsiteX43" fmla="*/ 3334327 w 10704945"/>
                                <a:gd name="connsiteY43" fmla="*/ 295564 h 701964"/>
                                <a:gd name="connsiteX44" fmla="*/ 3389745 w 10704945"/>
                                <a:gd name="connsiteY44" fmla="*/ 277091 h 701964"/>
                                <a:gd name="connsiteX45" fmla="*/ 3685309 w 10704945"/>
                                <a:gd name="connsiteY45" fmla="*/ 286328 h 701964"/>
                                <a:gd name="connsiteX46" fmla="*/ 3731490 w 10704945"/>
                                <a:gd name="connsiteY46" fmla="*/ 304800 h 701964"/>
                                <a:gd name="connsiteX47" fmla="*/ 3768436 w 10704945"/>
                                <a:gd name="connsiteY47" fmla="*/ 314037 h 701964"/>
                                <a:gd name="connsiteX48" fmla="*/ 3851563 w 10704945"/>
                                <a:gd name="connsiteY48" fmla="*/ 341746 h 701964"/>
                                <a:gd name="connsiteX49" fmla="*/ 3906981 w 10704945"/>
                                <a:gd name="connsiteY49" fmla="*/ 350982 h 701964"/>
                                <a:gd name="connsiteX50" fmla="*/ 3971636 w 10704945"/>
                                <a:gd name="connsiteY50" fmla="*/ 360219 h 701964"/>
                                <a:gd name="connsiteX51" fmla="*/ 4017818 w 10704945"/>
                                <a:gd name="connsiteY51" fmla="*/ 369455 h 701964"/>
                                <a:gd name="connsiteX52" fmla="*/ 4174836 w 10704945"/>
                                <a:gd name="connsiteY52" fmla="*/ 360219 h 701964"/>
                                <a:gd name="connsiteX53" fmla="*/ 4221018 w 10704945"/>
                                <a:gd name="connsiteY53" fmla="*/ 341746 h 701964"/>
                                <a:gd name="connsiteX54" fmla="*/ 4304145 w 10704945"/>
                                <a:gd name="connsiteY54" fmla="*/ 323273 h 701964"/>
                                <a:gd name="connsiteX55" fmla="*/ 4368800 w 10704945"/>
                                <a:gd name="connsiteY55" fmla="*/ 304800 h 701964"/>
                                <a:gd name="connsiteX56" fmla="*/ 4433454 w 10704945"/>
                                <a:gd name="connsiteY56" fmla="*/ 295564 h 701964"/>
                                <a:gd name="connsiteX57" fmla="*/ 4553527 w 10704945"/>
                                <a:gd name="connsiteY57" fmla="*/ 277091 h 701964"/>
                                <a:gd name="connsiteX58" fmla="*/ 4618181 w 10704945"/>
                                <a:gd name="connsiteY58" fmla="*/ 249382 h 701964"/>
                                <a:gd name="connsiteX59" fmla="*/ 4756727 w 10704945"/>
                                <a:gd name="connsiteY59" fmla="*/ 212437 h 701964"/>
                                <a:gd name="connsiteX60" fmla="*/ 4830618 w 10704945"/>
                                <a:gd name="connsiteY60" fmla="*/ 203200 h 701964"/>
                                <a:gd name="connsiteX61" fmla="*/ 4895272 w 10704945"/>
                                <a:gd name="connsiteY61" fmla="*/ 193964 h 701964"/>
                                <a:gd name="connsiteX62" fmla="*/ 4996872 w 10704945"/>
                                <a:gd name="connsiteY62" fmla="*/ 175491 h 701964"/>
                                <a:gd name="connsiteX63" fmla="*/ 5061527 w 10704945"/>
                                <a:gd name="connsiteY63" fmla="*/ 166255 h 701964"/>
                                <a:gd name="connsiteX64" fmla="*/ 5412509 w 10704945"/>
                                <a:gd name="connsiteY64" fmla="*/ 184728 h 701964"/>
                                <a:gd name="connsiteX65" fmla="*/ 5440218 w 10704945"/>
                                <a:gd name="connsiteY65" fmla="*/ 193964 h 701964"/>
                                <a:gd name="connsiteX66" fmla="*/ 5514109 w 10704945"/>
                                <a:gd name="connsiteY66" fmla="*/ 221673 h 701964"/>
                                <a:gd name="connsiteX67" fmla="*/ 5588000 w 10704945"/>
                                <a:gd name="connsiteY67" fmla="*/ 249382 h 701964"/>
                                <a:gd name="connsiteX68" fmla="*/ 5661890 w 10704945"/>
                                <a:gd name="connsiteY68" fmla="*/ 267855 h 701964"/>
                                <a:gd name="connsiteX69" fmla="*/ 5911272 w 10704945"/>
                                <a:gd name="connsiteY69" fmla="*/ 258619 h 701964"/>
                                <a:gd name="connsiteX70" fmla="*/ 6040581 w 10704945"/>
                                <a:gd name="connsiteY70" fmla="*/ 221673 h 701964"/>
                                <a:gd name="connsiteX71" fmla="*/ 6234545 w 10704945"/>
                                <a:gd name="connsiteY71" fmla="*/ 166255 h 701964"/>
                                <a:gd name="connsiteX72" fmla="*/ 6299200 w 10704945"/>
                                <a:gd name="connsiteY72" fmla="*/ 147782 h 701964"/>
                                <a:gd name="connsiteX73" fmla="*/ 6474690 w 10704945"/>
                                <a:gd name="connsiteY73" fmla="*/ 83128 h 701964"/>
                                <a:gd name="connsiteX74" fmla="*/ 6548581 w 10704945"/>
                                <a:gd name="connsiteY74" fmla="*/ 73891 h 701964"/>
                                <a:gd name="connsiteX75" fmla="*/ 6724072 w 10704945"/>
                                <a:gd name="connsiteY75" fmla="*/ 83128 h 701964"/>
                                <a:gd name="connsiteX76" fmla="*/ 6807200 w 10704945"/>
                                <a:gd name="connsiteY76" fmla="*/ 129309 h 701964"/>
                                <a:gd name="connsiteX77" fmla="*/ 6890327 w 10704945"/>
                                <a:gd name="connsiteY77" fmla="*/ 157019 h 701964"/>
                                <a:gd name="connsiteX78" fmla="*/ 6918036 w 10704945"/>
                                <a:gd name="connsiteY78" fmla="*/ 166255 h 701964"/>
                                <a:gd name="connsiteX79" fmla="*/ 6945745 w 10704945"/>
                                <a:gd name="connsiteY79" fmla="*/ 175491 h 701964"/>
                                <a:gd name="connsiteX80" fmla="*/ 7038109 w 10704945"/>
                                <a:gd name="connsiteY80" fmla="*/ 193964 h 701964"/>
                                <a:gd name="connsiteX81" fmla="*/ 7075054 w 10704945"/>
                                <a:gd name="connsiteY81" fmla="*/ 203200 h 701964"/>
                                <a:gd name="connsiteX82" fmla="*/ 7158181 w 10704945"/>
                                <a:gd name="connsiteY82" fmla="*/ 212437 h 701964"/>
                                <a:gd name="connsiteX83" fmla="*/ 7462981 w 10704945"/>
                                <a:gd name="connsiteY83" fmla="*/ 203200 h 701964"/>
                                <a:gd name="connsiteX84" fmla="*/ 7490690 w 10704945"/>
                                <a:gd name="connsiteY84" fmla="*/ 193964 h 701964"/>
                                <a:gd name="connsiteX85" fmla="*/ 7656945 w 10704945"/>
                                <a:gd name="connsiteY85" fmla="*/ 203200 h 701964"/>
                                <a:gd name="connsiteX86" fmla="*/ 7693890 w 10704945"/>
                                <a:gd name="connsiteY86" fmla="*/ 221673 h 701964"/>
                                <a:gd name="connsiteX87" fmla="*/ 7721600 w 10704945"/>
                                <a:gd name="connsiteY87" fmla="*/ 240146 h 701964"/>
                                <a:gd name="connsiteX88" fmla="*/ 7795490 w 10704945"/>
                                <a:gd name="connsiteY88" fmla="*/ 258619 h 701964"/>
                                <a:gd name="connsiteX89" fmla="*/ 7887854 w 10704945"/>
                                <a:gd name="connsiteY89" fmla="*/ 286328 h 701964"/>
                                <a:gd name="connsiteX90" fmla="*/ 8081818 w 10704945"/>
                                <a:gd name="connsiteY90" fmla="*/ 277091 h 701964"/>
                                <a:gd name="connsiteX91" fmla="*/ 8109527 w 10704945"/>
                                <a:gd name="connsiteY91" fmla="*/ 267855 h 701964"/>
                                <a:gd name="connsiteX92" fmla="*/ 8183418 w 10704945"/>
                                <a:gd name="connsiteY92" fmla="*/ 249382 h 701964"/>
                                <a:gd name="connsiteX93" fmla="*/ 8238836 w 10704945"/>
                                <a:gd name="connsiteY93" fmla="*/ 230909 h 701964"/>
                                <a:gd name="connsiteX94" fmla="*/ 8266545 w 10704945"/>
                                <a:gd name="connsiteY94" fmla="*/ 221673 h 701964"/>
                                <a:gd name="connsiteX95" fmla="*/ 8405090 w 10704945"/>
                                <a:gd name="connsiteY95" fmla="*/ 203200 h 701964"/>
                                <a:gd name="connsiteX96" fmla="*/ 8737600 w 10704945"/>
                                <a:gd name="connsiteY96" fmla="*/ 221673 h 701964"/>
                                <a:gd name="connsiteX97" fmla="*/ 8793018 w 10704945"/>
                                <a:gd name="connsiteY97" fmla="*/ 230909 h 701964"/>
                                <a:gd name="connsiteX98" fmla="*/ 9042400 w 10704945"/>
                                <a:gd name="connsiteY98" fmla="*/ 212437 h 701964"/>
                                <a:gd name="connsiteX99" fmla="*/ 9107054 w 10704945"/>
                                <a:gd name="connsiteY99" fmla="*/ 203200 h 701964"/>
                                <a:gd name="connsiteX100" fmla="*/ 9282545 w 10704945"/>
                                <a:gd name="connsiteY100" fmla="*/ 147782 h 701964"/>
                                <a:gd name="connsiteX101" fmla="*/ 9402618 w 10704945"/>
                                <a:gd name="connsiteY101" fmla="*/ 120073 h 701964"/>
                                <a:gd name="connsiteX102" fmla="*/ 9448800 w 10704945"/>
                                <a:gd name="connsiteY102" fmla="*/ 110837 h 701964"/>
                                <a:gd name="connsiteX103" fmla="*/ 9938327 w 10704945"/>
                                <a:gd name="connsiteY103" fmla="*/ 101600 h 701964"/>
                                <a:gd name="connsiteX104" fmla="*/ 9966036 w 10704945"/>
                                <a:gd name="connsiteY104" fmla="*/ 92364 h 701964"/>
                                <a:gd name="connsiteX105" fmla="*/ 10058400 w 10704945"/>
                                <a:gd name="connsiteY105" fmla="*/ 73891 h 701964"/>
                                <a:gd name="connsiteX106" fmla="*/ 10104581 w 10704945"/>
                                <a:gd name="connsiteY106" fmla="*/ 55419 h 701964"/>
                                <a:gd name="connsiteX107" fmla="*/ 10196945 w 10704945"/>
                                <a:gd name="connsiteY107" fmla="*/ 27709 h 701964"/>
                                <a:gd name="connsiteX108" fmla="*/ 10280072 w 10704945"/>
                                <a:gd name="connsiteY108" fmla="*/ 0 h 701964"/>
                                <a:gd name="connsiteX109" fmla="*/ 10483272 w 10704945"/>
                                <a:gd name="connsiteY109" fmla="*/ 9237 h 701964"/>
                                <a:gd name="connsiteX110" fmla="*/ 10520218 w 10704945"/>
                                <a:gd name="connsiteY110" fmla="*/ 18473 h 701964"/>
                                <a:gd name="connsiteX111" fmla="*/ 10631054 w 10704945"/>
                                <a:gd name="connsiteY111" fmla="*/ 18473 h 701964"/>
                                <a:gd name="connsiteX112" fmla="*/ 10704945 w 10704945"/>
                                <a:gd name="connsiteY112" fmla="*/ 18473 h 701964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  <a:cxn ang="0">
                                  <a:pos x="connsiteX7" y="connsiteY7"/>
                                </a:cxn>
                                <a:cxn ang="0">
                                  <a:pos x="connsiteX8" y="connsiteY8"/>
                                </a:cxn>
                                <a:cxn ang="0">
                                  <a:pos x="connsiteX9" y="connsiteY9"/>
                                </a:cxn>
                                <a:cxn ang="0">
                                  <a:pos x="connsiteX10" y="connsiteY10"/>
                                </a:cxn>
                                <a:cxn ang="0">
                                  <a:pos x="connsiteX11" y="connsiteY11"/>
                                </a:cxn>
                                <a:cxn ang="0">
                                  <a:pos x="connsiteX12" y="connsiteY12"/>
                                </a:cxn>
                                <a:cxn ang="0">
                                  <a:pos x="connsiteX13" y="connsiteY13"/>
                                </a:cxn>
                                <a:cxn ang="0">
                                  <a:pos x="connsiteX14" y="connsiteY14"/>
                                </a:cxn>
                                <a:cxn ang="0">
                                  <a:pos x="connsiteX15" y="connsiteY15"/>
                                </a:cxn>
                                <a:cxn ang="0">
                                  <a:pos x="connsiteX16" y="connsiteY16"/>
                                </a:cxn>
                                <a:cxn ang="0">
                                  <a:pos x="connsiteX17" y="connsiteY17"/>
                                </a:cxn>
                                <a:cxn ang="0">
                                  <a:pos x="connsiteX18" y="connsiteY18"/>
                                </a:cxn>
                                <a:cxn ang="0">
                                  <a:pos x="connsiteX19" y="connsiteY19"/>
                                </a:cxn>
                                <a:cxn ang="0">
                                  <a:pos x="connsiteX20" y="connsiteY20"/>
                                </a:cxn>
                                <a:cxn ang="0">
                                  <a:pos x="connsiteX21" y="connsiteY21"/>
                                </a:cxn>
                                <a:cxn ang="0">
                                  <a:pos x="connsiteX22" y="connsiteY22"/>
                                </a:cxn>
                                <a:cxn ang="0">
                                  <a:pos x="connsiteX23" y="connsiteY23"/>
                                </a:cxn>
                                <a:cxn ang="0">
                                  <a:pos x="connsiteX24" y="connsiteY24"/>
                                </a:cxn>
                                <a:cxn ang="0">
                                  <a:pos x="connsiteX25" y="connsiteY25"/>
                                </a:cxn>
                                <a:cxn ang="0">
                                  <a:pos x="connsiteX26" y="connsiteY26"/>
                                </a:cxn>
                                <a:cxn ang="0">
                                  <a:pos x="connsiteX27" y="connsiteY27"/>
                                </a:cxn>
                                <a:cxn ang="0">
                                  <a:pos x="connsiteX28" y="connsiteY28"/>
                                </a:cxn>
                                <a:cxn ang="0">
                                  <a:pos x="connsiteX29" y="connsiteY29"/>
                                </a:cxn>
                                <a:cxn ang="0">
                                  <a:pos x="connsiteX30" y="connsiteY30"/>
                                </a:cxn>
                                <a:cxn ang="0">
                                  <a:pos x="connsiteX31" y="connsiteY31"/>
                                </a:cxn>
                                <a:cxn ang="0">
                                  <a:pos x="connsiteX32" y="connsiteY32"/>
                                </a:cxn>
                                <a:cxn ang="0">
                                  <a:pos x="connsiteX33" y="connsiteY33"/>
                                </a:cxn>
                                <a:cxn ang="0">
                                  <a:pos x="connsiteX34" y="connsiteY34"/>
                                </a:cxn>
                                <a:cxn ang="0">
                                  <a:pos x="connsiteX35" y="connsiteY35"/>
                                </a:cxn>
                                <a:cxn ang="0">
                                  <a:pos x="connsiteX36" y="connsiteY36"/>
                                </a:cxn>
                                <a:cxn ang="0">
                                  <a:pos x="connsiteX37" y="connsiteY37"/>
                                </a:cxn>
                                <a:cxn ang="0">
                                  <a:pos x="connsiteX38" y="connsiteY38"/>
                                </a:cxn>
                                <a:cxn ang="0">
                                  <a:pos x="connsiteX39" y="connsiteY39"/>
                                </a:cxn>
                                <a:cxn ang="0">
                                  <a:pos x="connsiteX40" y="connsiteY40"/>
                                </a:cxn>
                                <a:cxn ang="0">
                                  <a:pos x="connsiteX41" y="connsiteY41"/>
                                </a:cxn>
                                <a:cxn ang="0">
                                  <a:pos x="connsiteX42" y="connsiteY42"/>
                                </a:cxn>
                                <a:cxn ang="0">
                                  <a:pos x="connsiteX43" y="connsiteY43"/>
                                </a:cxn>
                                <a:cxn ang="0">
                                  <a:pos x="connsiteX44" y="connsiteY44"/>
                                </a:cxn>
                                <a:cxn ang="0">
                                  <a:pos x="connsiteX45" y="connsiteY45"/>
                                </a:cxn>
                                <a:cxn ang="0">
                                  <a:pos x="connsiteX46" y="connsiteY46"/>
                                </a:cxn>
                                <a:cxn ang="0">
                                  <a:pos x="connsiteX47" y="connsiteY47"/>
                                </a:cxn>
                                <a:cxn ang="0">
                                  <a:pos x="connsiteX48" y="connsiteY48"/>
                                </a:cxn>
                                <a:cxn ang="0">
                                  <a:pos x="connsiteX49" y="connsiteY49"/>
                                </a:cxn>
                                <a:cxn ang="0">
                                  <a:pos x="connsiteX50" y="connsiteY50"/>
                                </a:cxn>
                                <a:cxn ang="0">
                                  <a:pos x="connsiteX51" y="connsiteY51"/>
                                </a:cxn>
                                <a:cxn ang="0">
                                  <a:pos x="connsiteX52" y="connsiteY52"/>
                                </a:cxn>
                                <a:cxn ang="0">
                                  <a:pos x="connsiteX53" y="connsiteY53"/>
                                </a:cxn>
                                <a:cxn ang="0">
                                  <a:pos x="connsiteX54" y="connsiteY54"/>
                                </a:cxn>
                                <a:cxn ang="0">
                                  <a:pos x="connsiteX55" y="connsiteY55"/>
                                </a:cxn>
                                <a:cxn ang="0">
                                  <a:pos x="connsiteX56" y="connsiteY56"/>
                                </a:cxn>
                                <a:cxn ang="0">
                                  <a:pos x="connsiteX57" y="connsiteY57"/>
                                </a:cxn>
                                <a:cxn ang="0">
                                  <a:pos x="connsiteX58" y="connsiteY58"/>
                                </a:cxn>
                                <a:cxn ang="0">
                                  <a:pos x="connsiteX59" y="connsiteY59"/>
                                </a:cxn>
                                <a:cxn ang="0">
                                  <a:pos x="connsiteX60" y="connsiteY60"/>
                                </a:cxn>
                                <a:cxn ang="0">
                                  <a:pos x="connsiteX61" y="connsiteY61"/>
                                </a:cxn>
                                <a:cxn ang="0">
                                  <a:pos x="connsiteX62" y="connsiteY62"/>
                                </a:cxn>
                                <a:cxn ang="0">
                                  <a:pos x="connsiteX63" y="connsiteY63"/>
                                </a:cxn>
                                <a:cxn ang="0">
                                  <a:pos x="connsiteX64" y="connsiteY64"/>
                                </a:cxn>
                                <a:cxn ang="0">
                                  <a:pos x="connsiteX65" y="connsiteY65"/>
                                </a:cxn>
                                <a:cxn ang="0">
                                  <a:pos x="connsiteX66" y="connsiteY66"/>
                                </a:cxn>
                                <a:cxn ang="0">
                                  <a:pos x="connsiteX67" y="connsiteY67"/>
                                </a:cxn>
                                <a:cxn ang="0">
                                  <a:pos x="connsiteX68" y="connsiteY68"/>
                                </a:cxn>
                                <a:cxn ang="0">
                                  <a:pos x="connsiteX69" y="connsiteY69"/>
                                </a:cxn>
                                <a:cxn ang="0">
                                  <a:pos x="connsiteX70" y="connsiteY70"/>
                                </a:cxn>
                                <a:cxn ang="0">
                                  <a:pos x="connsiteX71" y="connsiteY71"/>
                                </a:cxn>
                                <a:cxn ang="0">
                                  <a:pos x="connsiteX72" y="connsiteY72"/>
                                </a:cxn>
                                <a:cxn ang="0">
                                  <a:pos x="connsiteX73" y="connsiteY73"/>
                                </a:cxn>
                                <a:cxn ang="0">
                                  <a:pos x="connsiteX74" y="connsiteY74"/>
                                </a:cxn>
                                <a:cxn ang="0">
                                  <a:pos x="connsiteX75" y="connsiteY75"/>
                                </a:cxn>
                                <a:cxn ang="0">
                                  <a:pos x="connsiteX76" y="connsiteY76"/>
                                </a:cxn>
                                <a:cxn ang="0">
                                  <a:pos x="connsiteX77" y="connsiteY77"/>
                                </a:cxn>
                                <a:cxn ang="0">
                                  <a:pos x="connsiteX78" y="connsiteY78"/>
                                </a:cxn>
                                <a:cxn ang="0">
                                  <a:pos x="connsiteX79" y="connsiteY79"/>
                                </a:cxn>
                                <a:cxn ang="0">
                                  <a:pos x="connsiteX80" y="connsiteY80"/>
                                </a:cxn>
                                <a:cxn ang="0">
                                  <a:pos x="connsiteX81" y="connsiteY81"/>
                                </a:cxn>
                                <a:cxn ang="0">
                                  <a:pos x="connsiteX82" y="connsiteY82"/>
                                </a:cxn>
                                <a:cxn ang="0">
                                  <a:pos x="connsiteX83" y="connsiteY83"/>
                                </a:cxn>
                                <a:cxn ang="0">
                                  <a:pos x="connsiteX84" y="connsiteY84"/>
                                </a:cxn>
                                <a:cxn ang="0">
                                  <a:pos x="connsiteX85" y="connsiteY85"/>
                                </a:cxn>
                                <a:cxn ang="0">
                                  <a:pos x="connsiteX86" y="connsiteY86"/>
                                </a:cxn>
                                <a:cxn ang="0">
                                  <a:pos x="connsiteX87" y="connsiteY87"/>
                                </a:cxn>
                                <a:cxn ang="0">
                                  <a:pos x="connsiteX88" y="connsiteY88"/>
                                </a:cxn>
                                <a:cxn ang="0">
                                  <a:pos x="connsiteX89" y="connsiteY89"/>
                                </a:cxn>
                                <a:cxn ang="0">
                                  <a:pos x="connsiteX90" y="connsiteY90"/>
                                </a:cxn>
                                <a:cxn ang="0">
                                  <a:pos x="connsiteX91" y="connsiteY91"/>
                                </a:cxn>
                                <a:cxn ang="0">
                                  <a:pos x="connsiteX92" y="connsiteY92"/>
                                </a:cxn>
                                <a:cxn ang="0">
                                  <a:pos x="connsiteX93" y="connsiteY93"/>
                                </a:cxn>
                                <a:cxn ang="0">
                                  <a:pos x="connsiteX94" y="connsiteY94"/>
                                </a:cxn>
                                <a:cxn ang="0">
                                  <a:pos x="connsiteX95" y="connsiteY95"/>
                                </a:cxn>
                                <a:cxn ang="0">
                                  <a:pos x="connsiteX96" y="connsiteY96"/>
                                </a:cxn>
                                <a:cxn ang="0">
                                  <a:pos x="connsiteX97" y="connsiteY97"/>
                                </a:cxn>
                                <a:cxn ang="0">
                                  <a:pos x="connsiteX98" y="connsiteY98"/>
                                </a:cxn>
                                <a:cxn ang="0">
                                  <a:pos x="connsiteX99" y="connsiteY99"/>
                                </a:cxn>
                                <a:cxn ang="0">
                                  <a:pos x="connsiteX100" y="connsiteY100"/>
                                </a:cxn>
                                <a:cxn ang="0">
                                  <a:pos x="connsiteX101" y="connsiteY101"/>
                                </a:cxn>
                                <a:cxn ang="0">
                                  <a:pos x="connsiteX102" y="connsiteY102"/>
                                </a:cxn>
                                <a:cxn ang="0">
                                  <a:pos x="connsiteX103" y="connsiteY103"/>
                                </a:cxn>
                                <a:cxn ang="0">
                                  <a:pos x="connsiteX104" y="connsiteY104"/>
                                </a:cxn>
                                <a:cxn ang="0">
                                  <a:pos x="connsiteX105" y="connsiteY105"/>
                                </a:cxn>
                                <a:cxn ang="0">
                                  <a:pos x="connsiteX106" y="connsiteY106"/>
                                </a:cxn>
                                <a:cxn ang="0">
                                  <a:pos x="connsiteX107" y="connsiteY107"/>
                                </a:cxn>
                                <a:cxn ang="0">
                                  <a:pos x="connsiteX108" y="connsiteY108"/>
                                </a:cxn>
                                <a:cxn ang="0">
                                  <a:pos x="connsiteX109" y="connsiteY109"/>
                                </a:cxn>
                                <a:cxn ang="0">
                                  <a:pos x="connsiteX110" y="connsiteY110"/>
                                </a:cxn>
                                <a:cxn ang="0">
                                  <a:pos x="connsiteX111" y="connsiteY111"/>
                                </a:cxn>
                                <a:cxn ang="0">
                                  <a:pos x="connsiteX112" y="connsiteY112"/>
                                </a:cxn>
                              </a:cxnLst>
                              <a:rect l="l" t="t" r="r" b="b"/>
                              <a:pathLst>
                                <a:path w="10704945" h="701964">
                                  <a:moveTo>
                                    <a:pt x="0" y="701964"/>
                                  </a:moveTo>
                                  <a:lnTo>
                                    <a:pt x="0" y="701964"/>
                                  </a:lnTo>
                                  <a:cubicBezTo>
                                    <a:pt x="27709" y="677334"/>
                                    <a:pt x="55798" y="653124"/>
                                    <a:pt x="83127" y="628073"/>
                                  </a:cubicBezTo>
                                  <a:cubicBezTo>
                                    <a:pt x="130538" y="584613"/>
                                    <a:pt x="89895" y="614325"/>
                                    <a:pt x="138545" y="581891"/>
                                  </a:cubicBezTo>
                                  <a:cubicBezTo>
                                    <a:pt x="174123" y="528526"/>
                                    <a:pt x="136835" y="576760"/>
                                    <a:pt x="184727" y="535709"/>
                                  </a:cubicBezTo>
                                  <a:cubicBezTo>
                                    <a:pt x="197950" y="524375"/>
                                    <a:pt x="208655" y="510335"/>
                                    <a:pt x="221672" y="498764"/>
                                  </a:cubicBezTo>
                                  <a:cubicBezTo>
                                    <a:pt x="236406" y="485667"/>
                                    <a:pt x="252083" y="473647"/>
                                    <a:pt x="267854" y="461819"/>
                                  </a:cubicBezTo>
                                  <a:cubicBezTo>
                                    <a:pt x="285720" y="448419"/>
                                    <a:pt x="312053" y="432544"/>
                                    <a:pt x="332509" y="424873"/>
                                  </a:cubicBezTo>
                                  <a:cubicBezTo>
                                    <a:pt x="344395" y="420416"/>
                                    <a:pt x="357139" y="418716"/>
                                    <a:pt x="369454" y="415637"/>
                                  </a:cubicBezTo>
                                  <a:cubicBezTo>
                                    <a:pt x="421793" y="421794"/>
                                    <a:pt x="474795" y="423774"/>
                                    <a:pt x="526472" y="434109"/>
                                  </a:cubicBezTo>
                                  <a:cubicBezTo>
                                    <a:pt x="537357" y="436286"/>
                                    <a:pt x="543548" y="449392"/>
                                    <a:pt x="554181" y="452582"/>
                                  </a:cubicBezTo>
                                  <a:cubicBezTo>
                                    <a:pt x="575033" y="458838"/>
                                    <a:pt x="597284" y="458740"/>
                                    <a:pt x="618836" y="461819"/>
                                  </a:cubicBezTo>
                                  <a:cubicBezTo>
                                    <a:pt x="682677" y="493738"/>
                                    <a:pt x="628401" y="471128"/>
                                    <a:pt x="711200" y="489528"/>
                                  </a:cubicBezTo>
                                  <a:cubicBezTo>
                                    <a:pt x="777082" y="504169"/>
                                    <a:pt x="695394" y="494590"/>
                                    <a:pt x="775854" y="508000"/>
                                  </a:cubicBezTo>
                                  <a:cubicBezTo>
                                    <a:pt x="800338" y="512081"/>
                                    <a:pt x="825261" y="513156"/>
                                    <a:pt x="849745" y="517237"/>
                                  </a:cubicBezTo>
                                  <a:cubicBezTo>
                                    <a:pt x="862266" y="519324"/>
                                    <a:pt x="874242" y="523984"/>
                                    <a:pt x="886690" y="526473"/>
                                  </a:cubicBezTo>
                                  <a:cubicBezTo>
                                    <a:pt x="905054" y="530146"/>
                                    <a:pt x="923745" y="532036"/>
                                    <a:pt x="942109" y="535709"/>
                                  </a:cubicBezTo>
                                  <a:cubicBezTo>
                                    <a:pt x="954557" y="538199"/>
                                    <a:pt x="966533" y="542859"/>
                                    <a:pt x="979054" y="544946"/>
                                  </a:cubicBezTo>
                                  <a:cubicBezTo>
                                    <a:pt x="1180347" y="578495"/>
                                    <a:pt x="957881" y="535168"/>
                                    <a:pt x="1099127" y="563419"/>
                                  </a:cubicBezTo>
                                  <a:cubicBezTo>
                                    <a:pt x="1268460" y="560340"/>
                                    <a:pt x="1437984" y="562783"/>
                                    <a:pt x="1607127" y="554182"/>
                                  </a:cubicBezTo>
                                  <a:cubicBezTo>
                                    <a:pt x="1620878" y="553483"/>
                                    <a:pt x="1631132" y="540414"/>
                                    <a:pt x="1644072" y="535709"/>
                                  </a:cubicBezTo>
                                  <a:cubicBezTo>
                                    <a:pt x="1665137" y="528049"/>
                                    <a:pt x="1686887" y="522277"/>
                                    <a:pt x="1708727" y="517237"/>
                                  </a:cubicBezTo>
                                  <a:cubicBezTo>
                                    <a:pt x="1753051" y="507008"/>
                                    <a:pt x="1761984" y="511799"/>
                                    <a:pt x="1801090" y="498764"/>
                                  </a:cubicBezTo>
                                  <a:cubicBezTo>
                                    <a:pt x="1859651" y="479244"/>
                                    <a:pt x="1829582" y="484025"/>
                                    <a:pt x="1874981" y="471055"/>
                                  </a:cubicBezTo>
                                  <a:cubicBezTo>
                                    <a:pt x="1989217" y="438418"/>
                                    <a:pt x="1787247" y="503378"/>
                                    <a:pt x="1995054" y="434109"/>
                                  </a:cubicBezTo>
                                  <a:cubicBezTo>
                                    <a:pt x="2013527" y="427951"/>
                                    <a:pt x="2031378" y="419456"/>
                                    <a:pt x="2050472" y="415637"/>
                                  </a:cubicBezTo>
                                  <a:cubicBezTo>
                                    <a:pt x="2081260" y="409479"/>
                                    <a:pt x="2113049" y="407093"/>
                                    <a:pt x="2142836" y="397164"/>
                                  </a:cubicBezTo>
                                  <a:cubicBezTo>
                                    <a:pt x="2209267" y="375021"/>
                                    <a:pt x="2126314" y="401884"/>
                                    <a:pt x="2207490" y="378691"/>
                                  </a:cubicBezTo>
                                  <a:cubicBezTo>
                                    <a:pt x="2216852" y="376016"/>
                                    <a:pt x="2225577" y="370935"/>
                                    <a:pt x="2235200" y="369455"/>
                                  </a:cubicBezTo>
                                  <a:cubicBezTo>
                                    <a:pt x="2265781" y="364750"/>
                                    <a:pt x="2296811" y="363636"/>
                                    <a:pt x="2327563" y="360219"/>
                                  </a:cubicBezTo>
                                  <a:cubicBezTo>
                                    <a:pt x="2352233" y="357478"/>
                                    <a:pt x="2376824" y="354061"/>
                                    <a:pt x="2401454" y="350982"/>
                                  </a:cubicBezTo>
                                  <a:cubicBezTo>
                                    <a:pt x="2410690" y="347903"/>
                                    <a:pt x="2419427" y="341746"/>
                                    <a:pt x="2429163" y="341746"/>
                                  </a:cubicBezTo>
                                  <a:cubicBezTo>
                                    <a:pt x="2450933" y="341746"/>
                                    <a:pt x="2472815" y="345254"/>
                                    <a:pt x="2493818" y="350982"/>
                                  </a:cubicBezTo>
                                  <a:cubicBezTo>
                                    <a:pt x="2513383" y="356318"/>
                                    <a:pt x="2562553" y="389968"/>
                                    <a:pt x="2576945" y="397164"/>
                                  </a:cubicBezTo>
                                  <a:cubicBezTo>
                                    <a:pt x="2585653" y="401518"/>
                                    <a:pt x="2595418" y="403321"/>
                                    <a:pt x="2604654" y="406400"/>
                                  </a:cubicBezTo>
                                  <a:cubicBezTo>
                                    <a:pt x="2657904" y="441901"/>
                                    <a:pt x="2606536" y="411165"/>
                                    <a:pt x="2660072" y="434109"/>
                                  </a:cubicBezTo>
                                  <a:cubicBezTo>
                                    <a:pt x="2739979" y="468355"/>
                                    <a:pt x="2659735" y="440154"/>
                                    <a:pt x="2724727" y="461819"/>
                                  </a:cubicBezTo>
                                  <a:cubicBezTo>
                                    <a:pt x="2795539" y="458740"/>
                                    <a:pt x="2866464" y="457632"/>
                                    <a:pt x="2937163" y="452582"/>
                                  </a:cubicBezTo>
                                  <a:cubicBezTo>
                                    <a:pt x="2952822" y="451463"/>
                                    <a:pt x="2968020" y="446752"/>
                                    <a:pt x="2983345" y="443346"/>
                                  </a:cubicBezTo>
                                  <a:cubicBezTo>
                                    <a:pt x="3033985" y="432092"/>
                                    <a:pt x="3011625" y="436205"/>
                                    <a:pt x="3066472" y="415637"/>
                                  </a:cubicBezTo>
                                  <a:cubicBezTo>
                                    <a:pt x="3119117" y="395895"/>
                                    <a:pt x="3112765" y="409406"/>
                                    <a:pt x="3186545" y="360219"/>
                                  </a:cubicBezTo>
                                  <a:cubicBezTo>
                                    <a:pt x="3242696" y="322785"/>
                                    <a:pt x="3183039" y="358069"/>
                                    <a:pt x="3251200" y="332509"/>
                                  </a:cubicBezTo>
                                  <a:cubicBezTo>
                                    <a:pt x="3264092" y="327675"/>
                                    <a:pt x="3275563" y="319629"/>
                                    <a:pt x="3288145" y="314037"/>
                                  </a:cubicBezTo>
                                  <a:cubicBezTo>
                                    <a:pt x="3303296" y="307303"/>
                                    <a:pt x="3318745" y="301230"/>
                                    <a:pt x="3334327" y="295564"/>
                                  </a:cubicBezTo>
                                  <a:cubicBezTo>
                                    <a:pt x="3352627" y="288910"/>
                                    <a:pt x="3389745" y="277091"/>
                                    <a:pt x="3389745" y="277091"/>
                                  </a:cubicBezTo>
                                  <a:cubicBezTo>
                                    <a:pt x="3488266" y="280170"/>
                                    <a:pt x="3587062" y="278362"/>
                                    <a:pt x="3685309" y="286328"/>
                                  </a:cubicBezTo>
                                  <a:cubicBezTo>
                                    <a:pt x="3701834" y="287668"/>
                                    <a:pt x="3715761" y="299557"/>
                                    <a:pt x="3731490" y="304800"/>
                                  </a:cubicBezTo>
                                  <a:cubicBezTo>
                                    <a:pt x="3743533" y="308814"/>
                                    <a:pt x="3756303" y="310304"/>
                                    <a:pt x="3768436" y="314037"/>
                                  </a:cubicBezTo>
                                  <a:cubicBezTo>
                                    <a:pt x="3796352" y="322627"/>
                                    <a:pt x="3822753" y="336944"/>
                                    <a:pt x="3851563" y="341746"/>
                                  </a:cubicBezTo>
                                  <a:lnTo>
                                    <a:pt x="3906981" y="350982"/>
                                  </a:lnTo>
                                  <a:cubicBezTo>
                                    <a:pt x="3928498" y="354292"/>
                                    <a:pt x="3950162" y="356640"/>
                                    <a:pt x="3971636" y="360219"/>
                                  </a:cubicBezTo>
                                  <a:cubicBezTo>
                                    <a:pt x="3987121" y="362800"/>
                                    <a:pt x="4002424" y="366376"/>
                                    <a:pt x="4017818" y="369455"/>
                                  </a:cubicBezTo>
                                  <a:cubicBezTo>
                                    <a:pt x="4070157" y="366376"/>
                                    <a:pt x="4122887" y="367303"/>
                                    <a:pt x="4174836" y="360219"/>
                                  </a:cubicBezTo>
                                  <a:cubicBezTo>
                                    <a:pt x="4191264" y="357979"/>
                                    <a:pt x="4205076" y="346301"/>
                                    <a:pt x="4221018" y="341746"/>
                                  </a:cubicBezTo>
                                  <a:cubicBezTo>
                                    <a:pt x="4248311" y="333948"/>
                                    <a:pt x="4276608" y="330157"/>
                                    <a:pt x="4304145" y="323273"/>
                                  </a:cubicBezTo>
                                  <a:cubicBezTo>
                                    <a:pt x="4325890" y="317837"/>
                                    <a:pt x="4346883" y="309496"/>
                                    <a:pt x="4368800" y="304800"/>
                                  </a:cubicBezTo>
                                  <a:cubicBezTo>
                                    <a:pt x="4390087" y="300239"/>
                                    <a:pt x="4411937" y="298874"/>
                                    <a:pt x="4433454" y="295564"/>
                                  </a:cubicBezTo>
                                  <a:cubicBezTo>
                                    <a:pt x="4600162" y="269917"/>
                                    <a:pt x="4365923" y="303893"/>
                                    <a:pt x="4553527" y="277091"/>
                                  </a:cubicBezTo>
                                  <a:cubicBezTo>
                                    <a:pt x="4575078" y="267855"/>
                                    <a:pt x="4596100" y="257268"/>
                                    <a:pt x="4618181" y="249382"/>
                                  </a:cubicBezTo>
                                  <a:cubicBezTo>
                                    <a:pt x="4638645" y="242073"/>
                                    <a:pt x="4738797" y="215799"/>
                                    <a:pt x="4756727" y="212437"/>
                                  </a:cubicBezTo>
                                  <a:cubicBezTo>
                                    <a:pt x="4781124" y="207863"/>
                                    <a:pt x="4806014" y="206481"/>
                                    <a:pt x="4830618" y="203200"/>
                                  </a:cubicBezTo>
                                  <a:lnTo>
                                    <a:pt x="4895272" y="193964"/>
                                  </a:lnTo>
                                  <a:cubicBezTo>
                                    <a:pt x="5095473" y="163165"/>
                                    <a:pt x="4823938" y="204314"/>
                                    <a:pt x="4996872" y="175491"/>
                                  </a:cubicBezTo>
                                  <a:cubicBezTo>
                                    <a:pt x="5018346" y="171912"/>
                                    <a:pt x="5039975" y="169334"/>
                                    <a:pt x="5061527" y="166255"/>
                                  </a:cubicBezTo>
                                  <a:cubicBezTo>
                                    <a:pt x="5229044" y="171182"/>
                                    <a:pt x="5293265" y="150658"/>
                                    <a:pt x="5412509" y="184728"/>
                                  </a:cubicBezTo>
                                  <a:cubicBezTo>
                                    <a:pt x="5421870" y="187403"/>
                                    <a:pt x="5430982" y="190885"/>
                                    <a:pt x="5440218" y="193964"/>
                                  </a:cubicBezTo>
                                  <a:cubicBezTo>
                                    <a:pt x="5491995" y="228483"/>
                                    <a:pt x="5441477" y="199883"/>
                                    <a:pt x="5514109" y="221673"/>
                                  </a:cubicBezTo>
                                  <a:cubicBezTo>
                                    <a:pt x="5556540" y="234402"/>
                                    <a:pt x="5552072" y="240400"/>
                                    <a:pt x="5588000" y="249382"/>
                                  </a:cubicBezTo>
                                  <a:lnTo>
                                    <a:pt x="5661890" y="267855"/>
                                  </a:lnTo>
                                  <a:cubicBezTo>
                                    <a:pt x="5745017" y="264776"/>
                                    <a:pt x="5828392" y="265723"/>
                                    <a:pt x="5911272" y="258619"/>
                                  </a:cubicBezTo>
                                  <a:cubicBezTo>
                                    <a:pt x="5949047" y="255381"/>
                                    <a:pt x="6003265" y="232868"/>
                                    <a:pt x="6040581" y="221673"/>
                                  </a:cubicBezTo>
                                  <a:cubicBezTo>
                                    <a:pt x="6104987" y="202351"/>
                                    <a:pt x="6169890" y="184728"/>
                                    <a:pt x="6234545" y="166255"/>
                                  </a:cubicBezTo>
                                  <a:cubicBezTo>
                                    <a:pt x="6256097" y="160097"/>
                                    <a:pt x="6278598" y="156611"/>
                                    <a:pt x="6299200" y="147782"/>
                                  </a:cubicBezTo>
                                  <a:cubicBezTo>
                                    <a:pt x="6344663" y="128298"/>
                                    <a:pt x="6432936" y="88348"/>
                                    <a:pt x="6474690" y="83128"/>
                                  </a:cubicBezTo>
                                  <a:lnTo>
                                    <a:pt x="6548581" y="73891"/>
                                  </a:lnTo>
                                  <a:cubicBezTo>
                                    <a:pt x="6607078" y="76970"/>
                                    <a:pt x="6666230" y="73873"/>
                                    <a:pt x="6724072" y="83128"/>
                                  </a:cubicBezTo>
                                  <a:cubicBezTo>
                                    <a:pt x="6784198" y="92748"/>
                                    <a:pt x="6765112" y="111772"/>
                                    <a:pt x="6807200" y="129309"/>
                                  </a:cubicBezTo>
                                  <a:cubicBezTo>
                                    <a:pt x="6834161" y="140543"/>
                                    <a:pt x="6862618" y="147782"/>
                                    <a:pt x="6890327" y="157019"/>
                                  </a:cubicBezTo>
                                  <a:lnTo>
                                    <a:pt x="6918036" y="166255"/>
                                  </a:lnTo>
                                  <a:cubicBezTo>
                                    <a:pt x="6927272" y="169334"/>
                                    <a:pt x="6936198" y="173582"/>
                                    <a:pt x="6945745" y="175491"/>
                                  </a:cubicBezTo>
                                  <a:cubicBezTo>
                                    <a:pt x="6976533" y="181649"/>
                                    <a:pt x="7007649" y="186349"/>
                                    <a:pt x="7038109" y="193964"/>
                                  </a:cubicBezTo>
                                  <a:cubicBezTo>
                                    <a:pt x="7050424" y="197043"/>
                                    <a:pt x="7062508" y="201270"/>
                                    <a:pt x="7075054" y="203200"/>
                                  </a:cubicBezTo>
                                  <a:cubicBezTo>
                                    <a:pt x="7102609" y="207439"/>
                                    <a:pt x="7130472" y="209358"/>
                                    <a:pt x="7158181" y="212437"/>
                                  </a:cubicBezTo>
                                  <a:cubicBezTo>
                                    <a:pt x="7259781" y="209358"/>
                                    <a:pt x="7361491" y="208838"/>
                                    <a:pt x="7462981" y="203200"/>
                                  </a:cubicBezTo>
                                  <a:cubicBezTo>
                                    <a:pt x="7472702" y="202660"/>
                                    <a:pt x="7480954" y="193964"/>
                                    <a:pt x="7490690" y="193964"/>
                                  </a:cubicBezTo>
                                  <a:cubicBezTo>
                                    <a:pt x="7546194" y="193964"/>
                                    <a:pt x="7601527" y="200121"/>
                                    <a:pt x="7656945" y="203200"/>
                                  </a:cubicBezTo>
                                  <a:cubicBezTo>
                                    <a:pt x="7669260" y="209358"/>
                                    <a:pt x="7681935" y="214842"/>
                                    <a:pt x="7693890" y="221673"/>
                                  </a:cubicBezTo>
                                  <a:cubicBezTo>
                                    <a:pt x="7703528" y="227181"/>
                                    <a:pt x="7711167" y="236352"/>
                                    <a:pt x="7721600" y="240146"/>
                                  </a:cubicBezTo>
                                  <a:cubicBezTo>
                                    <a:pt x="7745459" y="248822"/>
                                    <a:pt x="7772782" y="247266"/>
                                    <a:pt x="7795490" y="258619"/>
                                  </a:cubicBezTo>
                                  <a:cubicBezTo>
                                    <a:pt x="7849187" y="285466"/>
                                    <a:pt x="7818855" y="274827"/>
                                    <a:pt x="7887854" y="286328"/>
                                  </a:cubicBezTo>
                                  <a:cubicBezTo>
                                    <a:pt x="7952509" y="283249"/>
                                    <a:pt x="8017314" y="282466"/>
                                    <a:pt x="8081818" y="277091"/>
                                  </a:cubicBezTo>
                                  <a:cubicBezTo>
                                    <a:pt x="8091520" y="276282"/>
                                    <a:pt x="8100134" y="270417"/>
                                    <a:pt x="8109527" y="267855"/>
                                  </a:cubicBezTo>
                                  <a:cubicBezTo>
                                    <a:pt x="8134021" y="261175"/>
                                    <a:pt x="8159006" y="256357"/>
                                    <a:pt x="8183418" y="249382"/>
                                  </a:cubicBezTo>
                                  <a:cubicBezTo>
                                    <a:pt x="8202141" y="244033"/>
                                    <a:pt x="8220363" y="237067"/>
                                    <a:pt x="8238836" y="230909"/>
                                  </a:cubicBezTo>
                                  <a:cubicBezTo>
                                    <a:pt x="8248072" y="227830"/>
                                    <a:pt x="8256942" y="223274"/>
                                    <a:pt x="8266545" y="221673"/>
                                  </a:cubicBezTo>
                                  <a:cubicBezTo>
                                    <a:pt x="8349463" y="207854"/>
                                    <a:pt x="8303350" y="214505"/>
                                    <a:pt x="8405090" y="203200"/>
                                  </a:cubicBezTo>
                                  <a:cubicBezTo>
                                    <a:pt x="8489580" y="207041"/>
                                    <a:pt x="8643829" y="212296"/>
                                    <a:pt x="8737600" y="221673"/>
                                  </a:cubicBezTo>
                                  <a:cubicBezTo>
                                    <a:pt x="8756235" y="223536"/>
                                    <a:pt x="8774545" y="227830"/>
                                    <a:pt x="8793018" y="230909"/>
                                  </a:cubicBezTo>
                                  <a:lnTo>
                                    <a:pt x="9042400" y="212437"/>
                                  </a:lnTo>
                                  <a:cubicBezTo>
                                    <a:pt x="9064086" y="210524"/>
                                    <a:pt x="9085767" y="207761"/>
                                    <a:pt x="9107054" y="203200"/>
                                  </a:cubicBezTo>
                                  <a:cubicBezTo>
                                    <a:pt x="9182414" y="187051"/>
                                    <a:pt x="9196906" y="169191"/>
                                    <a:pt x="9282545" y="147782"/>
                                  </a:cubicBezTo>
                                  <a:cubicBezTo>
                                    <a:pt x="9337530" y="134036"/>
                                    <a:pt x="9328337" y="135990"/>
                                    <a:pt x="9402618" y="120073"/>
                                  </a:cubicBezTo>
                                  <a:cubicBezTo>
                                    <a:pt x="9417968" y="116784"/>
                                    <a:pt x="9433110" y="111378"/>
                                    <a:pt x="9448800" y="110837"/>
                                  </a:cubicBezTo>
                                  <a:cubicBezTo>
                                    <a:pt x="9611908" y="105213"/>
                                    <a:pt x="9775151" y="104679"/>
                                    <a:pt x="9938327" y="101600"/>
                                  </a:cubicBezTo>
                                  <a:cubicBezTo>
                                    <a:pt x="9947563" y="98521"/>
                                    <a:pt x="9956532" y="94476"/>
                                    <a:pt x="9966036" y="92364"/>
                                  </a:cubicBezTo>
                                  <a:cubicBezTo>
                                    <a:pt x="10006976" y="83267"/>
                                    <a:pt x="10021588" y="86162"/>
                                    <a:pt x="10058400" y="73891"/>
                                  </a:cubicBezTo>
                                  <a:cubicBezTo>
                                    <a:pt x="10074129" y="68648"/>
                                    <a:pt x="10088852" y="60662"/>
                                    <a:pt x="10104581" y="55419"/>
                                  </a:cubicBezTo>
                                  <a:cubicBezTo>
                                    <a:pt x="10150505" y="40111"/>
                                    <a:pt x="10160175" y="41498"/>
                                    <a:pt x="10196945" y="27709"/>
                                  </a:cubicBezTo>
                                  <a:cubicBezTo>
                                    <a:pt x="10266502" y="1625"/>
                                    <a:pt x="10218170" y="15477"/>
                                    <a:pt x="10280072" y="0"/>
                                  </a:cubicBezTo>
                                  <a:cubicBezTo>
                                    <a:pt x="10347805" y="3079"/>
                                    <a:pt x="10415668" y="4037"/>
                                    <a:pt x="10483272" y="9237"/>
                                  </a:cubicBezTo>
                                  <a:cubicBezTo>
                                    <a:pt x="10495929" y="10211"/>
                                    <a:pt x="10507548" y="17681"/>
                                    <a:pt x="10520218" y="18473"/>
                                  </a:cubicBezTo>
                                  <a:cubicBezTo>
                                    <a:pt x="10557091" y="20777"/>
                                    <a:pt x="10594109" y="18473"/>
                                    <a:pt x="10631054" y="18473"/>
                                  </a:cubicBezTo>
                                  <a:lnTo>
                                    <a:pt x="10704945" y="18473"/>
                                  </a:lnTo>
                                </a:path>
                              </a:pathLst>
                            </a:custGeom>
                            <a:noFill/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endParaRPr lang="nb-NO"/>
                            </a:p>
                          </p:txBody>
                        </p:sp>
                      </p:grpSp>
                      <p:sp>
                        <p:nvSpPr>
                          <p:cNvPr id="7" name="TextBox 6"/>
                          <p:cNvSpPr txBox="1"/>
                          <p:nvPr/>
                        </p:nvSpPr>
                        <p:spPr>
                          <a:xfrm>
                            <a:off x="5356368" y="3999720"/>
                            <a:ext cx="249186" cy="704966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square" rtlCol="0">
                            <a:spAutoFit/>
                          </a:bodyPr>
                          <a:lstStyle/>
                          <a:p>
                            <a:r>
                              <a:rPr lang="nb-NO" sz="800" dirty="0" smtClean="0"/>
                              <a:t>?</a:t>
                            </a:r>
                            <a:endParaRPr lang="nb-NO" sz="800" dirty="0"/>
                          </a:p>
                        </p:txBody>
                      </p:sp>
                      <p:sp>
                        <p:nvSpPr>
                          <p:cNvPr id="8" name="TextBox 7"/>
                          <p:cNvSpPr txBox="1"/>
                          <p:nvPr/>
                        </p:nvSpPr>
                        <p:spPr>
                          <a:xfrm>
                            <a:off x="1291055" y="1954785"/>
                            <a:ext cx="476473" cy="704966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r>
                              <a:rPr lang="nb-NO" sz="800" dirty="0" smtClean="0"/>
                              <a:t>?</a:t>
                            </a:r>
                            <a:endParaRPr lang="nb-NO" sz="800" dirty="0"/>
                          </a:p>
                        </p:txBody>
                      </p:sp>
                    </p:grpSp>
                    <p:sp>
                      <p:nvSpPr>
                        <p:cNvPr id="29" name="TextBox 28"/>
                        <p:cNvSpPr txBox="1"/>
                        <p:nvPr/>
                      </p:nvSpPr>
                      <p:spPr>
                        <a:xfrm>
                          <a:off x="5819852" y="2344809"/>
                          <a:ext cx="581069" cy="401571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none" rtlCol="0">
                          <a:spAutoFit/>
                        </a:bodyPr>
                        <a:lstStyle/>
                        <a:p>
                          <a:r>
                            <a:rPr lang="nb-NO" sz="700" b="1" dirty="0" err="1" smtClean="0">
                              <a:solidFill>
                                <a:srgbClr val="FF0000"/>
                              </a:solidFill>
                            </a:rPr>
                            <a:t>Trap</a:t>
                          </a:r>
                          <a:r>
                            <a:rPr lang="nb-NO" sz="700" b="1" dirty="0" smtClean="0">
                              <a:solidFill>
                                <a:srgbClr val="FF0000"/>
                              </a:solidFill>
                            </a:rPr>
                            <a:t> 3</a:t>
                          </a:r>
                          <a:endParaRPr lang="nb-NO" sz="700" b="1" dirty="0">
                            <a:solidFill>
                              <a:srgbClr val="FF0000"/>
                            </a:solidFill>
                          </a:endParaRPr>
                        </a:p>
                      </p:txBody>
                    </p:sp>
                  </p:grpSp>
                  <p:sp>
                    <p:nvSpPr>
                      <p:cNvPr id="32" name="TextBox 31"/>
                      <p:cNvSpPr txBox="1"/>
                      <p:nvPr/>
                    </p:nvSpPr>
                    <p:spPr>
                      <a:xfrm>
                        <a:off x="4545082" y="2907847"/>
                        <a:ext cx="330296" cy="232000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nb-NO" sz="600" dirty="0" smtClean="0"/>
                          <a:t>GU2</a:t>
                        </a:r>
                        <a:endParaRPr lang="nb-NO" sz="600" dirty="0"/>
                      </a:p>
                    </p:txBody>
                  </p:sp>
                  <p:sp>
                    <p:nvSpPr>
                      <p:cNvPr id="35" name="TextBox 34"/>
                      <p:cNvSpPr txBox="1"/>
                      <p:nvPr/>
                    </p:nvSpPr>
                    <p:spPr>
                      <a:xfrm>
                        <a:off x="5532684" y="2524705"/>
                        <a:ext cx="330296" cy="232000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nb-NO" sz="600" dirty="0" smtClean="0"/>
                          <a:t>GU5</a:t>
                        </a:r>
                        <a:endParaRPr lang="nb-NO" sz="600" dirty="0"/>
                      </a:p>
                    </p:txBody>
                  </p:sp>
                  <p:sp>
                    <p:nvSpPr>
                      <p:cNvPr id="36" name="TextBox 35"/>
                      <p:cNvSpPr txBox="1"/>
                      <p:nvPr/>
                    </p:nvSpPr>
                    <p:spPr>
                      <a:xfrm>
                        <a:off x="5475670" y="2678500"/>
                        <a:ext cx="330296" cy="232000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nb-NO" sz="600" dirty="0" smtClean="0"/>
                          <a:t>GU4</a:t>
                        </a:r>
                        <a:endParaRPr lang="nb-NO" sz="600" dirty="0"/>
                      </a:p>
                    </p:txBody>
                  </p:sp>
                  <p:sp>
                    <p:nvSpPr>
                      <p:cNvPr id="37" name="TextBox 36"/>
                      <p:cNvSpPr txBox="1"/>
                      <p:nvPr/>
                    </p:nvSpPr>
                    <p:spPr>
                      <a:xfrm>
                        <a:off x="4597032" y="2737998"/>
                        <a:ext cx="330296" cy="232000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nb-NO" sz="600" dirty="0" smtClean="0"/>
                          <a:t>GU3</a:t>
                        </a:r>
                        <a:endParaRPr lang="nb-NO" sz="600" dirty="0"/>
                      </a:p>
                    </p:txBody>
                  </p:sp>
                  <p:sp>
                    <p:nvSpPr>
                      <p:cNvPr id="38" name="TextBox 37"/>
                      <p:cNvSpPr txBox="1"/>
                      <p:nvPr/>
                    </p:nvSpPr>
                    <p:spPr>
                      <a:xfrm>
                        <a:off x="6413607" y="2439121"/>
                        <a:ext cx="330296" cy="232000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nb-NO" sz="600" dirty="0" smtClean="0"/>
                          <a:t>GU7</a:t>
                        </a:r>
                        <a:endParaRPr lang="nb-NO" sz="600" dirty="0"/>
                      </a:p>
                    </p:txBody>
                  </p:sp>
                  <p:sp>
                    <p:nvSpPr>
                      <p:cNvPr id="40" name="TextBox 39"/>
                      <p:cNvSpPr txBox="1"/>
                      <p:nvPr/>
                    </p:nvSpPr>
                    <p:spPr>
                      <a:xfrm>
                        <a:off x="6441844" y="2258542"/>
                        <a:ext cx="330296" cy="232000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nb-NO" sz="600" dirty="0" smtClean="0"/>
                          <a:t>GU8</a:t>
                        </a:r>
                        <a:endParaRPr lang="nb-NO" sz="600" dirty="0"/>
                      </a:p>
                    </p:txBody>
                  </p:sp>
                  <p:sp>
                    <p:nvSpPr>
                      <p:cNvPr id="41" name="TextBox 40"/>
                      <p:cNvSpPr txBox="1"/>
                      <p:nvPr/>
                    </p:nvSpPr>
                    <p:spPr>
                      <a:xfrm>
                        <a:off x="6478931" y="2131641"/>
                        <a:ext cx="367069" cy="266654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nb-NO" sz="600" dirty="0" smtClean="0"/>
                          <a:t>GU9</a:t>
                        </a:r>
                        <a:endParaRPr lang="nb-NO" sz="600" dirty="0"/>
                      </a:p>
                    </p:txBody>
                  </p:sp>
                  <p:sp>
                    <p:nvSpPr>
                      <p:cNvPr id="42" name="TextBox 41"/>
                      <p:cNvSpPr txBox="1"/>
                      <p:nvPr/>
                    </p:nvSpPr>
                    <p:spPr>
                      <a:xfrm>
                        <a:off x="7344060" y="2127667"/>
                        <a:ext cx="369892" cy="232000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nb-NO" sz="600" dirty="0" smtClean="0"/>
                          <a:t>GU10</a:t>
                        </a:r>
                        <a:endParaRPr lang="nb-NO" sz="600" dirty="0"/>
                      </a:p>
                    </p:txBody>
                  </p:sp>
                  <p:sp>
                    <p:nvSpPr>
                      <p:cNvPr id="43" name="TextBox 42"/>
                      <p:cNvSpPr txBox="1"/>
                      <p:nvPr/>
                    </p:nvSpPr>
                    <p:spPr>
                      <a:xfrm>
                        <a:off x="7409567" y="1976878"/>
                        <a:ext cx="369892" cy="232000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nb-NO" sz="600" dirty="0" smtClean="0"/>
                          <a:t>GU11</a:t>
                        </a:r>
                        <a:endParaRPr lang="nb-NO" sz="600" dirty="0"/>
                      </a:p>
                    </p:txBody>
                  </p:sp>
                  <p:sp>
                    <p:nvSpPr>
                      <p:cNvPr id="44" name="TextBox 43"/>
                      <p:cNvSpPr txBox="1"/>
                      <p:nvPr/>
                    </p:nvSpPr>
                    <p:spPr>
                      <a:xfrm>
                        <a:off x="7451283" y="1828115"/>
                        <a:ext cx="369892" cy="232000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nb-NO" sz="600" dirty="0" smtClean="0"/>
                          <a:t>GU12</a:t>
                        </a:r>
                        <a:endParaRPr lang="nb-NO" sz="600" dirty="0"/>
                      </a:p>
                    </p:txBody>
                  </p:sp>
                </p:grpSp>
                <p:sp>
                  <p:nvSpPr>
                    <p:cNvPr id="46" name="TextBox 45"/>
                    <p:cNvSpPr txBox="1"/>
                    <p:nvPr/>
                  </p:nvSpPr>
                  <p:spPr>
                    <a:xfrm>
                      <a:off x="4888385" y="4565829"/>
                      <a:ext cx="295561" cy="26665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nb-NO" sz="600" dirty="0" smtClean="0"/>
                        <a:t>F1</a:t>
                      </a:r>
                      <a:endParaRPr lang="nb-NO" sz="600" dirty="0"/>
                    </a:p>
                  </p:txBody>
                </p:sp>
                <p:sp>
                  <p:nvSpPr>
                    <p:cNvPr id="47" name="TextBox 46"/>
                    <p:cNvSpPr txBox="1"/>
                    <p:nvPr/>
                  </p:nvSpPr>
                  <p:spPr>
                    <a:xfrm>
                      <a:off x="5837511" y="4332840"/>
                      <a:ext cx="295561" cy="26665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nb-NO" sz="600" dirty="0" smtClean="0"/>
                        <a:t>F2</a:t>
                      </a:r>
                      <a:endParaRPr lang="nb-NO" sz="600" dirty="0"/>
                    </a:p>
                  </p:txBody>
                </p:sp>
                <p:sp>
                  <p:nvSpPr>
                    <p:cNvPr id="48" name="TextBox 47"/>
                    <p:cNvSpPr txBox="1"/>
                    <p:nvPr/>
                  </p:nvSpPr>
                  <p:spPr>
                    <a:xfrm>
                      <a:off x="6794580" y="4035133"/>
                      <a:ext cx="295561" cy="26665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nb-NO" sz="600" dirty="0" smtClean="0"/>
                        <a:t>F3</a:t>
                      </a:r>
                      <a:endParaRPr lang="nb-NO" sz="600" dirty="0"/>
                    </a:p>
                  </p:txBody>
                </p:sp>
                <p:sp>
                  <p:nvSpPr>
                    <p:cNvPr id="49" name="TextBox 48"/>
                    <p:cNvSpPr txBox="1"/>
                    <p:nvPr/>
                  </p:nvSpPr>
                  <p:spPr>
                    <a:xfrm>
                      <a:off x="6539028" y="4595531"/>
                      <a:ext cx="295561" cy="26665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nb-NO" sz="600" dirty="0" smtClean="0"/>
                        <a:t>F4</a:t>
                      </a:r>
                      <a:endParaRPr lang="nb-NO" sz="600" dirty="0"/>
                    </a:p>
                  </p:txBody>
                </p:sp>
              </p:grpSp>
              <p:sp>
                <p:nvSpPr>
                  <p:cNvPr id="51" name="TextBox 50"/>
                  <p:cNvSpPr txBox="1"/>
                  <p:nvPr/>
                </p:nvSpPr>
                <p:spPr>
                  <a:xfrm>
                    <a:off x="4088961" y="4434043"/>
                    <a:ext cx="269252" cy="23200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nb-NO" sz="600" dirty="0" smtClean="0"/>
                      <a:t>SR</a:t>
                    </a:r>
                    <a:endParaRPr lang="nb-NO" sz="600" dirty="0"/>
                  </a:p>
                </p:txBody>
              </p:sp>
            </p:grpSp>
            <p:sp>
              <p:nvSpPr>
                <p:cNvPr id="53" name="TextBox 52"/>
                <p:cNvSpPr txBox="1"/>
                <p:nvPr/>
              </p:nvSpPr>
              <p:spPr>
                <a:xfrm>
                  <a:off x="4877645" y="3668154"/>
                  <a:ext cx="432586" cy="25133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nb-NO" sz="700" b="1" dirty="0" err="1" smtClean="0"/>
                    <a:t>Trap</a:t>
                  </a:r>
                  <a:r>
                    <a:rPr lang="nb-NO" sz="700" b="1" dirty="0" smtClean="0"/>
                    <a:t> 1</a:t>
                  </a:r>
                  <a:endParaRPr lang="nb-NO" sz="700" b="1" dirty="0"/>
                </a:p>
              </p:txBody>
            </p:sp>
            <p:sp>
              <p:nvSpPr>
                <p:cNvPr id="54" name="TextBox 53"/>
                <p:cNvSpPr txBox="1"/>
                <p:nvPr/>
              </p:nvSpPr>
              <p:spPr>
                <a:xfrm>
                  <a:off x="5813583" y="3403219"/>
                  <a:ext cx="432586" cy="25133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nb-NO" sz="700" b="1" dirty="0" err="1" smtClean="0"/>
                    <a:t>Trap</a:t>
                  </a:r>
                  <a:r>
                    <a:rPr lang="nb-NO" sz="700" b="1" dirty="0" smtClean="0"/>
                    <a:t> 2</a:t>
                  </a:r>
                  <a:endParaRPr lang="nb-NO" sz="700" b="1" dirty="0"/>
                </a:p>
              </p:txBody>
            </p:sp>
          </p:grpSp>
          <p:sp>
            <p:nvSpPr>
              <p:cNvPr id="56" name="TextBox 55"/>
              <p:cNvSpPr txBox="1"/>
              <p:nvPr/>
            </p:nvSpPr>
            <p:spPr>
              <a:xfrm>
                <a:off x="4240079" y="139382"/>
                <a:ext cx="253596" cy="1846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nb-NO" sz="600" dirty="0" smtClean="0"/>
                  <a:t>W</a:t>
                </a:r>
                <a:endParaRPr lang="nb-NO" sz="600" dirty="0"/>
              </a:p>
            </p:txBody>
          </p:sp>
          <p:sp>
            <p:nvSpPr>
              <p:cNvPr id="57" name="TextBox 56"/>
              <p:cNvSpPr txBox="1"/>
              <p:nvPr/>
            </p:nvSpPr>
            <p:spPr>
              <a:xfrm>
                <a:off x="8245156" y="139528"/>
                <a:ext cx="221536" cy="1846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nb-NO" sz="600" dirty="0" smtClean="0"/>
                  <a:t>E</a:t>
                </a:r>
                <a:endParaRPr lang="nb-NO" sz="600" dirty="0"/>
              </a:p>
            </p:txBody>
          </p:sp>
        </p:grpSp>
        <p:sp>
          <p:nvSpPr>
            <p:cNvPr id="59" name="TextBox 58"/>
            <p:cNvSpPr txBox="1"/>
            <p:nvPr/>
          </p:nvSpPr>
          <p:spPr>
            <a:xfrm>
              <a:off x="7386497" y="307251"/>
              <a:ext cx="420308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b-NO" sz="700" b="1" dirty="0" err="1" smtClean="0"/>
                <a:t>Trap</a:t>
              </a:r>
              <a:r>
                <a:rPr lang="nb-NO" sz="700" b="1" dirty="0" smtClean="0"/>
                <a:t> 4</a:t>
              </a:r>
              <a:endParaRPr lang="nb-NO" sz="7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949464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" id="{B55FD517-AB81-7C4D-9A44-F90A3B6041B5}" vid="{9B3849F9-B978-6B4C-AD69-6C5880883CA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21DF76B67C47F4AA464CB27FBB92CE6" ma:contentTypeVersion="7" ma:contentTypeDescription="Create a new document." ma:contentTypeScope="" ma:versionID="0b9381184ddda4314472f728254c3767">
  <xsd:schema xmlns:xsd="http://www.w3.org/2001/XMLSchema" xmlns:xs="http://www.w3.org/2001/XMLSchema" xmlns:p="http://schemas.microsoft.com/office/2006/metadata/properties" xmlns:ns2="3562a371-b32b-43a5-8a32-53e18190a530" xmlns:ns3="c383e413-b3ad-4bad-9b35-9c141e56663e" targetNamespace="http://schemas.microsoft.com/office/2006/metadata/properties" ma:root="true" ma:fieldsID="b057e928e86244a3dbb4a722a411f86c" ns2:_="" ns3:_="">
    <xsd:import namespace="3562a371-b32b-43a5-8a32-53e18190a530"/>
    <xsd:import namespace="c383e413-b3ad-4bad-9b35-9c141e56663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Location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562a371-b32b-43a5-8a32-53e18190a53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description="" ma:internalName="MediaServiceAutoTags" ma:readOnly="true">
      <xsd:simpleType>
        <xsd:restriction base="dms:Text"/>
      </xsd:simpleType>
    </xsd:element>
    <xsd:element name="MediaServiceLocation" ma:index="12" nillable="true" ma:displayName="MediaServiceLocation" ma:description="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383e413-b3ad-4bad-9b35-9c141e56663e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F5F4BC9-8BEC-4917-B360-F7DB710E751D}">
  <ds:schemaRefs>
    <ds:schemaRef ds:uri="3562a371-b32b-43a5-8a32-53e18190a530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infopath/2007/PartnerControls"/>
    <ds:schemaRef ds:uri="http://schemas.microsoft.com/office/2006/documentManagement/types"/>
    <ds:schemaRef ds:uri="c383e413-b3ad-4bad-9b35-9c141e56663e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DAFC7A43-84AA-4E7E-B905-090CA125DE1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41839B7-B566-40A0-AF28-0B95822070F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562a371-b32b-43a5-8a32-53e18190a530"/>
    <ds:schemaRef ds:uri="c383e413-b3ad-4bad-9b35-9c141e56663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16-9_SIRIUS-Powerpoint-template2016</Template>
  <TotalTime>9487</TotalTime>
  <Words>3012</Words>
  <Application>Microsoft Office PowerPoint</Application>
  <PresentationFormat>On-screen Show (16:9)</PresentationFormat>
  <Paragraphs>390</Paragraphs>
  <Slides>23</Slides>
  <Notes>1</Notes>
  <HiddenSlides>8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Titillium</vt:lpstr>
      <vt:lpstr>Office-tema</vt:lpstr>
      <vt:lpstr>Use case - Petroleum system evaluation </vt:lpstr>
      <vt:lpstr>Petroleum system elements and processes Introduction</vt:lpstr>
      <vt:lpstr>Petroleum system elements and processes Introduction</vt:lpstr>
      <vt:lpstr>Contextualize use case in geoscientists’ prospect maturation workflow</vt:lpstr>
      <vt:lpstr>Contextualize use case in geoscientists’ prospect maturation workflow</vt:lpstr>
      <vt:lpstr>Contextualize use case in geoscientists’ prospect maturation workflow</vt:lpstr>
      <vt:lpstr>Contextualize use case in geoscientists’ prospect maturation workflow</vt:lpstr>
      <vt:lpstr>Use case – current status</vt:lpstr>
      <vt:lpstr>Questions to ask It is possible to have accumulation in Trap3 ? </vt:lpstr>
      <vt:lpstr>Questions to ask</vt:lpstr>
      <vt:lpstr>Way forward – what to add</vt:lpstr>
      <vt:lpstr>To use this picture as Use Case ? (Troll field – without wells)</vt:lpstr>
      <vt:lpstr>Thank you!</vt:lpstr>
      <vt:lpstr>To add – use this concret use case (Troll field – without wells)</vt:lpstr>
      <vt:lpstr>Source rock</vt:lpstr>
      <vt:lpstr>Migration</vt:lpstr>
      <vt:lpstr>Reservoir</vt:lpstr>
      <vt:lpstr>Trap</vt:lpstr>
      <vt:lpstr>Cap (Seal) rock</vt:lpstr>
      <vt:lpstr>Retention after accumulation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Even more introduction…</dc:title>
  <dc:creator>David Cameron</dc:creator>
  <cp:lastModifiedBy>Irina Pene</cp:lastModifiedBy>
  <cp:revision>223</cp:revision>
  <cp:lastPrinted>2018-02-06T13:34:05Z</cp:lastPrinted>
  <dcterms:created xsi:type="dcterms:W3CDTF">2017-08-21T10:16:49Z</dcterms:created>
  <dcterms:modified xsi:type="dcterms:W3CDTF">2019-04-30T09:56:59Z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0x010100821DF76B67C47F4AA464CB27FBB92CE6</vt:lpwstr>
  </property>
</Properties>
</file>